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56" r:id="rId1"/>
    <p:sldMasterId id="2147484083" r:id="rId2"/>
    <p:sldMasterId id="2147484098" r:id="rId3"/>
    <p:sldMasterId id="2147484103" r:id="rId4"/>
  </p:sldMasterIdLst>
  <p:notesMasterIdLst>
    <p:notesMasterId r:id="rId71"/>
  </p:notesMasterIdLst>
  <p:sldIdLst>
    <p:sldId id="371" r:id="rId5"/>
    <p:sldId id="308" r:id="rId6"/>
    <p:sldId id="341" r:id="rId7"/>
    <p:sldId id="309" r:id="rId8"/>
    <p:sldId id="310" r:id="rId9"/>
    <p:sldId id="311" r:id="rId10"/>
    <p:sldId id="312" r:id="rId11"/>
    <p:sldId id="314" r:id="rId12"/>
    <p:sldId id="313" r:id="rId13"/>
    <p:sldId id="343" r:id="rId14"/>
    <p:sldId id="344" r:id="rId15"/>
    <p:sldId id="358" r:id="rId16"/>
    <p:sldId id="345" r:id="rId17"/>
    <p:sldId id="346" r:id="rId18"/>
    <p:sldId id="347" r:id="rId19"/>
    <p:sldId id="317" r:id="rId20"/>
    <p:sldId id="318" r:id="rId21"/>
    <p:sldId id="320" r:id="rId22"/>
    <p:sldId id="340" r:id="rId23"/>
    <p:sldId id="339" r:id="rId24"/>
    <p:sldId id="321" r:id="rId25"/>
    <p:sldId id="322" r:id="rId26"/>
    <p:sldId id="338" r:id="rId27"/>
    <p:sldId id="323" r:id="rId28"/>
    <p:sldId id="324" r:id="rId29"/>
    <p:sldId id="325" r:id="rId30"/>
    <p:sldId id="330" r:id="rId31"/>
    <p:sldId id="334" r:id="rId32"/>
    <p:sldId id="335" r:id="rId33"/>
    <p:sldId id="288" r:id="rId34"/>
    <p:sldId id="283" r:id="rId35"/>
    <p:sldId id="284" r:id="rId36"/>
    <p:sldId id="285" r:id="rId37"/>
    <p:sldId id="367" r:id="rId38"/>
    <p:sldId id="331" r:id="rId39"/>
    <p:sldId id="365" r:id="rId40"/>
    <p:sldId id="366" r:id="rId41"/>
    <p:sldId id="286" r:id="rId42"/>
    <p:sldId id="287" r:id="rId43"/>
    <p:sldId id="289" r:id="rId44"/>
    <p:sldId id="290" r:id="rId45"/>
    <p:sldId id="348" r:id="rId46"/>
    <p:sldId id="349" r:id="rId47"/>
    <p:sldId id="350" r:id="rId48"/>
    <p:sldId id="351" r:id="rId49"/>
    <p:sldId id="352" r:id="rId50"/>
    <p:sldId id="353" r:id="rId51"/>
    <p:sldId id="354" r:id="rId52"/>
    <p:sldId id="301" r:id="rId53"/>
    <p:sldId id="296" r:id="rId54"/>
    <p:sldId id="302" r:id="rId55"/>
    <p:sldId id="298" r:id="rId56"/>
    <p:sldId id="300" r:id="rId57"/>
    <p:sldId id="306" r:id="rId58"/>
    <p:sldId id="305" r:id="rId59"/>
    <p:sldId id="359" r:id="rId60"/>
    <p:sldId id="368" r:id="rId61"/>
    <p:sldId id="364" r:id="rId62"/>
    <p:sldId id="355" r:id="rId63"/>
    <p:sldId id="356" r:id="rId64"/>
    <p:sldId id="360" r:id="rId65"/>
    <p:sldId id="363" r:id="rId66"/>
    <p:sldId id="336" r:id="rId67"/>
    <p:sldId id="337" r:id="rId68"/>
    <p:sldId id="369" r:id="rId69"/>
    <p:sldId id="30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D7F"/>
    <a:srgbClr val="43B0E7"/>
    <a:srgbClr val="EAECE9"/>
    <a:srgbClr val="17327C"/>
    <a:srgbClr val="00AEEF"/>
    <a:srgbClr val="D8232A"/>
    <a:srgbClr val="EAE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5" autoAdjust="0"/>
    <p:restoredTop sz="78726" autoAdjust="0"/>
  </p:normalViewPr>
  <p:slideViewPr>
    <p:cSldViewPr snapToGrid="0" snapToObjects="1">
      <p:cViewPr>
        <p:scale>
          <a:sx n="125" d="100"/>
          <a:sy n="125" d="100"/>
        </p:scale>
        <p:origin x="2224" y="36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napToObjects="1">
      <p:cViewPr varScale="1">
        <p:scale>
          <a:sx n="100" d="100"/>
          <a:sy n="100" d="100"/>
        </p:scale>
        <p:origin x="346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BEC5F-76F0-B049-9400-96FFB6981854}" type="datetimeFigureOut">
              <a:rPr lang="en-US" smtClean="0"/>
              <a:t>9/10/20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F7818-DC99-E94E-87D7-370D61EB0C49}" type="slidenum">
              <a:rPr lang="en-US" smtClean="0"/>
              <a:t>‹#›</a:t>
            </a:fld>
            <a:endParaRPr lang="en-US"/>
          </a:p>
        </p:txBody>
      </p:sp>
    </p:spTree>
    <p:extLst>
      <p:ext uri="{BB962C8B-B14F-4D97-AF65-F5344CB8AC3E}">
        <p14:creationId xmlns:p14="http://schemas.microsoft.com/office/powerpoint/2010/main" val="274760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1</a:t>
            </a:fld>
            <a:endParaRPr lang="en-US" dirty="0"/>
          </a:p>
        </p:txBody>
      </p:sp>
    </p:spTree>
    <p:extLst>
      <p:ext uri="{BB962C8B-B14F-4D97-AF65-F5344CB8AC3E}">
        <p14:creationId xmlns:p14="http://schemas.microsoft.com/office/powerpoint/2010/main" val="150402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da-DK"/>
              <a:t>As </a:t>
            </a:r>
            <a:r>
              <a:rPr lang="da-DK" err="1"/>
              <a:t>mentioned</a:t>
            </a:r>
            <a:r>
              <a:rPr lang="da-DK"/>
              <a:t> – </a:t>
            </a:r>
            <a:r>
              <a:rPr lang="da-DK" err="1"/>
              <a:t>some</a:t>
            </a:r>
            <a:r>
              <a:rPr lang="da-DK"/>
              <a:t> </a:t>
            </a:r>
            <a:r>
              <a:rPr lang="da-DK" err="1"/>
              <a:t>competitors</a:t>
            </a:r>
            <a:r>
              <a:rPr lang="da-DK"/>
              <a:t> looks</a:t>
            </a:r>
            <a:r>
              <a:rPr lang="da-DK" baseline="0"/>
              <a:t> at flow as the major factor, but </a:t>
            </a:r>
            <a:r>
              <a:rPr lang="da-DK" baseline="0" err="1"/>
              <a:t>big</a:t>
            </a:r>
            <a:r>
              <a:rPr lang="da-DK" baseline="0"/>
              <a:t> and turbulent flow is not </a:t>
            </a:r>
            <a:r>
              <a:rPr lang="da-DK" baseline="0" err="1"/>
              <a:t>always</a:t>
            </a:r>
            <a:r>
              <a:rPr lang="da-DK" baseline="0"/>
              <a:t> the </a:t>
            </a:r>
            <a:r>
              <a:rPr lang="da-DK" baseline="0" err="1"/>
              <a:t>target</a:t>
            </a:r>
            <a:r>
              <a:rPr lang="da-DK"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a:t>
            </a:r>
            <a:r>
              <a:rPr lang="en-GB" baseline="0"/>
              <a:t> also see many moulders over-cooling. This has a huge cost related to pump capacity and energy. This graph shows that by reducing flow by more than 50 %, the return temperature is only effected by 1,26 ° C. The customer could save 40 % pump energy without increasing cycle time.</a:t>
            </a:r>
            <a:endParaRPr lang="en-GB"/>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10</a:t>
            </a:fld>
            <a:endParaRPr lang="en-US"/>
          </a:p>
        </p:txBody>
      </p:sp>
    </p:spTree>
    <p:extLst>
      <p:ext uri="{BB962C8B-B14F-4D97-AF65-F5344CB8AC3E}">
        <p14:creationId xmlns:p14="http://schemas.microsoft.com/office/powerpoint/2010/main" val="211565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17327C"/>
                </a:solidFill>
                <a:latin typeface="Helvetica Light" panose="020B0403020202020204" pitchFamily="34" charset="0"/>
              </a:rPr>
              <a:t>All plastic processing industries can benefit from monitoring and optimizing cooling water, to ensure higher quality and more efficient and consistent production, eliminating faulty parts and lost production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11</a:t>
            </a:fld>
            <a:endParaRPr lang="en-US"/>
          </a:p>
        </p:txBody>
      </p:sp>
    </p:spTree>
    <p:extLst>
      <p:ext uri="{BB962C8B-B14F-4D97-AF65-F5344CB8AC3E}">
        <p14:creationId xmlns:p14="http://schemas.microsoft.com/office/powerpoint/2010/main" val="3489364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Today</a:t>
            </a:r>
            <a:r>
              <a:rPr lang="da-DK" baseline="0"/>
              <a:t>, </a:t>
            </a:r>
            <a:r>
              <a:rPr lang="da-DK" baseline="0" err="1"/>
              <a:t>we</a:t>
            </a:r>
            <a:r>
              <a:rPr lang="da-DK" baseline="0"/>
              <a:t> </a:t>
            </a:r>
            <a:r>
              <a:rPr lang="da-DK" baseline="0" err="1"/>
              <a:t>are</a:t>
            </a:r>
            <a:r>
              <a:rPr lang="da-DK" baseline="0"/>
              <a:t> </a:t>
            </a:r>
            <a:r>
              <a:rPr lang="da-DK" baseline="0" err="1"/>
              <a:t>focusing</a:t>
            </a:r>
            <a:r>
              <a:rPr lang="da-DK" baseline="0"/>
              <a:t> on 2 </a:t>
            </a:r>
            <a:r>
              <a:rPr lang="da-DK" baseline="0" err="1"/>
              <a:t>applications</a:t>
            </a:r>
            <a:r>
              <a:rPr lang="da-DK" baseline="0"/>
              <a:t>: </a:t>
            </a:r>
          </a:p>
          <a:p>
            <a:endParaRPr lang="da-DK" baseline="0"/>
          </a:p>
          <a:p>
            <a:r>
              <a:rPr lang="da-DK" baseline="0"/>
              <a:t>Single </a:t>
            </a:r>
            <a:r>
              <a:rPr lang="da-DK" baseline="0" err="1"/>
              <a:t>circuit</a:t>
            </a:r>
            <a:r>
              <a:rPr lang="da-DK" baseline="0"/>
              <a:t> </a:t>
            </a:r>
            <a:r>
              <a:rPr lang="da-DK" baseline="0" err="1"/>
              <a:t>monitoring</a:t>
            </a:r>
            <a:r>
              <a:rPr lang="da-DK" baseline="0"/>
              <a:t> (</a:t>
            </a:r>
            <a:r>
              <a:rPr lang="da-DK" baseline="0" err="1"/>
              <a:t>Flosense</a:t>
            </a:r>
            <a:r>
              <a:rPr lang="da-DK" baseline="0"/>
              <a:t> 1.0) and </a:t>
            </a:r>
            <a:r>
              <a:rPr lang="da-DK" baseline="0" err="1"/>
              <a:t>Multi</a:t>
            </a:r>
            <a:r>
              <a:rPr lang="da-DK" baseline="0"/>
              <a:t> line </a:t>
            </a:r>
            <a:r>
              <a:rPr lang="da-DK" baseline="0" err="1"/>
              <a:t>monitoring</a:t>
            </a:r>
            <a:r>
              <a:rPr lang="da-DK" baseline="0"/>
              <a:t> (</a:t>
            </a:r>
            <a:r>
              <a:rPr lang="da-DK" baseline="0" err="1"/>
              <a:t>Flosense</a:t>
            </a:r>
            <a:r>
              <a:rPr lang="da-DK" baseline="0"/>
              <a:t> 3 &amp; 4)</a:t>
            </a:r>
          </a:p>
          <a:p>
            <a:endParaRPr lang="da-DK" baseline="0"/>
          </a:p>
        </p:txBody>
      </p:sp>
      <p:sp>
        <p:nvSpPr>
          <p:cNvPr id="4" name="Pladsholder til slidenummer 3"/>
          <p:cNvSpPr>
            <a:spLocks noGrp="1"/>
          </p:cNvSpPr>
          <p:nvPr>
            <p:ph type="sldNum" sz="quarter" idx="10"/>
          </p:nvPr>
        </p:nvSpPr>
        <p:spPr/>
        <p:txBody>
          <a:bodyPr/>
          <a:lstStyle/>
          <a:p>
            <a:fld id="{556F7818-DC99-E94E-87D7-370D61EB0C49}" type="slidenum">
              <a:rPr lang="en-US" smtClean="0"/>
              <a:t>12</a:t>
            </a:fld>
            <a:endParaRPr lang="en-US"/>
          </a:p>
        </p:txBody>
      </p:sp>
    </p:spTree>
    <p:extLst>
      <p:ext uri="{BB962C8B-B14F-4D97-AF65-F5344CB8AC3E}">
        <p14:creationId xmlns:p14="http://schemas.microsoft.com/office/powerpoint/2010/main" val="15097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err="1"/>
              <a:t>Flosense</a:t>
            </a:r>
            <a:r>
              <a:rPr lang="en-GB"/>
              <a:t> 1.0</a:t>
            </a:r>
            <a:r>
              <a:rPr lang="en-GB" baseline="0"/>
              <a:t> is ideal for individual flow lines, to ensure stability in the process. This is highly recommended, as we have seen from studies that the set temperatures and specified flow capacity is far from reality. </a:t>
            </a:r>
            <a:r>
              <a:rPr lang="en-GB" baseline="0" err="1"/>
              <a:t>Flosense</a:t>
            </a:r>
            <a:r>
              <a:rPr lang="en-GB" baseline="0"/>
              <a:t> will monitor pressure, flow and temperature as well as Delta T and Delta P.</a:t>
            </a:r>
            <a:endParaRPr lang="en-GB"/>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13</a:t>
            </a:fld>
            <a:endParaRPr lang="en-US"/>
          </a:p>
        </p:txBody>
      </p:sp>
    </p:spTree>
    <p:extLst>
      <p:ext uri="{BB962C8B-B14F-4D97-AF65-F5344CB8AC3E}">
        <p14:creationId xmlns:p14="http://schemas.microsoft.com/office/powerpoint/2010/main" val="424898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0000"/>
              </a:lnSpc>
              <a:spcAft>
                <a:spcPts val="800"/>
              </a:spcAft>
            </a:pPr>
            <a:r>
              <a:rPr lang="en-GB" sz="1200">
                <a:solidFill>
                  <a:srgbClr val="FFFFFF"/>
                </a:solidFill>
              </a:rPr>
              <a:t>When we control the mould temperature, we set the required value, check when the controller says it is stable and then start moulding.</a:t>
            </a:r>
          </a:p>
          <a:p>
            <a:pPr>
              <a:lnSpc>
                <a:spcPct val="110000"/>
              </a:lnSpc>
              <a:spcAft>
                <a:spcPts val="800"/>
              </a:spcAft>
            </a:pPr>
            <a:r>
              <a:rPr lang="en-GB" sz="1200">
                <a:solidFill>
                  <a:srgbClr val="FFFFFF"/>
                </a:solidFill>
              </a:rPr>
              <a:t>The graph shows that the temperature of the controller takes a long time to settle. In this case, the actual temperature (orange) is always higher than the set temperature (blue).</a:t>
            </a:r>
          </a:p>
          <a:p>
            <a:pPr>
              <a:lnSpc>
                <a:spcPct val="110000"/>
              </a:lnSpc>
              <a:spcAft>
                <a:spcPts val="800"/>
              </a:spcAft>
            </a:pPr>
            <a:r>
              <a:rPr lang="en-GB" sz="1200">
                <a:solidFill>
                  <a:srgbClr val="FFFFFF"/>
                </a:solidFill>
              </a:rPr>
              <a:t>The grey line shows the actual mould temperature. Note the time to settle and the actual temperature vary dramatically from the set temperature.</a:t>
            </a:r>
            <a:endParaRPr lang="en-US" sz="1200">
              <a:solidFill>
                <a:srgbClr val="FFFFFF"/>
              </a:solidFill>
            </a:endParaRPr>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14</a:t>
            </a:fld>
            <a:endParaRPr lang="en-US"/>
          </a:p>
        </p:txBody>
      </p:sp>
    </p:spTree>
    <p:extLst>
      <p:ext uri="{BB962C8B-B14F-4D97-AF65-F5344CB8AC3E}">
        <p14:creationId xmlns:p14="http://schemas.microsoft.com/office/powerpoint/2010/main" val="425541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a:t>This diagram is from a basic temperature control and it is specified</a:t>
            </a:r>
            <a:r>
              <a:rPr lang="en-GB" baseline="0"/>
              <a:t> for 75 l/m, but reading the pressure axis, it is clear that you can only reach 75 l/m if you pump directly into the drain.</a:t>
            </a:r>
          </a:p>
          <a:p>
            <a:r>
              <a:rPr lang="en-GB" baseline="0"/>
              <a:t>Once you install pipes, you will see that the maximum flow rate cannot exceed 40 l/m and when couplers and fittings are connected to the mould you will see a flow drop to 25 l/m.</a:t>
            </a:r>
          </a:p>
          <a:p>
            <a:r>
              <a:rPr lang="en-GB" baseline="0"/>
              <a:t>Only premium and expensive units are equipped with flow meters and still not measuring delta T or Delta P.</a:t>
            </a:r>
            <a:endParaRPr lang="en-GB"/>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15</a:t>
            </a:fld>
            <a:endParaRPr lang="en-US"/>
          </a:p>
        </p:txBody>
      </p:sp>
    </p:spTree>
    <p:extLst>
      <p:ext uri="{BB962C8B-B14F-4D97-AF65-F5344CB8AC3E}">
        <p14:creationId xmlns:p14="http://schemas.microsoft.com/office/powerpoint/2010/main" val="186910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As </a:t>
            </a:r>
            <a:r>
              <a:rPr lang="da-DK" err="1"/>
              <a:t>mentioned</a:t>
            </a:r>
            <a:r>
              <a:rPr lang="da-DK"/>
              <a:t>: </a:t>
            </a:r>
            <a:r>
              <a:rPr lang="da-DK" err="1"/>
              <a:t>Flosense</a:t>
            </a:r>
            <a:r>
              <a:rPr lang="da-DK"/>
              <a:t> </a:t>
            </a:r>
            <a:r>
              <a:rPr lang="da-DK" err="1"/>
              <a:t>focus’</a:t>
            </a:r>
            <a:r>
              <a:rPr lang="da-DK" baseline="0"/>
              <a:t> on variations in the flow from pump </a:t>
            </a:r>
            <a:r>
              <a:rPr lang="da-DK" baseline="0" err="1"/>
              <a:t>outlet</a:t>
            </a:r>
            <a:r>
              <a:rPr lang="da-DK" baseline="0"/>
              <a:t> </a:t>
            </a:r>
            <a:r>
              <a:rPr lang="da-DK" baseline="0" err="1"/>
              <a:t>through</a:t>
            </a:r>
            <a:r>
              <a:rPr lang="da-DK" baseline="0"/>
              <a:t> the </a:t>
            </a:r>
            <a:r>
              <a:rPr lang="da-DK" baseline="0" err="1"/>
              <a:t>process</a:t>
            </a:r>
            <a:r>
              <a:rPr lang="da-DK" baseline="0"/>
              <a:t> and back to the </a:t>
            </a:r>
            <a:r>
              <a:rPr lang="da-DK" baseline="0" err="1"/>
              <a:t>return</a:t>
            </a:r>
            <a:r>
              <a:rPr lang="da-DK" baseline="0"/>
              <a:t> </a:t>
            </a:r>
            <a:r>
              <a:rPr lang="da-DK" baseline="0" err="1"/>
              <a:t>inlet</a:t>
            </a:r>
            <a:r>
              <a:rPr lang="da-DK" baseline="0"/>
              <a:t>.</a:t>
            </a:r>
          </a:p>
          <a:p>
            <a:r>
              <a:rPr lang="da-DK" baseline="0" err="1"/>
              <a:t>Many</a:t>
            </a:r>
            <a:r>
              <a:rPr lang="da-DK" baseline="0"/>
              <a:t> </a:t>
            </a:r>
            <a:r>
              <a:rPr lang="da-DK" baseline="0" err="1"/>
              <a:t>customers</a:t>
            </a:r>
            <a:r>
              <a:rPr lang="da-DK" baseline="0"/>
              <a:t> </a:t>
            </a:r>
            <a:r>
              <a:rPr lang="da-DK" baseline="0" err="1"/>
              <a:t>are</a:t>
            </a:r>
            <a:r>
              <a:rPr lang="da-DK" baseline="0"/>
              <a:t> not </a:t>
            </a:r>
            <a:r>
              <a:rPr lang="da-DK" baseline="0" err="1"/>
              <a:t>aware</a:t>
            </a:r>
            <a:r>
              <a:rPr lang="da-DK" baseline="0"/>
              <a:t> </a:t>
            </a:r>
            <a:r>
              <a:rPr lang="da-DK" baseline="0" err="1"/>
              <a:t>that</a:t>
            </a:r>
            <a:r>
              <a:rPr lang="da-DK" baseline="0"/>
              <a:t> small hoses </a:t>
            </a:r>
            <a:r>
              <a:rPr lang="da-DK" baseline="0" err="1"/>
              <a:t>will</a:t>
            </a:r>
            <a:r>
              <a:rPr lang="da-DK" baseline="0"/>
              <a:t> </a:t>
            </a:r>
            <a:r>
              <a:rPr lang="da-DK" baseline="0" err="1"/>
              <a:t>create</a:t>
            </a:r>
            <a:r>
              <a:rPr lang="da-DK" baseline="0"/>
              <a:t> massive pressure drop, </a:t>
            </a:r>
            <a:r>
              <a:rPr lang="da-DK" baseline="0" err="1"/>
              <a:t>which</a:t>
            </a:r>
            <a:r>
              <a:rPr lang="da-DK" baseline="0"/>
              <a:t> </a:t>
            </a:r>
            <a:r>
              <a:rPr lang="da-DK" baseline="0" err="1"/>
              <a:t>means</a:t>
            </a:r>
            <a:r>
              <a:rPr lang="da-DK" baseline="0"/>
              <a:t> flow drop.</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18</a:t>
            </a:fld>
            <a:endParaRPr lang="en-US"/>
          </a:p>
        </p:txBody>
      </p:sp>
    </p:spTree>
    <p:extLst>
      <p:ext uri="{BB962C8B-B14F-4D97-AF65-F5344CB8AC3E}">
        <p14:creationId xmlns:p14="http://schemas.microsoft.com/office/powerpoint/2010/main" val="3979973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556F7818-DC99-E94E-87D7-370D61EB0C49}" type="slidenum">
              <a:rPr lang="en-US" smtClean="0"/>
              <a:t>19</a:t>
            </a:fld>
            <a:endParaRPr lang="en-US"/>
          </a:p>
        </p:txBody>
      </p:sp>
    </p:spTree>
    <p:extLst>
      <p:ext uri="{BB962C8B-B14F-4D97-AF65-F5344CB8AC3E}">
        <p14:creationId xmlns:p14="http://schemas.microsoft.com/office/powerpoint/2010/main" val="3321599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Delta T is the most </a:t>
            </a:r>
            <a:r>
              <a:rPr lang="da-DK" err="1"/>
              <a:t>critical</a:t>
            </a:r>
            <a:r>
              <a:rPr lang="da-DK"/>
              <a:t> factor and </a:t>
            </a:r>
            <a:r>
              <a:rPr lang="da-DK" err="1"/>
              <a:t>very</a:t>
            </a:r>
            <a:r>
              <a:rPr lang="da-DK"/>
              <a:t> </a:t>
            </a:r>
            <a:r>
              <a:rPr lang="da-DK" err="1"/>
              <a:t>important</a:t>
            </a:r>
            <a:r>
              <a:rPr lang="da-DK"/>
              <a:t> to monitor. A stabile</a:t>
            </a:r>
            <a:r>
              <a:rPr lang="da-DK" baseline="0"/>
              <a:t> Delta-T </a:t>
            </a:r>
            <a:r>
              <a:rPr lang="da-DK" baseline="0" err="1"/>
              <a:t>means</a:t>
            </a:r>
            <a:r>
              <a:rPr lang="da-DK" baseline="0"/>
              <a:t> stabile </a:t>
            </a:r>
            <a:r>
              <a:rPr lang="da-DK" baseline="0" err="1"/>
              <a:t>production</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20</a:t>
            </a:fld>
            <a:endParaRPr lang="en-US"/>
          </a:p>
        </p:txBody>
      </p:sp>
    </p:spTree>
    <p:extLst>
      <p:ext uri="{BB962C8B-B14F-4D97-AF65-F5344CB8AC3E}">
        <p14:creationId xmlns:p14="http://schemas.microsoft.com/office/powerpoint/2010/main" val="1572048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Flosense</a:t>
            </a:r>
            <a:r>
              <a:rPr lang="da-DK"/>
              <a:t> have</a:t>
            </a:r>
            <a:r>
              <a:rPr lang="da-DK" baseline="0"/>
              <a:t> all the basic information and smart </a:t>
            </a:r>
            <a:r>
              <a:rPr lang="da-DK" baseline="0" err="1"/>
              <a:t>functions</a:t>
            </a:r>
            <a:r>
              <a:rPr lang="da-DK" baseline="0"/>
              <a:t> to give the operator </a:t>
            </a:r>
            <a:r>
              <a:rPr lang="da-DK" baseline="0" err="1"/>
              <a:t>detailed</a:t>
            </a:r>
            <a:r>
              <a:rPr lang="da-DK" baseline="0"/>
              <a:t> information </a:t>
            </a:r>
            <a:r>
              <a:rPr lang="da-DK" baseline="0" err="1"/>
              <a:t>about</a:t>
            </a:r>
            <a:r>
              <a:rPr lang="da-DK" baseline="0"/>
              <a:t> the </a:t>
            </a:r>
            <a:r>
              <a:rPr lang="da-DK" baseline="0" err="1"/>
              <a:t>efficiency</a:t>
            </a:r>
            <a:r>
              <a:rPr lang="da-DK" baseline="0"/>
              <a:t> in the </a:t>
            </a:r>
            <a:r>
              <a:rPr lang="da-DK" baseline="0" err="1"/>
              <a:t>process</a:t>
            </a:r>
            <a:r>
              <a:rPr lang="da-DK" baseline="0"/>
              <a:t> and </a:t>
            </a:r>
            <a:r>
              <a:rPr lang="da-DK" baseline="0" err="1"/>
              <a:t>how</a:t>
            </a:r>
            <a:r>
              <a:rPr lang="da-DK" baseline="0"/>
              <a:t> the heat transfer is </a:t>
            </a:r>
            <a:r>
              <a:rPr lang="da-DK" baseline="0" err="1"/>
              <a:t>proccesing</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21</a:t>
            </a:fld>
            <a:endParaRPr lang="en-US"/>
          </a:p>
        </p:txBody>
      </p:sp>
    </p:spTree>
    <p:extLst>
      <p:ext uri="{BB962C8B-B14F-4D97-AF65-F5344CB8AC3E}">
        <p14:creationId xmlns:p14="http://schemas.microsoft.com/office/powerpoint/2010/main" val="404430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a:t>
            </a:fld>
            <a:endParaRPr lang="en-US"/>
          </a:p>
        </p:txBody>
      </p:sp>
    </p:spTree>
    <p:extLst>
      <p:ext uri="{BB962C8B-B14F-4D97-AF65-F5344CB8AC3E}">
        <p14:creationId xmlns:p14="http://schemas.microsoft.com/office/powerpoint/2010/main" val="1484787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22</a:t>
            </a:fld>
            <a:endParaRPr lang="en-US"/>
          </a:p>
        </p:txBody>
      </p:sp>
    </p:spTree>
    <p:extLst>
      <p:ext uri="{BB962C8B-B14F-4D97-AF65-F5344CB8AC3E}">
        <p14:creationId xmlns:p14="http://schemas.microsoft.com/office/powerpoint/2010/main" val="3842667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556F7818-DC99-E94E-87D7-370D61EB0C49}" type="slidenum">
              <a:rPr lang="en-US" smtClean="0"/>
              <a:t>23</a:t>
            </a:fld>
            <a:endParaRPr lang="en-US"/>
          </a:p>
        </p:txBody>
      </p:sp>
    </p:spTree>
    <p:extLst>
      <p:ext uri="{BB962C8B-B14F-4D97-AF65-F5344CB8AC3E}">
        <p14:creationId xmlns:p14="http://schemas.microsoft.com/office/powerpoint/2010/main" val="2094952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We</a:t>
            </a:r>
            <a:r>
              <a:rPr lang="da-DK"/>
              <a:t> </a:t>
            </a:r>
            <a:r>
              <a:rPr lang="da-DK" err="1"/>
              <a:t>delveloped</a:t>
            </a:r>
            <a:r>
              <a:rPr lang="da-DK" baseline="0"/>
              <a:t> a new sensor so </a:t>
            </a:r>
            <a:r>
              <a:rPr lang="da-DK" baseline="0" err="1"/>
              <a:t>we</a:t>
            </a:r>
            <a:r>
              <a:rPr lang="da-DK" baseline="0"/>
              <a:t> </a:t>
            </a:r>
            <a:r>
              <a:rPr lang="da-DK" baseline="0" err="1"/>
              <a:t>can</a:t>
            </a:r>
            <a:r>
              <a:rPr lang="da-DK" baseline="0"/>
              <a:t> </a:t>
            </a:r>
            <a:r>
              <a:rPr lang="da-DK" baseline="0" err="1"/>
              <a:t>now</a:t>
            </a:r>
            <a:r>
              <a:rPr lang="da-DK" baseline="0"/>
              <a:t> support flow </a:t>
            </a:r>
            <a:r>
              <a:rPr lang="da-DK" baseline="0" err="1"/>
              <a:t>applications</a:t>
            </a:r>
            <a:r>
              <a:rPr lang="da-DK" baseline="0"/>
              <a:t> with small diameters, smaller </a:t>
            </a:r>
            <a:r>
              <a:rPr lang="da-DK" baseline="0" err="1"/>
              <a:t>than</a:t>
            </a:r>
            <a:r>
              <a:rPr lang="da-DK" baseline="0"/>
              <a:t> 13 mm. The new sensors </a:t>
            </a:r>
            <a:r>
              <a:rPr lang="da-DK" baseline="0" err="1"/>
              <a:t>only</a:t>
            </a:r>
            <a:r>
              <a:rPr lang="da-DK" baseline="0"/>
              <a:t> measure temperature and Flow. The pressure is not </a:t>
            </a:r>
            <a:r>
              <a:rPr lang="da-DK" baseline="0" err="1"/>
              <a:t>measured</a:t>
            </a:r>
            <a:r>
              <a:rPr lang="da-DK" baseline="0"/>
              <a:t> from </a:t>
            </a:r>
            <a:r>
              <a:rPr lang="da-DK" baseline="0" err="1"/>
              <a:t>this</a:t>
            </a:r>
            <a:r>
              <a:rPr lang="da-DK" baseline="0"/>
              <a:t> sensor and Delta-P </a:t>
            </a:r>
            <a:r>
              <a:rPr lang="da-DK" baseline="0" err="1"/>
              <a:t>cannot</a:t>
            </a:r>
            <a:r>
              <a:rPr lang="da-DK" baseline="0"/>
              <a:t> </a:t>
            </a:r>
            <a:r>
              <a:rPr lang="da-DK" baseline="0" err="1"/>
              <a:t>be</a:t>
            </a:r>
            <a:r>
              <a:rPr lang="da-DK" baseline="0"/>
              <a:t> </a:t>
            </a:r>
            <a:r>
              <a:rPr lang="da-DK" baseline="0" err="1"/>
              <a:t>measured</a:t>
            </a:r>
            <a:r>
              <a:rPr lang="da-DK" baseline="0"/>
              <a:t> </a:t>
            </a:r>
            <a:r>
              <a:rPr lang="da-DK" baseline="0" err="1"/>
              <a:t>using</a:t>
            </a:r>
            <a:r>
              <a:rPr lang="da-DK" baseline="0"/>
              <a:t> the FSE type sensor.</a:t>
            </a:r>
          </a:p>
          <a:p>
            <a:endParaRPr lang="da-DK" baseline="0"/>
          </a:p>
          <a:p>
            <a:r>
              <a:rPr lang="da-DK" baseline="0"/>
              <a:t>The new sensor is </a:t>
            </a:r>
            <a:r>
              <a:rPr lang="da-DK" baseline="0" err="1"/>
              <a:t>less</a:t>
            </a:r>
            <a:r>
              <a:rPr lang="da-DK" baseline="0"/>
              <a:t> sensitive to </a:t>
            </a:r>
            <a:r>
              <a:rPr lang="da-DK" baseline="0" err="1"/>
              <a:t>noise</a:t>
            </a:r>
            <a:r>
              <a:rPr lang="da-DK" baseline="0"/>
              <a:t> and </a:t>
            </a:r>
            <a:r>
              <a:rPr lang="da-DK" baseline="0" err="1"/>
              <a:t>when</a:t>
            </a:r>
            <a:r>
              <a:rPr lang="da-DK" baseline="0"/>
              <a:t> </a:t>
            </a:r>
            <a:r>
              <a:rPr lang="da-DK" baseline="0" err="1"/>
              <a:t>measuring</a:t>
            </a:r>
            <a:r>
              <a:rPr lang="da-DK" baseline="0"/>
              <a:t> </a:t>
            </a:r>
            <a:r>
              <a:rPr lang="da-DK" baseline="0" err="1"/>
              <a:t>low</a:t>
            </a:r>
            <a:r>
              <a:rPr lang="da-DK" baseline="0"/>
              <a:t> flow, the </a:t>
            </a:r>
            <a:r>
              <a:rPr lang="da-DK" baseline="0" err="1"/>
              <a:t>eddy</a:t>
            </a:r>
            <a:r>
              <a:rPr lang="da-DK" baseline="0"/>
              <a:t> </a:t>
            </a:r>
            <a:r>
              <a:rPr lang="da-DK" baseline="0" err="1"/>
              <a:t>current</a:t>
            </a:r>
            <a:r>
              <a:rPr lang="da-DK" baseline="0"/>
              <a:t> in the </a:t>
            </a:r>
            <a:r>
              <a:rPr lang="da-DK" baseline="0" err="1"/>
              <a:t>water</a:t>
            </a:r>
            <a:r>
              <a:rPr lang="da-DK" baseline="0"/>
              <a:t> is </a:t>
            </a:r>
            <a:r>
              <a:rPr lang="da-DK" baseline="0" err="1"/>
              <a:t>very</a:t>
            </a:r>
            <a:r>
              <a:rPr lang="da-DK" baseline="0"/>
              <a:t> </a:t>
            </a:r>
            <a:r>
              <a:rPr lang="da-DK" baseline="0" err="1"/>
              <a:t>weak</a:t>
            </a:r>
            <a:r>
              <a:rPr lang="da-DK" baseline="0"/>
              <a:t> and </a:t>
            </a:r>
            <a:r>
              <a:rPr lang="da-DK" baseline="0" err="1"/>
              <a:t>noise</a:t>
            </a:r>
            <a:r>
              <a:rPr lang="da-DK" baseline="0"/>
              <a:t> </a:t>
            </a:r>
            <a:r>
              <a:rPr lang="da-DK" baseline="0" err="1"/>
              <a:t>normally</a:t>
            </a:r>
            <a:r>
              <a:rPr lang="da-DK" baseline="0"/>
              <a:t> </a:t>
            </a:r>
            <a:r>
              <a:rPr lang="da-DK" baseline="0" err="1"/>
              <a:t>makes</a:t>
            </a:r>
            <a:r>
              <a:rPr lang="da-DK" baseline="0"/>
              <a:t> it </a:t>
            </a:r>
            <a:r>
              <a:rPr lang="da-DK" baseline="0" err="1"/>
              <a:t>impossible</a:t>
            </a:r>
            <a:r>
              <a:rPr lang="da-DK" baseline="0"/>
              <a:t> to measure </a:t>
            </a:r>
            <a:r>
              <a:rPr lang="da-DK" baseline="0" err="1"/>
              <a:t>low</a:t>
            </a:r>
            <a:r>
              <a:rPr lang="da-DK" baseline="0"/>
              <a:t> flow. This has </a:t>
            </a:r>
            <a:r>
              <a:rPr lang="da-DK" baseline="0" err="1"/>
              <a:t>been</a:t>
            </a:r>
            <a:r>
              <a:rPr lang="da-DK" baseline="0"/>
              <a:t> </a:t>
            </a:r>
            <a:r>
              <a:rPr lang="da-DK" baseline="0" err="1"/>
              <a:t>solved</a:t>
            </a:r>
            <a:r>
              <a:rPr lang="da-DK" baseline="0"/>
              <a:t> by </a:t>
            </a:r>
            <a:r>
              <a:rPr lang="da-DK" baseline="0" err="1"/>
              <a:t>removing</a:t>
            </a:r>
            <a:r>
              <a:rPr lang="da-DK" baseline="0"/>
              <a:t> the pressure </a:t>
            </a:r>
            <a:r>
              <a:rPr lang="da-DK" baseline="0" err="1"/>
              <a:t>measurement</a:t>
            </a:r>
            <a:r>
              <a:rPr lang="da-DK" baseline="0"/>
              <a:t> from the sensor. </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27</a:t>
            </a:fld>
            <a:endParaRPr lang="en-US"/>
          </a:p>
        </p:txBody>
      </p:sp>
    </p:spTree>
    <p:extLst>
      <p:ext uri="{BB962C8B-B14F-4D97-AF65-F5344CB8AC3E}">
        <p14:creationId xmlns:p14="http://schemas.microsoft.com/office/powerpoint/2010/main" val="3322560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a:t>
            </a:r>
            <a:r>
              <a:rPr lang="da-DK" err="1"/>
              <a:t>existing</a:t>
            </a:r>
            <a:r>
              <a:rPr lang="da-DK"/>
              <a:t> types </a:t>
            </a:r>
            <a:r>
              <a:rPr lang="da-DK" err="1"/>
              <a:t>ar</a:t>
            </a:r>
            <a:r>
              <a:rPr lang="da-DK" baseline="0" err="1"/>
              <a:t>e</a:t>
            </a:r>
            <a:r>
              <a:rPr lang="da-DK" baseline="0"/>
              <a:t> all </a:t>
            </a:r>
            <a:r>
              <a:rPr lang="da-DK" baseline="0" err="1"/>
              <a:t>engineered</a:t>
            </a:r>
            <a:r>
              <a:rPr lang="da-DK" baseline="0"/>
              <a:t> for flow </a:t>
            </a:r>
            <a:r>
              <a:rPr lang="da-DK" baseline="0" err="1"/>
              <a:t>channels</a:t>
            </a:r>
            <a:r>
              <a:rPr lang="da-DK" baseline="0"/>
              <a:t> &gt; 19 mm. and </a:t>
            </a:r>
            <a:r>
              <a:rPr lang="da-DK" baseline="0" err="1"/>
              <a:t>available</a:t>
            </a:r>
            <a:r>
              <a:rPr lang="da-DK" baseline="0"/>
              <a:t> as single </a:t>
            </a:r>
            <a:r>
              <a:rPr lang="da-DK" baseline="0" err="1"/>
              <a:t>Multi</a:t>
            </a:r>
            <a:r>
              <a:rPr lang="da-DK" baseline="0"/>
              <a:t> Sensor Kit or Dual Sensor Kit.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28</a:t>
            </a:fld>
            <a:endParaRPr lang="en-US"/>
          </a:p>
        </p:txBody>
      </p:sp>
    </p:spTree>
    <p:extLst>
      <p:ext uri="{BB962C8B-B14F-4D97-AF65-F5344CB8AC3E}">
        <p14:creationId xmlns:p14="http://schemas.microsoft.com/office/powerpoint/2010/main" val="2975157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a:t>
            </a:r>
            <a:r>
              <a:rPr lang="da-DK" baseline="0"/>
              <a:t> edition is with 2 sensors (</a:t>
            </a:r>
            <a:r>
              <a:rPr lang="da-DK" baseline="0" err="1"/>
              <a:t>Feed</a:t>
            </a:r>
            <a:r>
              <a:rPr lang="da-DK" baseline="0"/>
              <a:t> and Return) on the same </a:t>
            </a:r>
            <a:r>
              <a:rPr lang="da-DK" baseline="0" err="1"/>
              <a:t>circuit</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29</a:t>
            </a:fld>
            <a:endParaRPr lang="en-US"/>
          </a:p>
        </p:txBody>
      </p:sp>
    </p:spTree>
    <p:extLst>
      <p:ext uri="{BB962C8B-B14F-4D97-AF65-F5344CB8AC3E}">
        <p14:creationId xmlns:p14="http://schemas.microsoft.com/office/powerpoint/2010/main" val="1535079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New Kid on</a:t>
            </a:r>
            <a:r>
              <a:rPr lang="da-DK" baseline="0"/>
              <a:t> the Block!</a:t>
            </a:r>
            <a:endParaRPr lang="da-DK"/>
          </a:p>
          <a:p>
            <a:endParaRPr lang="da-DK"/>
          </a:p>
          <a:p>
            <a:r>
              <a:rPr lang="da-DK"/>
              <a:t>First </a:t>
            </a:r>
            <a:r>
              <a:rPr lang="da-DK" err="1"/>
              <a:t>Flosense</a:t>
            </a:r>
            <a:r>
              <a:rPr lang="da-DK" baseline="0"/>
              <a:t> 3.0 – </a:t>
            </a:r>
            <a:r>
              <a:rPr lang="da-DK" baseline="0" err="1"/>
              <a:t>this</a:t>
            </a:r>
            <a:r>
              <a:rPr lang="da-DK" baseline="0"/>
              <a:t> is </a:t>
            </a:r>
            <a:r>
              <a:rPr lang="da-DK" baseline="0" err="1"/>
              <a:t>designed</a:t>
            </a:r>
            <a:r>
              <a:rPr lang="da-DK" baseline="0"/>
              <a:t> to </a:t>
            </a:r>
            <a:r>
              <a:rPr lang="da-DK" baseline="0" err="1"/>
              <a:t>replace</a:t>
            </a:r>
            <a:r>
              <a:rPr lang="da-DK" baseline="0"/>
              <a:t> </a:t>
            </a:r>
            <a:r>
              <a:rPr lang="da-DK" baseline="0" err="1"/>
              <a:t>traditional</a:t>
            </a:r>
            <a:r>
              <a:rPr lang="da-DK" baseline="0"/>
              <a:t> </a:t>
            </a:r>
            <a:r>
              <a:rPr lang="da-DK" baseline="0" err="1"/>
              <a:t>water</a:t>
            </a:r>
            <a:r>
              <a:rPr lang="da-DK" baseline="0"/>
              <a:t> flow regulators </a:t>
            </a:r>
            <a:r>
              <a:rPr lang="da-DK" baseline="0" err="1"/>
              <a:t>that</a:t>
            </a:r>
            <a:r>
              <a:rPr lang="da-DK" baseline="0"/>
              <a:t> </a:t>
            </a:r>
            <a:r>
              <a:rPr lang="da-DK" baseline="0" err="1"/>
              <a:t>we</a:t>
            </a:r>
            <a:r>
              <a:rPr lang="da-DK" baseline="0"/>
              <a:t> </a:t>
            </a:r>
            <a:r>
              <a:rPr lang="da-DK" baseline="0" err="1"/>
              <a:t>see</a:t>
            </a:r>
            <a:r>
              <a:rPr lang="da-DK" baseline="0"/>
              <a:t> on the </a:t>
            </a:r>
            <a:r>
              <a:rPr lang="da-DK" baseline="0" err="1"/>
              <a:t>majority</a:t>
            </a:r>
            <a:r>
              <a:rPr lang="da-DK" baseline="0"/>
              <a:t> of the new </a:t>
            </a:r>
            <a:r>
              <a:rPr lang="da-DK" baseline="0" err="1"/>
              <a:t>machines</a:t>
            </a:r>
            <a:r>
              <a:rPr lang="da-DK" baseline="0"/>
              <a:t> sold on the </a:t>
            </a:r>
            <a:r>
              <a:rPr lang="da-DK" baseline="0" err="1"/>
              <a:t>market</a:t>
            </a:r>
            <a:r>
              <a:rPr lang="da-DK" baseline="0"/>
              <a:t>. </a:t>
            </a:r>
            <a:r>
              <a:rPr lang="da-DK" baseline="0" err="1"/>
              <a:t>Biggest</a:t>
            </a:r>
            <a:r>
              <a:rPr lang="da-DK" baseline="0"/>
              <a:t> </a:t>
            </a:r>
            <a:r>
              <a:rPr lang="da-DK" baseline="0" err="1"/>
              <a:t>supplier</a:t>
            </a:r>
            <a:r>
              <a:rPr lang="da-DK" baseline="0"/>
              <a:t> is </a:t>
            </a:r>
            <a:r>
              <a:rPr lang="da-DK" baseline="0" err="1"/>
              <a:t>Wittmann</a:t>
            </a:r>
            <a:r>
              <a:rPr lang="da-DK" baseline="0"/>
              <a:t>.</a:t>
            </a:r>
          </a:p>
          <a:p>
            <a:endParaRPr lang="da-DK" baseline="0"/>
          </a:p>
          <a:p>
            <a:r>
              <a:rPr lang="da-DK" baseline="0" err="1"/>
              <a:t>Our</a:t>
            </a:r>
            <a:r>
              <a:rPr lang="da-DK" baseline="0"/>
              <a:t> digital flow regulator is an </a:t>
            </a:r>
            <a:r>
              <a:rPr lang="da-DK" baseline="0" err="1"/>
              <a:t>ultra</a:t>
            </a:r>
            <a:r>
              <a:rPr lang="da-DK" baseline="0"/>
              <a:t> </a:t>
            </a:r>
            <a:r>
              <a:rPr lang="da-DK" baseline="0" err="1"/>
              <a:t>compact</a:t>
            </a:r>
            <a:r>
              <a:rPr lang="da-DK" baseline="0"/>
              <a:t> unit with all the features </a:t>
            </a:r>
            <a:r>
              <a:rPr lang="da-DK" baseline="0" err="1"/>
              <a:t>known</a:t>
            </a:r>
            <a:r>
              <a:rPr lang="da-DK" baseline="0"/>
              <a:t> from flow regulators, just with </a:t>
            </a:r>
            <a:r>
              <a:rPr lang="da-DK" baseline="0" err="1"/>
              <a:t>essential</a:t>
            </a:r>
            <a:r>
              <a:rPr lang="da-DK" baseline="0"/>
              <a:t> </a:t>
            </a:r>
            <a:r>
              <a:rPr lang="da-DK" baseline="0" err="1"/>
              <a:t>functions</a:t>
            </a:r>
            <a:r>
              <a:rPr lang="da-DK" baseline="0"/>
              <a:t> and features.</a:t>
            </a:r>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30</a:t>
            </a:fld>
            <a:endParaRPr lang="en-US"/>
          </a:p>
        </p:txBody>
      </p:sp>
    </p:spTree>
    <p:extLst>
      <p:ext uri="{BB962C8B-B14F-4D97-AF65-F5344CB8AC3E}">
        <p14:creationId xmlns:p14="http://schemas.microsoft.com/office/powerpoint/2010/main" val="318803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Flosense</a:t>
            </a:r>
            <a:r>
              <a:rPr lang="da-DK"/>
              <a:t> 3 and Flosene 4 </a:t>
            </a:r>
            <a:r>
              <a:rPr lang="da-DK" err="1"/>
              <a:t>share</a:t>
            </a:r>
            <a:r>
              <a:rPr lang="da-DK"/>
              <a:t> the same manifold</a:t>
            </a:r>
            <a:r>
              <a:rPr lang="da-DK" baseline="0"/>
              <a:t> </a:t>
            </a:r>
            <a:r>
              <a:rPr lang="da-DK" baseline="0" err="1"/>
              <a:t>technology</a:t>
            </a:r>
            <a:r>
              <a:rPr lang="da-DK" baseline="0"/>
              <a:t>. </a:t>
            </a:r>
            <a:r>
              <a:rPr lang="da-DK" baseline="0" err="1"/>
              <a:t>Only</a:t>
            </a:r>
            <a:r>
              <a:rPr lang="da-DK" baseline="0"/>
              <a:t> difference is </a:t>
            </a:r>
            <a:r>
              <a:rPr lang="da-DK" baseline="0" err="1"/>
              <a:t>that</a:t>
            </a:r>
            <a:r>
              <a:rPr lang="da-DK" baseline="0"/>
              <a:t> 3.0 has an </a:t>
            </a:r>
            <a:r>
              <a:rPr lang="da-DK" baseline="0" err="1"/>
              <a:t>integrated</a:t>
            </a:r>
            <a:r>
              <a:rPr lang="da-DK" baseline="0"/>
              <a:t> screen and 4.0 is </a:t>
            </a:r>
            <a:r>
              <a:rPr lang="da-DK" baseline="0" err="1"/>
              <a:t>designed</a:t>
            </a:r>
            <a:r>
              <a:rPr lang="da-DK" baseline="0"/>
              <a:t> with a separate screen to </a:t>
            </a:r>
            <a:r>
              <a:rPr lang="da-DK" baseline="0" err="1"/>
              <a:t>connect</a:t>
            </a:r>
            <a:r>
              <a:rPr lang="da-DK" baseline="0"/>
              <a:t> multiple manifolds.</a:t>
            </a:r>
          </a:p>
          <a:p>
            <a:endParaRPr lang="da-DK" baseline="0"/>
          </a:p>
          <a:p>
            <a:r>
              <a:rPr lang="da-DK" baseline="0"/>
              <a:t>The Manifold is </a:t>
            </a:r>
            <a:r>
              <a:rPr lang="da-DK" baseline="0" err="1"/>
              <a:t>unique</a:t>
            </a:r>
            <a:r>
              <a:rPr lang="da-DK" baseline="0"/>
              <a:t> </a:t>
            </a:r>
            <a:r>
              <a:rPr lang="da-DK" baseline="0" err="1"/>
              <a:t>offering</a:t>
            </a:r>
            <a:r>
              <a:rPr lang="da-DK" baseline="0"/>
              <a:t> new </a:t>
            </a:r>
            <a:r>
              <a:rPr lang="da-DK" baseline="0" err="1"/>
              <a:t>technology</a:t>
            </a:r>
            <a:r>
              <a:rPr lang="da-DK" baseline="0"/>
              <a:t> and </a:t>
            </a:r>
            <a:r>
              <a:rPr lang="da-DK" baseline="0" err="1"/>
              <a:t>state</a:t>
            </a:r>
            <a:r>
              <a:rPr lang="da-DK" baseline="0"/>
              <a:t> of the art design and performance. </a:t>
            </a:r>
            <a:r>
              <a:rPr lang="da-DK" baseline="0" err="1"/>
              <a:t>Let’s</a:t>
            </a:r>
            <a:r>
              <a:rPr lang="da-DK" baseline="0"/>
              <a:t> look </a:t>
            </a:r>
            <a:r>
              <a:rPr lang="da-DK" baseline="0" err="1"/>
              <a:t>inside</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31</a:t>
            </a:fld>
            <a:endParaRPr lang="en-US"/>
          </a:p>
        </p:txBody>
      </p:sp>
    </p:spTree>
    <p:extLst>
      <p:ext uri="{BB962C8B-B14F-4D97-AF65-F5344CB8AC3E}">
        <p14:creationId xmlns:p14="http://schemas.microsoft.com/office/powerpoint/2010/main" val="275589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The manifold is made in </a:t>
            </a:r>
            <a:r>
              <a:rPr lang="da-DK" dirty="0" err="1"/>
              <a:t>modules</a:t>
            </a:r>
            <a:r>
              <a:rPr lang="da-DK" baseline="0" dirty="0"/>
              <a:t> </a:t>
            </a:r>
            <a:r>
              <a:rPr lang="da-DK" baseline="0" dirty="0" err="1"/>
              <a:t>which</a:t>
            </a:r>
            <a:r>
              <a:rPr lang="da-DK" baseline="0" dirty="0"/>
              <a:t> </a:t>
            </a:r>
            <a:r>
              <a:rPr lang="da-DK" baseline="0" dirty="0" err="1"/>
              <a:t>are</a:t>
            </a:r>
            <a:r>
              <a:rPr lang="da-DK" baseline="0" dirty="0"/>
              <a:t> </a:t>
            </a:r>
            <a:r>
              <a:rPr lang="da-DK" baseline="0" dirty="0" err="1"/>
              <a:t>forged</a:t>
            </a:r>
            <a:r>
              <a:rPr lang="da-DK" baseline="0" dirty="0"/>
              <a:t> </a:t>
            </a:r>
            <a:r>
              <a:rPr lang="da-DK" baseline="0" dirty="0" err="1"/>
              <a:t>one-piece</a:t>
            </a:r>
            <a:r>
              <a:rPr lang="da-DK" baseline="0" dirty="0"/>
              <a:t> design. The </a:t>
            </a:r>
            <a:r>
              <a:rPr lang="da-DK" baseline="0" dirty="0" err="1"/>
              <a:t>material</a:t>
            </a:r>
            <a:r>
              <a:rPr lang="da-DK" baseline="0" dirty="0"/>
              <a:t> is </a:t>
            </a:r>
            <a:r>
              <a:rPr lang="da-DK" baseline="0" dirty="0" err="1"/>
              <a:t>Nickel</a:t>
            </a:r>
            <a:r>
              <a:rPr lang="da-DK" baseline="0" dirty="0"/>
              <a:t> </a:t>
            </a:r>
            <a:r>
              <a:rPr lang="da-DK" baseline="0" dirty="0" err="1"/>
              <a:t>plated</a:t>
            </a:r>
            <a:r>
              <a:rPr lang="da-DK" baseline="0" dirty="0"/>
              <a:t> DZR Brass. DZR Brass is </a:t>
            </a:r>
            <a:r>
              <a:rPr lang="da-DK" baseline="0" dirty="0" err="1"/>
              <a:t>corrosion</a:t>
            </a:r>
            <a:r>
              <a:rPr lang="da-DK" baseline="0" dirty="0"/>
              <a:t> </a:t>
            </a:r>
            <a:r>
              <a:rPr lang="da-DK" baseline="0" dirty="0" err="1"/>
              <a:t>resistant</a:t>
            </a:r>
            <a:r>
              <a:rPr lang="da-DK" baseline="0" dirty="0"/>
              <a:t> </a:t>
            </a:r>
            <a:r>
              <a:rPr lang="da-DK" baseline="0" dirty="0" err="1"/>
              <a:t>brass</a:t>
            </a:r>
            <a:r>
              <a:rPr lang="da-DK" baseline="0" dirty="0"/>
              <a:t> </a:t>
            </a:r>
            <a:r>
              <a:rPr lang="da-DK" baseline="0" dirty="0" err="1"/>
              <a:t>used</a:t>
            </a:r>
            <a:r>
              <a:rPr lang="da-DK" baseline="0" dirty="0"/>
              <a:t> for </a:t>
            </a:r>
            <a:r>
              <a:rPr lang="da-DK" baseline="0" dirty="0" err="1"/>
              <a:t>corrosive</a:t>
            </a:r>
            <a:r>
              <a:rPr lang="da-DK" baseline="0" dirty="0"/>
              <a:t> and </a:t>
            </a:r>
            <a:r>
              <a:rPr lang="en-GB" sz="1200" b="1" i="1" kern="1200" dirty="0">
                <a:solidFill>
                  <a:schemeClr val="tx1"/>
                </a:solidFill>
                <a:effectLst/>
                <a:latin typeface="+mn-lt"/>
                <a:ea typeface="+mn-ea"/>
                <a:cs typeface="+mn-cs"/>
              </a:rPr>
              <a:t>HARSH ENVIRONMENTS </a:t>
            </a:r>
          </a:p>
          <a:p>
            <a:r>
              <a:rPr lang="da-DK" dirty="0" err="1"/>
              <a:t>Such</a:t>
            </a:r>
            <a:r>
              <a:rPr lang="da-DK" dirty="0"/>
              <a:t> as </a:t>
            </a:r>
            <a:r>
              <a:rPr lang="da-DK" dirty="0" err="1"/>
              <a:t>coolant</a:t>
            </a:r>
            <a:r>
              <a:rPr lang="da-DK" baseline="0" dirty="0"/>
              <a:t> </a:t>
            </a:r>
            <a:r>
              <a:rPr lang="da-DK" baseline="0" dirty="0" err="1"/>
              <a:t>water</a:t>
            </a:r>
            <a:r>
              <a:rPr lang="da-DK" baseline="0" dirty="0"/>
              <a:t>. Normal </a:t>
            </a:r>
            <a:r>
              <a:rPr lang="da-DK" baseline="0" dirty="0" err="1"/>
              <a:t>brass</a:t>
            </a:r>
            <a:r>
              <a:rPr lang="da-DK" baseline="0" dirty="0"/>
              <a:t> is </a:t>
            </a:r>
            <a:r>
              <a:rPr lang="da-DK" baseline="0" dirty="0" err="1"/>
              <a:t>significantly</a:t>
            </a:r>
            <a:r>
              <a:rPr lang="da-DK" baseline="0" dirty="0"/>
              <a:t> more </a:t>
            </a:r>
            <a:r>
              <a:rPr lang="da-DK" baseline="0" dirty="0" err="1"/>
              <a:t>resistant</a:t>
            </a:r>
            <a:r>
              <a:rPr lang="da-DK" baseline="0" dirty="0"/>
              <a:t> to </a:t>
            </a:r>
            <a:r>
              <a:rPr lang="da-DK" baseline="0" dirty="0" err="1"/>
              <a:t>corrosion</a:t>
            </a:r>
            <a:r>
              <a:rPr lang="da-DK" baseline="0" dirty="0"/>
              <a:t> </a:t>
            </a:r>
            <a:r>
              <a:rPr lang="da-DK" baseline="0" dirty="0" err="1"/>
              <a:t>than</a:t>
            </a:r>
            <a:r>
              <a:rPr lang="da-DK" baseline="0" dirty="0"/>
              <a:t> Aluminium. Standard </a:t>
            </a:r>
            <a:r>
              <a:rPr lang="da-DK" baseline="0" dirty="0" err="1"/>
              <a:t>brass</a:t>
            </a:r>
            <a:r>
              <a:rPr lang="da-DK" baseline="0" dirty="0"/>
              <a:t> </a:t>
            </a:r>
            <a:r>
              <a:rPr lang="da-DK" baseline="0" dirty="0" err="1"/>
              <a:t>alloy</a:t>
            </a:r>
            <a:r>
              <a:rPr lang="da-DK" baseline="0" dirty="0"/>
              <a:t> </a:t>
            </a:r>
            <a:r>
              <a:rPr lang="da-DK" baseline="0" dirty="0" err="1"/>
              <a:t>consists</a:t>
            </a:r>
            <a:r>
              <a:rPr lang="da-DK" baseline="0" dirty="0"/>
              <a:t> of </a:t>
            </a:r>
            <a:r>
              <a:rPr lang="da-DK" baseline="0" dirty="0" err="1"/>
              <a:t>zinc</a:t>
            </a:r>
            <a:r>
              <a:rPr lang="da-DK" baseline="0" dirty="0"/>
              <a:t> and </a:t>
            </a:r>
            <a:r>
              <a:rPr lang="da-DK" baseline="0" dirty="0" err="1"/>
              <a:t>copper</a:t>
            </a:r>
            <a:r>
              <a:rPr lang="da-DK" baseline="0" dirty="0"/>
              <a:t> and </a:t>
            </a:r>
            <a:r>
              <a:rPr lang="da-DK" baseline="0" dirty="0" err="1"/>
              <a:t>can</a:t>
            </a:r>
            <a:r>
              <a:rPr lang="da-DK" baseline="0" dirty="0"/>
              <a:t> </a:t>
            </a:r>
            <a:r>
              <a:rPr lang="da-DK" baseline="0" dirty="0" err="1"/>
              <a:t>be</a:t>
            </a:r>
            <a:r>
              <a:rPr lang="da-DK" baseline="0" dirty="0"/>
              <a:t> </a:t>
            </a:r>
            <a:r>
              <a:rPr lang="da-DK" baseline="0" dirty="0" err="1"/>
              <a:t>attacked</a:t>
            </a:r>
            <a:r>
              <a:rPr lang="da-DK" baseline="0" dirty="0"/>
              <a:t> by </a:t>
            </a:r>
            <a:r>
              <a:rPr lang="da-DK" baseline="0" dirty="0" err="1"/>
              <a:t>corrosive</a:t>
            </a:r>
            <a:r>
              <a:rPr lang="da-DK" baseline="0" dirty="0"/>
              <a:t> </a:t>
            </a:r>
            <a:r>
              <a:rPr lang="da-DK" baseline="0" dirty="0" err="1"/>
              <a:t>liquid</a:t>
            </a:r>
            <a:r>
              <a:rPr lang="da-DK" baseline="0" dirty="0"/>
              <a:t> </a:t>
            </a:r>
            <a:r>
              <a:rPr lang="da-DK" baseline="0" dirty="0" err="1"/>
              <a:t>eating</a:t>
            </a:r>
            <a:r>
              <a:rPr lang="da-DK" baseline="0" dirty="0"/>
              <a:t> the </a:t>
            </a:r>
            <a:r>
              <a:rPr lang="da-DK" baseline="0" dirty="0" err="1"/>
              <a:t>zinc</a:t>
            </a:r>
            <a:r>
              <a:rPr lang="da-DK" baseline="0" dirty="0"/>
              <a:t>. </a:t>
            </a:r>
            <a:r>
              <a:rPr lang="en-GB" sz="1200" b="0" i="0" kern="1200" dirty="0">
                <a:solidFill>
                  <a:schemeClr val="tx1"/>
                </a:solidFill>
                <a:effectLst/>
                <a:latin typeface="+mn-lt"/>
                <a:ea typeface="+mn-ea"/>
                <a:cs typeface="+mn-cs"/>
              </a:rPr>
              <a:t>Dezincification selectively removes zinc from the alloy leaving behind a porous, copper-rich structure that has little mechanical strength.</a:t>
            </a:r>
          </a:p>
          <a:p>
            <a:r>
              <a:rPr lang="da-DK" sz="1200" b="0" i="0" kern="1200" dirty="0">
                <a:solidFill>
                  <a:schemeClr val="tx1"/>
                </a:solidFill>
                <a:effectLst/>
                <a:latin typeface="+mn-lt"/>
                <a:ea typeface="+mn-ea"/>
                <a:cs typeface="+mn-cs"/>
              </a:rPr>
              <a:t>The DZR</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brass</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consists</a:t>
            </a:r>
            <a:r>
              <a:rPr lang="da-DK" sz="1200" b="0" i="0" kern="1200" baseline="0" dirty="0">
                <a:solidFill>
                  <a:schemeClr val="tx1"/>
                </a:solidFill>
                <a:effectLst/>
                <a:latin typeface="+mn-lt"/>
                <a:ea typeface="+mn-ea"/>
                <a:cs typeface="+mn-cs"/>
              </a:rPr>
              <a:t> of a </a:t>
            </a:r>
            <a:r>
              <a:rPr lang="da-DK" sz="1200" b="0" i="0" kern="1200" baseline="0" dirty="0" err="1">
                <a:solidFill>
                  <a:schemeClr val="tx1"/>
                </a:solidFill>
                <a:effectLst/>
                <a:latin typeface="+mn-lt"/>
                <a:ea typeface="+mn-ea"/>
                <a:cs typeface="+mn-cs"/>
              </a:rPr>
              <a:t>maximum</a:t>
            </a:r>
            <a:r>
              <a:rPr lang="da-DK" sz="1200" b="0" i="0" kern="1200" baseline="0" dirty="0">
                <a:solidFill>
                  <a:schemeClr val="tx1"/>
                </a:solidFill>
                <a:effectLst/>
                <a:latin typeface="+mn-lt"/>
                <a:ea typeface="+mn-ea"/>
                <a:cs typeface="+mn-cs"/>
              </a:rPr>
              <a:t> of 15 % </a:t>
            </a:r>
            <a:r>
              <a:rPr lang="da-DK" sz="1200" b="0" i="0" kern="1200" baseline="0" dirty="0" err="1">
                <a:solidFill>
                  <a:schemeClr val="tx1"/>
                </a:solidFill>
                <a:effectLst/>
                <a:latin typeface="+mn-lt"/>
                <a:ea typeface="+mn-ea"/>
                <a:cs typeface="+mn-cs"/>
              </a:rPr>
              <a:t>zinc</a:t>
            </a:r>
            <a:r>
              <a:rPr lang="da-DK" sz="1200" b="0" i="0" kern="1200" baseline="0" dirty="0">
                <a:solidFill>
                  <a:schemeClr val="tx1"/>
                </a:solidFill>
                <a:effectLst/>
                <a:latin typeface="+mn-lt"/>
                <a:ea typeface="+mn-ea"/>
                <a:cs typeface="+mn-cs"/>
              </a:rPr>
              <a:t> and the </a:t>
            </a:r>
            <a:r>
              <a:rPr lang="da-DK" sz="1200" b="0" i="0" kern="1200" baseline="0" dirty="0" err="1">
                <a:solidFill>
                  <a:schemeClr val="tx1"/>
                </a:solidFill>
                <a:effectLst/>
                <a:latin typeface="+mn-lt"/>
                <a:ea typeface="+mn-ea"/>
                <a:cs typeface="+mn-cs"/>
              </a:rPr>
              <a:t>alloy</a:t>
            </a:r>
            <a:r>
              <a:rPr lang="da-DK" sz="1200" b="0" i="0" kern="1200" baseline="0" dirty="0">
                <a:solidFill>
                  <a:schemeClr val="tx1"/>
                </a:solidFill>
                <a:effectLst/>
                <a:latin typeface="+mn-lt"/>
                <a:ea typeface="+mn-ea"/>
                <a:cs typeface="+mn-cs"/>
              </a:rPr>
              <a:t> has </a:t>
            </a:r>
            <a:r>
              <a:rPr lang="da-DK" sz="1200" b="0" i="0" kern="1200" baseline="0" dirty="0" err="1">
                <a:solidFill>
                  <a:schemeClr val="tx1"/>
                </a:solidFill>
                <a:effectLst/>
                <a:latin typeface="+mn-lt"/>
                <a:ea typeface="+mn-ea"/>
                <a:cs typeface="+mn-cs"/>
              </a:rPr>
              <a:t>similar</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resistance</a:t>
            </a:r>
            <a:r>
              <a:rPr lang="da-DK" sz="1200" b="0" i="0" kern="1200" baseline="0" dirty="0">
                <a:solidFill>
                  <a:schemeClr val="tx1"/>
                </a:solidFill>
                <a:effectLst/>
                <a:latin typeface="+mn-lt"/>
                <a:ea typeface="+mn-ea"/>
                <a:cs typeface="+mn-cs"/>
              </a:rPr>
              <a:t> grade as </a:t>
            </a:r>
            <a:r>
              <a:rPr lang="da-DK" sz="1200" b="0" i="0" kern="1200" baseline="0" dirty="0" err="1">
                <a:solidFill>
                  <a:schemeClr val="tx1"/>
                </a:solidFill>
                <a:effectLst/>
                <a:latin typeface="+mn-lt"/>
                <a:ea typeface="+mn-ea"/>
                <a:cs typeface="+mn-cs"/>
              </a:rPr>
              <a:t>Stainless</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steel</a:t>
            </a:r>
            <a:r>
              <a:rPr lang="da-DK" sz="1200" b="0" i="0" kern="1200" baseline="0" dirty="0">
                <a:solidFill>
                  <a:schemeClr val="tx1"/>
                </a:solidFill>
                <a:effectLst/>
                <a:latin typeface="+mn-lt"/>
                <a:ea typeface="+mn-ea"/>
                <a:cs typeface="+mn-cs"/>
              </a:rPr>
              <a:t>.</a:t>
            </a:r>
          </a:p>
          <a:p>
            <a:endParaRPr lang="da-DK" sz="1200" b="0" i="0" kern="1200" baseline="0" dirty="0">
              <a:solidFill>
                <a:schemeClr val="tx1"/>
              </a:solidFill>
              <a:effectLst/>
              <a:latin typeface="+mn-lt"/>
              <a:ea typeface="+mn-ea"/>
              <a:cs typeface="+mn-cs"/>
            </a:endParaRPr>
          </a:p>
          <a:p>
            <a:r>
              <a:rPr lang="da-DK" sz="1200" b="0" i="0" kern="1200" baseline="0" dirty="0">
                <a:solidFill>
                  <a:schemeClr val="tx1"/>
                </a:solidFill>
                <a:effectLst/>
                <a:latin typeface="+mn-lt"/>
                <a:ea typeface="+mn-ea"/>
                <a:cs typeface="+mn-cs"/>
              </a:rPr>
              <a:t>The manifold is </a:t>
            </a:r>
            <a:r>
              <a:rPr lang="da-DK" sz="1200" b="0" i="0" kern="1200" baseline="0" dirty="0" err="1">
                <a:solidFill>
                  <a:schemeClr val="tx1"/>
                </a:solidFill>
                <a:effectLst/>
                <a:latin typeface="+mn-lt"/>
                <a:ea typeface="+mn-ea"/>
                <a:cs typeface="+mn-cs"/>
              </a:rPr>
              <a:t>equipped</a:t>
            </a:r>
            <a:r>
              <a:rPr lang="da-DK" sz="1200" b="0" i="0" kern="1200" baseline="0" dirty="0">
                <a:solidFill>
                  <a:schemeClr val="tx1"/>
                </a:solidFill>
                <a:effectLst/>
                <a:latin typeface="+mn-lt"/>
                <a:ea typeface="+mn-ea"/>
                <a:cs typeface="+mn-cs"/>
              </a:rPr>
              <a:t> with flow/temperature sensors on </a:t>
            </a:r>
            <a:r>
              <a:rPr lang="da-DK" sz="1200" b="0" i="0" kern="1200" baseline="0" dirty="0" err="1">
                <a:solidFill>
                  <a:schemeClr val="tx1"/>
                </a:solidFill>
                <a:effectLst/>
                <a:latin typeface="+mn-lt"/>
                <a:ea typeface="+mn-ea"/>
                <a:cs typeface="+mn-cs"/>
              </a:rPr>
              <a:t>each</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return</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feed</a:t>
            </a:r>
            <a:r>
              <a:rPr lang="da-DK" sz="1200" b="0" i="0" kern="1200" baseline="0" dirty="0">
                <a:solidFill>
                  <a:schemeClr val="tx1"/>
                </a:solidFill>
                <a:effectLst/>
                <a:latin typeface="+mn-lt"/>
                <a:ea typeface="+mn-ea"/>
                <a:cs typeface="+mn-cs"/>
              </a:rPr>
              <a:t>, but </a:t>
            </a:r>
            <a:r>
              <a:rPr lang="da-DK" sz="1200" b="0" i="0" kern="1200" baseline="0" dirty="0" err="1">
                <a:solidFill>
                  <a:schemeClr val="tx1"/>
                </a:solidFill>
                <a:effectLst/>
                <a:latin typeface="+mn-lt"/>
                <a:ea typeface="+mn-ea"/>
                <a:cs typeface="+mn-cs"/>
              </a:rPr>
              <a:t>also</a:t>
            </a:r>
            <a:r>
              <a:rPr lang="da-DK" sz="1200" b="0" i="0" kern="1200" baseline="0" dirty="0">
                <a:solidFill>
                  <a:schemeClr val="tx1"/>
                </a:solidFill>
                <a:effectLst/>
                <a:latin typeface="+mn-lt"/>
                <a:ea typeface="+mn-ea"/>
                <a:cs typeface="+mn-cs"/>
              </a:rPr>
              <a:t> pressure/temperature sensors in the </a:t>
            </a:r>
            <a:r>
              <a:rPr lang="da-DK" sz="1200" b="0" i="0" kern="1200" baseline="0" dirty="0" err="1">
                <a:solidFill>
                  <a:schemeClr val="tx1"/>
                </a:solidFill>
                <a:effectLst/>
                <a:latin typeface="+mn-lt"/>
                <a:ea typeface="+mn-ea"/>
                <a:cs typeface="+mn-cs"/>
              </a:rPr>
              <a:t>main</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feed</a:t>
            </a:r>
            <a:r>
              <a:rPr lang="da-DK" sz="1200" b="0" i="0" kern="1200" baseline="0" dirty="0">
                <a:solidFill>
                  <a:schemeClr val="tx1"/>
                </a:solidFill>
                <a:effectLst/>
                <a:latin typeface="+mn-lt"/>
                <a:ea typeface="+mn-ea"/>
                <a:cs typeface="+mn-cs"/>
              </a:rPr>
              <a:t> and the </a:t>
            </a:r>
            <a:r>
              <a:rPr lang="da-DK" sz="1200" b="0" i="0" kern="1200" baseline="0" dirty="0" err="1">
                <a:solidFill>
                  <a:schemeClr val="tx1"/>
                </a:solidFill>
                <a:effectLst/>
                <a:latin typeface="+mn-lt"/>
                <a:ea typeface="+mn-ea"/>
                <a:cs typeface="+mn-cs"/>
              </a:rPr>
              <a:t>main</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oulet</a:t>
            </a:r>
            <a:r>
              <a:rPr lang="da-DK" sz="1200" b="0" i="0" kern="1200" baseline="0" dirty="0">
                <a:solidFill>
                  <a:schemeClr val="tx1"/>
                </a:solidFill>
                <a:effectLst/>
                <a:latin typeface="+mn-lt"/>
                <a:ea typeface="+mn-ea"/>
                <a:cs typeface="+mn-cs"/>
              </a:rPr>
              <a:t>. All </a:t>
            </a:r>
            <a:r>
              <a:rPr lang="da-DK" sz="1200" b="0" i="0" kern="1200" baseline="0" dirty="0" err="1">
                <a:solidFill>
                  <a:schemeClr val="tx1"/>
                </a:solidFill>
                <a:effectLst/>
                <a:latin typeface="+mn-lt"/>
                <a:ea typeface="+mn-ea"/>
                <a:cs typeface="+mn-cs"/>
              </a:rPr>
              <a:t>wrapped</a:t>
            </a:r>
            <a:r>
              <a:rPr lang="da-DK" sz="1200" b="0" i="0" kern="1200" baseline="0" dirty="0">
                <a:solidFill>
                  <a:schemeClr val="tx1"/>
                </a:solidFill>
                <a:effectLst/>
                <a:latin typeface="+mn-lt"/>
                <a:ea typeface="+mn-ea"/>
                <a:cs typeface="+mn-cs"/>
              </a:rPr>
              <a:t> in a </a:t>
            </a:r>
            <a:r>
              <a:rPr lang="da-DK" sz="1200" b="0" i="0" kern="1200" baseline="0" dirty="0" err="1">
                <a:solidFill>
                  <a:schemeClr val="tx1"/>
                </a:solidFill>
                <a:effectLst/>
                <a:latin typeface="+mn-lt"/>
                <a:ea typeface="+mn-ea"/>
                <a:cs typeface="+mn-cs"/>
              </a:rPr>
              <a:t>compact</a:t>
            </a:r>
            <a:r>
              <a:rPr lang="da-DK" sz="1200" b="0" i="0" kern="1200" baseline="0" dirty="0">
                <a:solidFill>
                  <a:schemeClr val="tx1"/>
                </a:solidFill>
                <a:effectLst/>
                <a:latin typeface="+mn-lt"/>
                <a:ea typeface="+mn-ea"/>
                <a:cs typeface="+mn-cs"/>
              </a:rPr>
              <a:t> design.</a:t>
            </a:r>
            <a:endParaRPr lang="en-GB" sz="1200" b="0" i="0" kern="1200" baseline="0" dirty="0">
              <a:solidFill>
                <a:schemeClr val="tx1"/>
              </a:solidFill>
              <a:effectLst/>
              <a:latin typeface="+mn-lt"/>
              <a:ea typeface="+mn-ea"/>
              <a:cs typeface="+mn-cs"/>
            </a:endParaRPr>
          </a:p>
          <a:p>
            <a:endParaRPr lang="da-DK" sz="1200" b="0" i="0" kern="1200" baseline="0" dirty="0">
              <a:solidFill>
                <a:schemeClr val="tx1"/>
              </a:solidFill>
              <a:effectLst/>
              <a:latin typeface="+mn-lt"/>
              <a:ea typeface="+mn-ea"/>
              <a:cs typeface="+mn-cs"/>
            </a:endParaRPr>
          </a:p>
          <a:p>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32</a:t>
            </a:fld>
            <a:endParaRPr lang="en-US"/>
          </a:p>
        </p:txBody>
      </p:sp>
    </p:spTree>
    <p:extLst>
      <p:ext uri="{BB962C8B-B14F-4D97-AF65-F5344CB8AC3E}">
        <p14:creationId xmlns:p14="http://schemas.microsoft.com/office/powerpoint/2010/main" val="946518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a:t>
            </a:r>
            <a:r>
              <a:rPr lang="da-DK" err="1"/>
              <a:t>modules</a:t>
            </a:r>
            <a:r>
              <a:rPr lang="da-DK"/>
              <a:t> </a:t>
            </a:r>
            <a:r>
              <a:rPr lang="da-DK" err="1"/>
              <a:t>are</a:t>
            </a:r>
            <a:r>
              <a:rPr lang="da-DK"/>
              <a:t> made with </a:t>
            </a:r>
            <a:r>
              <a:rPr lang="da-DK" err="1"/>
              <a:t>two</a:t>
            </a:r>
            <a:r>
              <a:rPr lang="da-DK" baseline="0"/>
              <a:t> </a:t>
            </a:r>
            <a:r>
              <a:rPr lang="da-DK" baseline="0" err="1"/>
              <a:t>integrated</a:t>
            </a:r>
            <a:r>
              <a:rPr lang="da-DK" baseline="0"/>
              <a:t> </a:t>
            </a:r>
            <a:r>
              <a:rPr lang="da-DK" baseline="0" err="1"/>
              <a:t>regulation</a:t>
            </a:r>
            <a:r>
              <a:rPr lang="da-DK" baseline="0"/>
              <a:t> </a:t>
            </a:r>
            <a:r>
              <a:rPr lang="da-DK" baseline="0" err="1"/>
              <a:t>valves</a:t>
            </a:r>
            <a:r>
              <a:rPr lang="da-DK" baseline="0"/>
              <a:t>, </a:t>
            </a:r>
            <a:r>
              <a:rPr lang="da-DK" baseline="0" err="1"/>
              <a:t>which</a:t>
            </a:r>
            <a:r>
              <a:rPr lang="da-DK" baseline="0"/>
              <a:t> </a:t>
            </a:r>
            <a:r>
              <a:rPr lang="da-DK" baseline="0" err="1"/>
              <a:t>are</a:t>
            </a:r>
            <a:r>
              <a:rPr lang="da-DK" baseline="0"/>
              <a:t> </a:t>
            </a:r>
            <a:r>
              <a:rPr lang="da-DK" baseline="0" err="1"/>
              <a:t>dually</a:t>
            </a:r>
            <a:r>
              <a:rPr lang="da-DK" baseline="0"/>
              <a:t> </a:t>
            </a:r>
            <a:r>
              <a:rPr lang="da-DK" baseline="0" err="1"/>
              <a:t>activated</a:t>
            </a:r>
            <a:r>
              <a:rPr lang="da-DK" baseline="0"/>
              <a:t>. This saves </a:t>
            </a:r>
            <a:r>
              <a:rPr lang="da-DK" baseline="0" err="1"/>
              <a:t>space</a:t>
            </a:r>
            <a:r>
              <a:rPr lang="da-DK" baseline="0"/>
              <a:t> </a:t>
            </a:r>
            <a:r>
              <a:rPr lang="da-DK" baseline="0" err="1"/>
              <a:t>allowing</a:t>
            </a:r>
            <a:r>
              <a:rPr lang="da-DK" baseline="0"/>
              <a:t> the </a:t>
            </a:r>
            <a:r>
              <a:rPr lang="da-DK" baseline="0" err="1"/>
              <a:t>pitch</a:t>
            </a:r>
            <a:r>
              <a:rPr lang="da-DK" baseline="0"/>
              <a:t> </a:t>
            </a:r>
            <a:r>
              <a:rPr lang="da-DK" baseline="0" err="1"/>
              <a:t>lenghts</a:t>
            </a:r>
            <a:r>
              <a:rPr lang="da-DK" baseline="0"/>
              <a:t> (</a:t>
            </a:r>
            <a:r>
              <a:rPr lang="da-DK" baseline="0" err="1"/>
              <a:t>between</a:t>
            </a:r>
            <a:r>
              <a:rPr lang="da-DK" baseline="0"/>
              <a:t> ports) to a minimum. The </a:t>
            </a:r>
            <a:r>
              <a:rPr lang="da-DK" baseline="0" err="1"/>
              <a:t>forged</a:t>
            </a:r>
            <a:r>
              <a:rPr lang="da-DK" baseline="0"/>
              <a:t> </a:t>
            </a:r>
            <a:r>
              <a:rPr lang="da-DK" baseline="0" err="1"/>
              <a:t>one-piece</a:t>
            </a:r>
            <a:r>
              <a:rPr lang="da-DK" baseline="0"/>
              <a:t> design </a:t>
            </a:r>
            <a:r>
              <a:rPr lang="da-DK" baseline="0" err="1"/>
              <a:t>illiminates</a:t>
            </a:r>
            <a:r>
              <a:rPr lang="da-DK" baseline="0"/>
              <a:t> leakages and is </a:t>
            </a:r>
            <a:r>
              <a:rPr lang="da-DK" baseline="0" err="1"/>
              <a:t>resistant</a:t>
            </a:r>
            <a:r>
              <a:rPr lang="da-DK" baseline="0"/>
              <a:t> to </a:t>
            </a:r>
            <a:r>
              <a:rPr lang="da-DK" baseline="0" err="1"/>
              <a:t>high</a:t>
            </a:r>
            <a:r>
              <a:rPr lang="da-DK" baseline="0"/>
              <a:t> temperatures.</a:t>
            </a:r>
          </a:p>
          <a:p>
            <a:endParaRPr lang="da-DK" baseline="0"/>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33</a:t>
            </a:fld>
            <a:endParaRPr lang="en-US"/>
          </a:p>
        </p:txBody>
      </p:sp>
    </p:spTree>
    <p:extLst>
      <p:ext uri="{BB962C8B-B14F-4D97-AF65-F5344CB8AC3E}">
        <p14:creationId xmlns:p14="http://schemas.microsoft.com/office/powerpoint/2010/main" val="3761674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Going</a:t>
            </a:r>
            <a:r>
              <a:rPr lang="da-DK"/>
              <a:t> back</a:t>
            </a:r>
            <a:r>
              <a:rPr lang="da-DK" baseline="0"/>
              <a:t> to </a:t>
            </a:r>
            <a:r>
              <a:rPr lang="da-DK" baseline="0" err="1"/>
              <a:t>Flosense</a:t>
            </a:r>
            <a:r>
              <a:rPr lang="da-DK" baseline="0"/>
              <a:t> 3.0 Digital flow regulator. </a:t>
            </a:r>
            <a:r>
              <a:rPr lang="da-DK" baseline="0" err="1"/>
              <a:t>Let’s</a:t>
            </a:r>
            <a:r>
              <a:rPr lang="da-DK" baseline="0"/>
              <a:t> </a:t>
            </a:r>
            <a:r>
              <a:rPr lang="da-DK" baseline="0" err="1"/>
              <a:t>compare</a:t>
            </a:r>
            <a:r>
              <a:rPr lang="da-DK" baseline="0"/>
              <a:t> with the </a:t>
            </a:r>
            <a:r>
              <a:rPr lang="da-DK" baseline="0" err="1"/>
              <a:t>Wittmann</a:t>
            </a:r>
            <a:r>
              <a:rPr lang="da-DK" baseline="0"/>
              <a:t> Style regulator.</a:t>
            </a:r>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34</a:t>
            </a:fld>
            <a:endParaRPr lang="en-US"/>
          </a:p>
        </p:txBody>
      </p:sp>
    </p:spTree>
    <p:extLst>
      <p:ext uri="{BB962C8B-B14F-4D97-AF65-F5344CB8AC3E}">
        <p14:creationId xmlns:p14="http://schemas.microsoft.com/office/powerpoint/2010/main" val="221546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Just</a:t>
            </a:r>
            <a:r>
              <a:rPr lang="da-DK" baseline="0"/>
              <a:t> </a:t>
            </a:r>
            <a:r>
              <a:rPr lang="da-DK" baseline="0" err="1"/>
              <a:t>because</a:t>
            </a:r>
            <a:r>
              <a:rPr lang="da-DK" baseline="0"/>
              <a:t> it </a:t>
            </a:r>
            <a:r>
              <a:rPr lang="da-DK" baseline="0" err="1"/>
              <a:t>works</a:t>
            </a:r>
            <a:r>
              <a:rPr lang="da-DK" baseline="0"/>
              <a:t>, it </a:t>
            </a:r>
            <a:r>
              <a:rPr lang="da-DK" baseline="0" err="1"/>
              <a:t>doesn’t</a:t>
            </a:r>
            <a:r>
              <a:rPr lang="da-DK" baseline="0"/>
              <a:t> </a:t>
            </a:r>
            <a:r>
              <a:rPr lang="da-DK" baseline="0" err="1"/>
              <a:t>mean</a:t>
            </a:r>
            <a:r>
              <a:rPr lang="da-DK" baseline="0"/>
              <a:t> it </a:t>
            </a:r>
            <a:r>
              <a:rPr lang="da-DK" baseline="0" err="1"/>
              <a:t>can’t</a:t>
            </a:r>
            <a:r>
              <a:rPr lang="da-DK" baseline="0"/>
              <a:t> </a:t>
            </a:r>
            <a:r>
              <a:rPr lang="da-DK" baseline="0" err="1"/>
              <a:t>be</a:t>
            </a:r>
            <a:r>
              <a:rPr lang="da-DK" baseline="0"/>
              <a:t> </a:t>
            </a:r>
            <a:r>
              <a:rPr lang="da-DK" baseline="0" err="1"/>
              <a:t>improved</a:t>
            </a:r>
            <a:r>
              <a:rPr lang="da-DK" baseline="0"/>
              <a:t>. </a:t>
            </a:r>
            <a:r>
              <a:rPr lang="da-DK" baseline="0" err="1"/>
              <a:t>We</a:t>
            </a:r>
            <a:r>
              <a:rPr lang="da-DK" baseline="0"/>
              <a:t> </a:t>
            </a:r>
            <a:r>
              <a:rPr lang="da-DK" baseline="0" err="1"/>
              <a:t>see</a:t>
            </a:r>
            <a:r>
              <a:rPr lang="da-DK" baseline="0"/>
              <a:t> </a:t>
            </a:r>
            <a:r>
              <a:rPr lang="da-DK" baseline="0" err="1"/>
              <a:t>many</a:t>
            </a:r>
            <a:r>
              <a:rPr lang="da-DK" baseline="0"/>
              <a:t> </a:t>
            </a:r>
            <a:r>
              <a:rPr lang="da-DK" baseline="0" err="1"/>
              <a:t>moulders</a:t>
            </a:r>
            <a:r>
              <a:rPr lang="da-DK" baseline="0"/>
              <a:t> </a:t>
            </a:r>
            <a:r>
              <a:rPr lang="da-DK" baseline="0" err="1"/>
              <a:t>who</a:t>
            </a:r>
            <a:r>
              <a:rPr lang="da-DK" baseline="0"/>
              <a:t> </a:t>
            </a:r>
            <a:r>
              <a:rPr lang="da-DK" baseline="0" err="1"/>
              <a:t>can</a:t>
            </a:r>
            <a:r>
              <a:rPr lang="da-DK" baseline="0"/>
              <a:t> </a:t>
            </a:r>
            <a:r>
              <a:rPr lang="da-DK" baseline="0" err="1"/>
              <a:t>benifit</a:t>
            </a:r>
            <a:r>
              <a:rPr lang="da-DK" baseline="0"/>
              <a:t> from </a:t>
            </a:r>
            <a:r>
              <a:rPr lang="da-DK" baseline="0" err="1"/>
              <a:t>organizing</a:t>
            </a:r>
            <a:r>
              <a:rPr lang="da-DK" baseline="0"/>
              <a:t> </a:t>
            </a:r>
            <a:r>
              <a:rPr lang="da-DK" baseline="0" err="1"/>
              <a:t>mould</a:t>
            </a:r>
            <a:r>
              <a:rPr lang="da-DK" baseline="0"/>
              <a:t> </a:t>
            </a:r>
            <a:r>
              <a:rPr lang="da-DK" baseline="0" err="1"/>
              <a:t>cooling</a:t>
            </a:r>
            <a:r>
              <a:rPr lang="da-DK" baseline="0"/>
              <a:t> lines. The </a:t>
            </a:r>
            <a:r>
              <a:rPr lang="da-DK" baseline="0" err="1"/>
              <a:t>investment</a:t>
            </a:r>
            <a:r>
              <a:rPr lang="da-DK" baseline="0"/>
              <a:t> is </a:t>
            </a:r>
            <a:r>
              <a:rPr lang="da-DK" baseline="0" err="1"/>
              <a:t>relatively</a:t>
            </a:r>
            <a:r>
              <a:rPr lang="da-DK" baseline="0"/>
              <a:t> small and the </a:t>
            </a:r>
            <a:r>
              <a:rPr lang="da-DK" baseline="0" err="1"/>
              <a:t>cost</a:t>
            </a:r>
            <a:r>
              <a:rPr lang="da-DK" baseline="0"/>
              <a:t> </a:t>
            </a:r>
            <a:r>
              <a:rPr lang="da-DK" baseline="0" err="1"/>
              <a:t>savings</a:t>
            </a:r>
            <a:r>
              <a:rPr lang="da-DK" baseline="0"/>
              <a:t> </a:t>
            </a:r>
            <a:r>
              <a:rPr lang="da-DK" baseline="0" err="1"/>
              <a:t>are</a:t>
            </a:r>
            <a:r>
              <a:rPr lang="da-DK" baseline="0"/>
              <a:t> </a:t>
            </a:r>
            <a:r>
              <a:rPr lang="da-DK" baseline="0" err="1"/>
              <a:t>substantial</a:t>
            </a:r>
            <a:r>
              <a:rPr lang="da-DK" baseline="0"/>
              <a:t>.</a:t>
            </a:r>
          </a:p>
          <a:p>
            <a:r>
              <a:rPr lang="da-DK" baseline="0"/>
              <a:t>Emagine the set-up time to </a:t>
            </a:r>
            <a:r>
              <a:rPr lang="da-DK" baseline="0" err="1"/>
              <a:t>connect</a:t>
            </a:r>
            <a:r>
              <a:rPr lang="da-DK" baseline="0"/>
              <a:t> the </a:t>
            </a:r>
            <a:r>
              <a:rPr lang="da-DK" baseline="0" err="1"/>
              <a:t>mould</a:t>
            </a:r>
            <a:r>
              <a:rPr lang="da-DK" baseline="0"/>
              <a:t> on the </a:t>
            </a:r>
            <a:r>
              <a:rPr lang="da-DK" baseline="0" err="1"/>
              <a:t>picture</a:t>
            </a:r>
            <a:r>
              <a:rPr lang="da-DK" baseline="0"/>
              <a:t> and </a:t>
            </a:r>
            <a:r>
              <a:rPr lang="da-DK" baseline="0" err="1"/>
              <a:t>how</a:t>
            </a:r>
            <a:r>
              <a:rPr lang="da-DK" baseline="0"/>
              <a:t> do </a:t>
            </a:r>
            <a:r>
              <a:rPr lang="da-DK" baseline="0" err="1"/>
              <a:t>you</a:t>
            </a:r>
            <a:r>
              <a:rPr lang="da-DK" baseline="0"/>
              <a:t> </a:t>
            </a:r>
            <a:r>
              <a:rPr lang="da-DK" baseline="0" err="1"/>
              <a:t>replicate</a:t>
            </a:r>
            <a:r>
              <a:rPr lang="da-DK" baseline="0"/>
              <a:t> the set-up </a:t>
            </a:r>
            <a:r>
              <a:rPr lang="da-DK" baseline="0" err="1"/>
              <a:t>next</a:t>
            </a:r>
            <a:r>
              <a:rPr lang="da-DK" baseline="0"/>
              <a:t> time </a:t>
            </a:r>
            <a:r>
              <a:rPr lang="da-DK" baseline="0" err="1"/>
              <a:t>you</a:t>
            </a:r>
            <a:r>
              <a:rPr lang="da-DK" baseline="0"/>
              <a:t> run the same </a:t>
            </a:r>
            <a:r>
              <a:rPr lang="da-DK" baseline="0" err="1"/>
              <a:t>mould</a:t>
            </a:r>
            <a:r>
              <a:rPr lang="da-DK" baseline="0"/>
              <a:t>.</a:t>
            </a:r>
            <a:endParaRPr lang="en-US"/>
          </a:p>
        </p:txBody>
      </p:sp>
      <p:sp>
        <p:nvSpPr>
          <p:cNvPr id="4" name="Pladsholder til slidenummer 3"/>
          <p:cNvSpPr>
            <a:spLocks noGrp="1"/>
          </p:cNvSpPr>
          <p:nvPr>
            <p:ph type="sldNum" sz="quarter" idx="10"/>
          </p:nvPr>
        </p:nvSpPr>
        <p:spPr/>
        <p:txBody>
          <a:bodyPr/>
          <a:lstStyle/>
          <a:p>
            <a:fld id="{556F7818-DC99-E94E-87D7-370D61EB0C49}" type="slidenum">
              <a:rPr lang="en-US" smtClean="0"/>
              <a:t>3</a:t>
            </a:fld>
            <a:endParaRPr lang="en-US"/>
          </a:p>
        </p:txBody>
      </p:sp>
    </p:spTree>
    <p:extLst>
      <p:ext uri="{BB962C8B-B14F-4D97-AF65-F5344CB8AC3E}">
        <p14:creationId xmlns:p14="http://schemas.microsoft.com/office/powerpoint/2010/main" val="3371075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35</a:t>
            </a:fld>
            <a:endParaRPr lang="en-US"/>
          </a:p>
        </p:txBody>
      </p:sp>
    </p:spTree>
    <p:extLst>
      <p:ext uri="{BB962C8B-B14F-4D97-AF65-F5344CB8AC3E}">
        <p14:creationId xmlns:p14="http://schemas.microsoft.com/office/powerpoint/2010/main" val="2409105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Flosense</a:t>
            </a:r>
            <a:r>
              <a:rPr lang="da-DK" baseline="0"/>
              <a:t> 4.0 is the </a:t>
            </a:r>
            <a:r>
              <a:rPr lang="da-DK" baseline="0" err="1"/>
              <a:t>best</a:t>
            </a:r>
            <a:r>
              <a:rPr lang="da-DK" baseline="0"/>
              <a:t> solution to </a:t>
            </a:r>
            <a:r>
              <a:rPr lang="da-DK" baseline="0" err="1"/>
              <a:t>manage</a:t>
            </a:r>
            <a:r>
              <a:rPr lang="da-DK" baseline="0"/>
              <a:t> and monitor the </a:t>
            </a:r>
            <a:r>
              <a:rPr lang="da-DK" baseline="0" err="1"/>
              <a:t>coolant</a:t>
            </a:r>
            <a:r>
              <a:rPr lang="da-DK" baseline="0"/>
              <a:t> or </a:t>
            </a:r>
            <a:r>
              <a:rPr lang="da-DK" baseline="0" err="1"/>
              <a:t>mould</a:t>
            </a:r>
            <a:r>
              <a:rPr lang="da-DK" baseline="0"/>
              <a:t> temperature </a:t>
            </a:r>
            <a:r>
              <a:rPr lang="da-DK" baseline="0" err="1"/>
              <a:t>control</a:t>
            </a:r>
            <a:r>
              <a:rPr lang="da-DK" baseline="0"/>
              <a:t>. </a:t>
            </a:r>
          </a:p>
          <a:p>
            <a:r>
              <a:rPr lang="da-DK" baseline="0"/>
              <a:t>The standard </a:t>
            </a:r>
            <a:r>
              <a:rPr lang="da-DK" baseline="0" err="1"/>
              <a:t>configuration</a:t>
            </a:r>
            <a:r>
              <a:rPr lang="da-DK" baseline="0"/>
              <a:t> supports up to 4 manifolds with </a:t>
            </a:r>
            <a:r>
              <a:rPr lang="da-DK" baseline="0" err="1"/>
              <a:t>each</a:t>
            </a:r>
            <a:r>
              <a:rPr lang="da-DK" baseline="0"/>
              <a:t> 12 zones or 48 zones in total.</a:t>
            </a:r>
          </a:p>
          <a:p>
            <a:endParaRPr lang="da-DK" baseline="0"/>
          </a:p>
          <a:p>
            <a:r>
              <a:rPr lang="da-DK" baseline="0"/>
              <a:t>The manifolds </a:t>
            </a:r>
            <a:r>
              <a:rPr lang="da-DK" baseline="0" err="1"/>
              <a:t>are</a:t>
            </a:r>
            <a:r>
              <a:rPr lang="da-DK" baseline="0"/>
              <a:t> </a:t>
            </a:r>
            <a:r>
              <a:rPr lang="da-DK" baseline="0" err="1"/>
              <a:t>designed</a:t>
            </a:r>
            <a:r>
              <a:rPr lang="da-DK" baseline="0"/>
              <a:t> to </a:t>
            </a:r>
            <a:r>
              <a:rPr lang="da-DK" baseline="0" err="1"/>
              <a:t>be</a:t>
            </a:r>
            <a:r>
              <a:rPr lang="da-DK" baseline="0"/>
              <a:t> </a:t>
            </a:r>
            <a:r>
              <a:rPr lang="da-DK" baseline="0" err="1"/>
              <a:t>mounted</a:t>
            </a:r>
            <a:r>
              <a:rPr lang="da-DK" baseline="0"/>
              <a:t> on the side of the </a:t>
            </a:r>
            <a:r>
              <a:rPr lang="da-DK" baseline="0" err="1"/>
              <a:t>clamping</a:t>
            </a:r>
            <a:r>
              <a:rPr lang="da-DK" baseline="0"/>
              <a:t> </a:t>
            </a:r>
            <a:r>
              <a:rPr lang="da-DK" baseline="0" err="1"/>
              <a:t>plates</a:t>
            </a:r>
            <a:r>
              <a:rPr lang="da-DK" baseline="0"/>
              <a:t>. The </a:t>
            </a:r>
            <a:r>
              <a:rPr lang="da-DK" baseline="0" err="1"/>
              <a:t>low</a:t>
            </a:r>
            <a:r>
              <a:rPr lang="da-DK" baseline="0"/>
              <a:t> </a:t>
            </a:r>
            <a:r>
              <a:rPr lang="da-DK" baseline="0" err="1"/>
              <a:t>compact</a:t>
            </a:r>
            <a:r>
              <a:rPr lang="da-DK" baseline="0"/>
              <a:t> design </a:t>
            </a:r>
            <a:r>
              <a:rPr lang="da-DK" baseline="0" err="1"/>
              <a:t>makes</a:t>
            </a:r>
            <a:r>
              <a:rPr lang="da-DK" baseline="0"/>
              <a:t> </a:t>
            </a:r>
            <a:r>
              <a:rPr lang="da-DK" baseline="0" err="1"/>
              <a:t>them</a:t>
            </a:r>
            <a:r>
              <a:rPr lang="da-DK" baseline="0"/>
              <a:t> </a:t>
            </a:r>
            <a:r>
              <a:rPr lang="da-DK" baseline="0" err="1"/>
              <a:t>fit</a:t>
            </a:r>
            <a:r>
              <a:rPr lang="da-DK" baseline="0"/>
              <a:t> on </a:t>
            </a:r>
            <a:r>
              <a:rPr lang="da-DK" baseline="0" err="1"/>
              <a:t>even</a:t>
            </a:r>
            <a:r>
              <a:rPr lang="da-DK" baseline="0"/>
              <a:t> the smallest </a:t>
            </a:r>
            <a:r>
              <a:rPr lang="da-DK" baseline="0" err="1"/>
              <a:t>machine</a:t>
            </a:r>
            <a:r>
              <a:rPr lang="da-DK" baseline="0"/>
              <a:t> on the </a:t>
            </a:r>
            <a:r>
              <a:rPr lang="da-DK" baseline="0" err="1"/>
              <a:t>market</a:t>
            </a:r>
            <a:r>
              <a:rPr lang="da-DK" baseline="0"/>
              <a:t>.</a:t>
            </a:r>
          </a:p>
          <a:p>
            <a:endParaRPr lang="da-DK" baseline="0"/>
          </a:p>
          <a:p>
            <a:r>
              <a:rPr lang="da-DK" baseline="0"/>
              <a:t>The </a:t>
            </a:r>
            <a:r>
              <a:rPr lang="da-DK" baseline="0" err="1"/>
              <a:t>stainless</a:t>
            </a:r>
            <a:r>
              <a:rPr lang="da-DK" baseline="0"/>
              <a:t> </a:t>
            </a:r>
            <a:r>
              <a:rPr lang="da-DK" baseline="0" err="1"/>
              <a:t>steel</a:t>
            </a:r>
            <a:r>
              <a:rPr lang="da-DK" baseline="0"/>
              <a:t> design with </a:t>
            </a:r>
            <a:r>
              <a:rPr lang="da-DK" baseline="0" err="1"/>
              <a:t>black</a:t>
            </a:r>
            <a:r>
              <a:rPr lang="da-DK" baseline="0"/>
              <a:t> </a:t>
            </a:r>
            <a:r>
              <a:rPr lang="da-DK" baseline="0" err="1"/>
              <a:t>edges</a:t>
            </a:r>
            <a:r>
              <a:rPr lang="da-DK" baseline="0"/>
              <a:t> gives a </a:t>
            </a:r>
            <a:r>
              <a:rPr lang="da-DK" baseline="0" err="1"/>
              <a:t>stylish</a:t>
            </a:r>
            <a:r>
              <a:rPr lang="da-DK" baseline="0"/>
              <a:t> look and out lines </a:t>
            </a:r>
            <a:r>
              <a:rPr lang="da-DK" baseline="0" err="1"/>
              <a:t>that</a:t>
            </a:r>
            <a:r>
              <a:rPr lang="da-DK" baseline="0"/>
              <a:t> </a:t>
            </a:r>
            <a:r>
              <a:rPr lang="da-DK" baseline="0" err="1"/>
              <a:t>this</a:t>
            </a:r>
            <a:r>
              <a:rPr lang="da-DK" baseline="0"/>
              <a:t> is a </a:t>
            </a:r>
            <a:r>
              <a:rPr lang="da-DK" baseline="0" err="1"/>
              <a:t>premium</a:t>
            </a:r>
            <a:r>
              <a:rPr lang="da-DK" baseline="0"/>
              <a:t> </a:t>
            </a:r>
            <a:r>
              <a:rPr lang="da-DK" baseline="0" err="1"/>
              <a:t>product</a:t>
            </a:r>
            <a:r>
              <a:rPr lang="da-DK" baseline="0"/>
              <a:t>.</a:t>
            </a:r>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38</a:t>
            </a:fld>
            <a:endParaRPr lang="en-US" dirty="0"/>
          </a:p>
        </p:txBody>
      </p:sp>
    </p:spTree>
    <p:extLst>
      <p:ext uri="{BB962C8B-B14F-4D97-AF65-F5344CB8AC3E}">
        <p14:creationId xmlns:p14="http://schemas.microsoft.com/office/powerpoint/2010/main" val="2464361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Flosense manifolds</a:t>
            </a:r>
            <a:r>
              <a:rPr lang="da-DK" baseline="0"/>
              <a:t> </a:t>
            </a:r>
            <a:r>
              <a:rPr lang="da-DK" baseline="0" err="1"/>
              <a:t>are</a:t>
            </a:r>
            <a:r>
              <a:rPr lang="da-DK" baseline="0"/>
              <a:t> </a:t>
            </a:r>
            <a:r>
              <a:rPr lang="da-DK" baseline="0" err="1"/>
              <a:t>connected</a:t>
            </a:r>
            <a:r>
              <a:rPr lang="da-DK" baseline="0"/>
              <a:t> to the screen with a single </a:t>
            </a:r>
            <a:r>
              <a:rPr lang="da-DK" baseline="0" err="1"/>
              <a:t>cable</a:t>
            </a:r>
            <a:r>
              <a:rPr lang="da-DK" baseline="0"/>
              <a:t> – </a:t>
            </a:r>
            <a:r>
              <a:rPr lang="da-DK" baseline="0" err="1"/>
              <a:t>there</a:t>
            </a:r>
            <a:r>
              <a:rPr lang="da-DK" baseline="0"/>
              <a:t> is no </a:t>
            </a:r>
            <a:r>
              <a:rPr lang="da-DK" baseline="0" err="1"/>
              <a:t>electronic</a:t>
            </a:r>
            <a:r>
              <a:rPr lang="da-DK" baseline="0"/>
              <a:t> </a:t>
            </a:r>
            <a:r>
              <a:rPr lang="da-DK" baseline="0" err="1"/>
              <a:t>between</a:t>
            </a:r>
            <a:r>
              <a:rPr lang="da-DK" baseline="0"/>
              <a:t> the manifold and the screen </a:t>
            </a:r>
            <a:r>
              <a:rPr lang="da-DK" baseline="0" err="1"/>
              <a:t>which</a:t>
            </a:r>
            <a:r>
              <a:rPr lang="da-DK" baseline="0"/>
              <a:t> </a:t>
            </a:r>
            <a:r>
              <a:rPr lang="da-DK" baseline="0" err="1"/>
              <a:t>makes</a:t>
            </a:r>
            <a:r>
              <a:rPr lang="da-DK" baseline="0"/>
              <a:t> the installation </a:t>
            </a:r>
            <a:r>
              <a:rPr lang="da-DK" baseline="0" err="1"/>
              <a:t>very</a:t>
            </a:r>
            <a:r>
              <a:rPr lang="da-DK" baseline="0"/>
              <a:t> </a:t>
            </a:r>
            <a:r>
              <a:rPr lang="da-DK" baseline="0" err="1"/>
              <a:t>easy</a:t>
            </a:r>
            <a:r>
              <a:rPr lang="da-DK" baseline="0"/>
              <a:t>. The manifold is </a:t>
            </a:r>
            <a:r>
              <a:rPr lang="da-DK" baseline="0" err="1"/>
              <a:t>equipped</a:t>
            </a:r>
            <a:r>
              <a:rPr lang="da-DK" baseline="0"/>
              <a:t> with a </a:t>
            </a:r>
            <a:r>
              <a:rPr lang="da-DK" baseline="0" err="1"/>
              <a:t>connector</a:t>
            </a:r>
            <a:r>
              <a:rPr lang="da-DK" baseline="0"/>
              <a:t> on </a:t>
            </a:r>
            <a:r>
              <a:rPr lang="da-DK" baseline="0" err="1"/>
              <a:t>both</a:t>
            </a:r>
            <a:r>
              <a:rPr lang="da-DK" baseline="0"/>
              <a:t> sides of the manifold, so installation is universal. The feed and return </a:t>
            </a:r>
            <a:r>
              <a:rPr lang="da-DK" baseline="0" err="1"/>
              <a:t>can</a:t>
            </a:r>
            <a:r>
              <a:rPr lang="da-DK" baseline="0"/>
              <a:t> </a:t>
            </a:r>
            <a:r>
              <a:rPr lang="da-DK" baseline="0" err="1"/>
              <a:t>also</a:t>
            </a:r>
            <a:r>
              <a:rPr lang="da-DK" baseline="0"/>
              <a:t> </a:t>
            </a:r>
            <a:r>
              <a:rPr lang="da-DK" baseline="0" err="1"/>
              <a:t>be</a:t>
            </a:r>
            <a:r>
              <a:rPr lang="da-DK" baseline="0"/>
              <a:t> </a:t>
            </a:r>
            <a:r>
              <a:rPr lang="da-DK" baseline="0" err="1"/>
              <a:t>connected</a:t>
            </a:r>
            <a:r>
              <a:rPr lang="da-DK" baseline="0"/>
              <a:t> from </a:t>
            </a:r>
            <a:r>
              <a:rPr lang="da-DK" baseline="0" err="1"/>
              <a:t>both</a:t>
            </a:r>
            <a:r>
              <a:rPr lang="da-DK" baseline="0"/>
              <a:t> sides.  </a:t>
            </a:r>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39</a:t>
            </a:fld>
            <a:endParaRPr lang="en-US" dirty="0"/>
          </a:p>
        </p:txBody>
      </p:sp>
    </p:spTree>
    <p:extLst>
      <p:ext uri="{BB962C8B-B14F-4D97-AF65-F5344CB8AC3E}">
        <p14:creationId xmlns:p14="http://schemas.microsoft.com/office/powerpoint/2010/main" val="312239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screen is 7,1 ” touch screen with simple and intuitive user</a:t>
            </a:r>
            <a:r>
              <a:rPr lang="da-DK" baseline="0"/>
              <a:t> interface in more </a:t>
            </a:r>
            <a:r>
              <a:rPr lang="da-DK" baseline="0" err="1"/>
              <a:t>than</a:t>
            </a:r>
            <a:r>
              <a:rPr lang="da-DK" baseline="0"/>
              <a:t> 10 </a:t>
            </a:r>
            <a:r>
              <a:rPr lang="da-DK" baseline="0" err="1"/>
              <a:t>languages</a:t>
            </a:r>
            <a:r>
              <a:rPr lang="da-DK" baseline="0"/>
              <a:t>. </a:t>
            </a:r>
          </a:p>
          <a:p>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40</a:t>
            </a:fld>
            <a:endParaRPr lang="en-US" dirty="0"/>
          </a:p>
        </p:txBody>
      </p:sp>
    </p:spTree>
    <p:extLst>
      <p:ext uri="{BB962C8B-B14F-4D97-AF65-F5344CB8AC3E}">
        <p14:creationId xmlns:p14="http://schemas.microsoft.com/office/powerpoint/2010/main" val="1469274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Port</a:t>
            </a:r>
            <a:r>
              <a:rPr lang="da-DK" baseline="0"/>
              <a:t> 1: Ethernet </a:t>
            </a:r>
            <a:r>
              <a:rPr lang="da-DK" baseline="0" err="1"/>
              <a:t>which</a:t>
            </a:r>
            <a:r>
              <a:rPr lang="da-DK" baseline="0"/>
              <a:t> is </a:t>
            </a:r>
            <a:r>
              <a:rPr lang="da-DK" baseline="0" err="1"/>
              <a:t>used</a:t>
            </a:r>
            <a:r>
              <a:rPr lang="da-DK" baseline="0"/>
              <a:t> for OPC UA (</a:t>
            </a:r>
            <a:r>
              <a:rPr lang="da-DK" baseline="0" err="1"/>
              <a:t>used</a:t>
            </a:r>
            <a:r>
              <a:rPr lang="da-DK" baseline="0"/>
              <a:t> to </a:t>
            </a:r>
            <a:r>
              <a:rPr lang="da-DK" baseline="0" err="1"/>
              <a:t>communicate</a:t>
            </a:r>
            <a:r>
              <a:rPr lang="da-DK" baseline="0"/>
              <a:t> with central </a:t>
            </a:r>
            <a:r>
              <a:rPr lang="da-DK" baseline="0" err="1"/>
              <a:t>process</a:t>
            </a:r>
            <a:r>
              <a:rPr lang="da-DK" baseline="0"/>
              <a:t> </a:t>
            </a:r>
            <a:r>
              <a:rPr lang="da-DK" baseline="0" err="1"/>
              <a:t>monitoring</a:t>
            </a:r>
            <a:r>
              <a:rPr lang="da-DK" baseline="0"/>
              <a:t> systems or </a:t>
            </a:r>
            <a:r>
              <a:rPr lang="da-DK" baseline="0" err="1"/>
              <a:t>machine</a:t>
            </a:r>
            <a:r>
              <a:rPr lang="da-DK" baseline="0"/>
              <a:t> integration)</a:t>
            </a:r>
          </a:p>
          <a:p>
            <a:r>
              <a:rPr lang="da-DK" baseline="0"/>
              <a:t>Port 2: USB mini </a:t>
            </a:r>
            <a:r>
              <a:rPr lang="da-DK" baseline="0" err="1"/>
              <a:t>used</a:t>
            </a:r>
            <a:r>
              <a:rPr lang="da-DK" baseline="0"/>
              <a:t> for software </a:t>
            </a:r>
            <a:r>
              <a:rPr lang="da-DK" baseline="0" err="1"/>
              <a:t>updates</a:t>
            </a:r>
            <a:r>
              <a:rPr lang="da-DK" baseline="0"/>
              <a:t> or data </a:t>
            </a:r>
            <a:r>
              <a:rPr lang="da-DK" baseline="0" err="1"/>
              <a:t>extraction</a:t>
            </a:r>
            <a:endParaRPr lang="da-DK" baseline="0"/>
          </a:p>
          <a:p>
            <a:r>
              <a:rPr lang="da-DK" baseline="0"/>
              <a:t>Port 3-6: is for manifold </a:t>
            </a:r>
            <a:r>
              <a:rPr lang="da-DK" baseline="0" err="1"/>
              <a:t>connections</a:t>
            </a:r>
            <a:r>
              <a:rPr lang="da-DK" baseline="0"/>
              <a:t> 1-4 manifolds</a:t>
            </a:r>
          </a:p>
          <a:p>
            <a:r>
              <a:rPr lang="da-DK" baseline="0"/>
              <a:t>Port 7: is alarm output, </a:t>
            </a:r>
            <a:r>
              <a:rPr lang="da-DK" baseline="0" err="1"/>
              <a:t>voltage</a:t>
            </a:r>
            <a:r>
              <a:rPr lang="da-DK" baseline="0"/>
              <a:t> output to alarm </a:t>
            </a:r>
            <a:r>
              <a:rPr lang="da-DK" baseline="0" err="1"/>
              <a:t>machine</a:t>
            </a:r>
            <a:r>
              <a:rPr lang="da-DK" baseline="0"/>
              <a:t>, </a:t>
            </a:r>
            <a:r>
              <a:rPr lang="da-DK" baseline="0" err="1"/>
              <a:t>beacon</a:t>
            </a:r>
            <a:r>
              <a:rPr lang="da-DK" baseline="0"/>
              <a:t> etc.</a:t>
            </a:r>
          </a:p>
          <a:p>
            <a:r>
              <a:rPr lang="da-DK" baseline="0"/>
              <a:t>Port 8: is the power input. </a:t>
            </a:r>
            <a:endParaRPr lang="en-GB" dirty="0"/>
          </a:p>
        </p:txBody>
      </p:sp>
      <p:sp>
        <p:nvSpPr>
          <p:cNvPr id="4" name="Pladsholder til slidenummer 3"/>
          <p:cNvSpPr>
            <a:spLocks noGrp="1"/>
          </p:cNvSpPr>
          <p:nvPr>
            <p:ph type="sldNum" sz="quarter" idx="10"/>
          </p:nvPr>
        </p:nvSpPr>
        <p:spPr/>
        <p:txBody>
          <a:bodyPr/>
          <a:lstStyle/>
          <a:p>
            <a:fld id="{556F7818-DC99-E94E-87D7-370D61EB0C49}" type="slidenum">
              <a:rPr lang="en-US" smtClean="0"/>
              <a:t>41</a:t>
            </a:fld>
            <a:endParaRPr lang="en-US" dirty="0"/>
          </a:p>
        </p:txBody>
      </p:sp>
    </p:spTree>
    <p:extLst>
      <p:ext uri="{BB962C8B-B14F-4D97-AF65-F5344CB8AC3E}">
        <p14:creationId xmlns:p14="http://schemas.microsoft.com/office/powerpoint/2010/main" val="793836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is </a:t>
            </a:r>
            <a:r>
              <a:rPr lang="da-DK" err="1"/>
              <a:t>how</a:t>
            </a:r>
            <a:r>
              <a:rPr lang="da-DK"/>
              <a:t> the system is </a:t>
            </a:r>
            <a:r>
              <a:rPr lang="da-DK" err="1"/>
              <a:t>normally</a:t>
            </a:r>
            <a:r>
              <a:rPr lang="da-DK"/>
              <a:t> </a:t>
            </a:r>
            <a:r>
              <a:rPr lang="da-DK" err="1"/>
              <a:t>configured</a:t>
            </a:r>
            <a:r>
              <a:rPr lang="da-DK"/>
              <a:t>. </a:t>
            </a:r>
            <a:r>
              <a:rPr lang="da-DK" err="1"/>
              <a:t>Let’s</a:t>
            </a:r>
            <a:r>
              <a:rPr lang="da-DK"/>
              <a:t> look </a:t>
            </a:r>
            <a:r>
              <a:rPr lang="da-DK" err="1"/>
              <a:t>into</a:t>
            </a:r>
            <a:r>
              <a:rPr lang="da-DK"/>
              <a:t> </a:t>
            </a:r>
            <a:r>
              <a:rPr lang="da-DK" err="1"/>
              <a:t>how</a:t>
            </a:r>
            <a:r>
              <a:rPr lang="da-DK"/>
              <a:t> it looks on the screen with</a:t>
            </a:r>
            <a:r>
              <a:rPr lang="da-DK" baseline="0"/>
              <a:t> </a:t>
            </a:r>
            <a:r>
              <a:rPr lang="da-DK" baseline="0" err="1"/>
              <a:t>this</a:t>
            </a:r>
            <a:r>
              <a:rPr lang="da-DK" baseline="0"/>
              <a:t> </a:t>
            </a:r>
            <a:r>
              <a:rPr lang="da-DK" baseline="0" err="1"/>
              <a:t>configuration</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43</a:t>
            </a:fld>
            <a:endParaRPr lang="en-US"/>
          </a:p>
        </p:txBody>
      </p:sp>
    </p:spTree>
    <p:extLst>
      <p:ext uri="{BB962C8B-B14F-4D97-AF65-F5344CB8AC3E}">
        <p14:creationId xmlns:p14="http://schemas.microsoft.com/office/powerpoint/2010/main" val="3102482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a:t>
            </a:r>
            <a:r>
              <a:rPr lang="da-DK" err="1"/>
              <a:t>main</a:t>
            </a:r>
            <a:r>
              <a:rPr lang="da-DK"/>
              <a:t> Screen </a:t>
            </a:r>
            <a:r>
              <a:rPr lang="da-DK" err="1"/>
              <a:t>will</a:t>
            </a:r>
            <a:r>
              <a:rPr lang="da-DK"/>
              <a:t> show the </a:t>
            </a:r>
            <a:r>
              <a:rPr lang="da-DK" err="1"/>
              <a:t>number</a:t>
            </a:r>
            <a:r>
              <a:rPr lang="da-DK"/>
              <a:t> of manifolds </a:t>
            </a:r>
            <a:r>
              <a:rPr lang="da-DK" err="1"/>
              <a:t>connected</a:t>
            </a:r>
            <a:r>
              <a:rPr lang="da-DK"/>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44</a:t>
            </a:fld>
            <a:endParaRPr lang="en-US"/>
          </a:p>
        </p:txBody>
      </p:sp>
    </p:spTree>
    <p:extLst>
      <p:ext uri="{BB962C8B-B14F-4D97-AF65-F5344CB8AC3E}">
        <p14:creationId xmlns:p14="http://schemas.microsoft.com/office/powerpoint/2010/main" val="1660551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Each</a:t>
            </a:r>
            <a:r>
              <a:rPr lang="da-DK"/>
              <a:t> manifold</a:t>
            </a:r>
            <a:r>
              <a:rPr lang="da-DK" baseline="0"/>
              <a:t> </a:t>
            </a:r>
            <a:r>
              <a:rPr lang="da-DK" baseline="0" err="1"/>
              <a:t>will</a:t>
            </a:r>
            <a:r>
              <a:rPr lang="da-DK" baseline="0"/>
              <a:t> show overall </a:t>
            </a:r>
            <a:r>
              <a:rPr lang="da-DK" baseline="0" err="1"/>
              <a:t>details</a:t>
            </a:r>
            <a:r>
              <a:rPr lang="da-DK" baseline="0"/>
              <a:t>: the total flow </a:t>
            </a:r>
            <a:r>
              <a:rPr lang="da-DK" baseline="0" err="1"/>
              <a:t>through</a:t>
            </a:r>
            <a:r>
              <a:rPr lang="da-DK" baseline="0"/>
              <a:t> the manifold, the </a:t>
            </a:r>
            <a:r>
              <a:rPr lang="da-DK" baseline="0" err="1"/>
              <a:t>feed</a:t>
            </a:r>
            <a:r>
              <a:rPr lang="da-DK" baseline="0"/>
              <a:t> temperature and the </a:t>
            </a:r>
            <a:r>
              <a:rPr lang="da-DK" baseline="0" err="1"/>
              <a:t>feed</a:t>
            </a:r>
            <a:r>
              <a:rPr lang="da-DK" baseline="0"/>
              <a:t> pressure.</a:t>
            </a:r>
          </a:p>
          <a:p>
            <a:endParaRPr lang="da-DK" baseline="0"/>
          </a:p>
          <a:p>
            <a:r>
              <a:rPr lang="da-DK" baseline="0"/>
              <a:t>If </a:t>
            </a:r>
            <a:r>
              <a:rPr lang="da-DK" baseline="0" err="1"/>
              <a:t>you</a:t>
            </a:r>
            <a:r>
              <a:rPr lang="da-DK" baseline="0"/>
              <a:t> </a:t>
            </a:r>
            <a:r>
              <a:rPr lang="da-DK" baseline="0" err="1"/>
              <a:t>would</a:t>
            </a:r>
            <a:r>
              <a:rPr lang="da-DK" baseline="0"/>
              <a:t> </a:t>
            </a:r>
            <a:r>
              <a:rPr lang="da-DK" baseline="0" err="1"/>
              <a:t>like</a:t>
            </a:r>
            <a:r>
              <a:rPr lang="da-DK" baseline="0"/>
              <a:t> to </a:t>
            </a:r>
            <a:r>
              <a:rPr lang="da-DK" baseline="0" err="1"/>
              <a:t>see</a:t>
            </a:r>
            <a:r>
              <a:rPr lang="da-DK" baseline="0"/>
              <a:t> a </a:t>
            </a:r>
            <a:r>
              <a:rPr lang="da-DK" baseline="0" err="1"/>
              <a:t>specific</a:t>
            </a:r>
            <a:r>
              <a:rPr lang="da-DK" baseline="0"/>
              <a:t> manifold, </a:t>
            </a:r>
            <a:r>
              <a:rPr lang="da-DK" baseline="0" err="1"/>
              <a:t>you</a:t>
            </a:r>
            <a:r>
              <a:rPr lang="da-DK" baseline="0"/>
              <a:t> </a:t>
            </a:r>
            <a:r>
              <a:rPr lang="da-DK" baseline="0" err="1"/>
              <a:t>simply</a:t>
            </a:r>
            <a:r>
              <a:rPr lang="da-DK" baseline="0"/>
              <a:t> </a:t>
            </a:r>
            <a:r>
              <a:rPr lang="da-DK" baseline="0" err="1"/>
              <a:t>clik</a:t>
            </a:r>
            <a:r>
              <a:rPr lang="da-DK" baseline="0"/>
              <a:t> on the </a:t>
            </a:r>
            <a:r>
              <a:rPr lang="da-DK" baseline="0" err="1"/>
              <a:t>selected</a:t>
            </a:r>
            <a:r>
              <a:rPr lang="da-DK" baseline="0"/>
              <a:t> manifold.</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45</a:t>
            </a:fld>
            <a:endParaRPr lang="en-US"/>
          </a:p>
        </p:txBody>
      </p:sp>
    </p:spTree>
    <p:extLst>
      <p:ext uri="{BB962C8B-B14F-4D97-AF65-F5344CB8AC3E}">
        <p14:creationId xmlns:p14="http://schemas.microsoft.com/office/powerpoint/2010/main" val="909297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manifold </a:t>
            </a:r>
            <a:r>
              <a:rPr lang="da-DK" err="1"/>
              <a:t>you</a:t>
            </a:r>
            <a:r>
              <a:rPr lang="da-DK"/>
              <a:t> </a:t>
            </a:r>
            <a:r>
              <a:rPr lang="da-DK" err="1"/>
              <a:t>selected</a:t>
            </a:r>
            <a:r>
              <a:rPr lang="da-DK"/>
              <a:t> </a:t>
            </a:r>
            <a:r>
              <a:rPr lang="da-DK" err="1"/>
              <a:t>refering</a:t>
            </a:r>
            <a:r>
              <a:rPr lang="da-DK"/>
              <a:t> to the ID </a:t>
            </a:r>
            <a:r>
              <a:rPr lang="da-DK" err="1"/>
              <a:t>you</a:t>
            </a:r>
            <a:r>
              <a:rPr lang="da-DK"/>
              <a:t> </a:t>
            </a:r>
            <a:r>
              <a:rPr lang="da-DK" err="1"/>
              <a:t>defined</a:t>
            </a:r>
            <a:r>
              <a:rPr lang="da-DK"/>
              <a:t>. In </a:t>
            </a:r>
            <a:r>
              <a:rPr lang="da-DK" err="1"/>
              <a:t>this</a:t>
            </a:r>
            <a:r>
              <a:rPr lang="da-DK"/>
              <a:t> case </a:t>
            </a:r>
            <a:r>
              <a:rPr lang="da-DK" err="1"/>
              <a:t>we</a:t>
            </a:r>
            <a:r>
              <a:rPr lang="da-DK"/>
              <a:t> </a:t>
            </a:r>
            <a:r>
              <a:rPr lang="da-DK" err="1"/>
              <a:t>select</a:t>
            </a:r>
            <a:r>
              <a:rPr lang="da-DK" baseline="0"/>
              <a:t> Manifold No. 1</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46</a:t>
            </a:fld>
            <a:endParaRPr lang="en-US"/>
          </a:p>
        </p:txBody>
      </p:sp>
    </p:spTree>
    <p:extLst>
      <p:ext uri="{BB962C8B-B14F-4D97-AF65-F5344CB8AC3E}">
        <p14:creationId xmlns:p14="http://schemas.microsoft.com/office/powerpoint/2010/main" val="3064467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We</a:t>
            </a:r>
            <a:r>
              <a:rPr lang="da-DK"/>
              <a:t> </a:t>
            </a:r>
            <a:r>
              <a:rPr lang="da-DK" err="1"/>
              <a:t>now</a:t>
            </a:r>
            <a:r>
              <a:rPr lang="da-DK"/>
              <a:t> </a:t>
            </a:r>
            <a:r>
              <a:rPr lang="da-DK" err="1"/>
              <a:t>see</a:t>
            </a:r>
            <a:r>
              <a:rPr lang="da-DK"/>
              <a:t> </a:t>
            </a:r>
            <a:r>
              <a:rPr lang="da-DK" err="1"/>
              <a:t>each</a:t>
            </a:r>
            <a:r>
              <a:rPr lang="da-DK" baseline="0"/>
              <a:t> </a:t>
            </a:r>
            <a:r>
              <a:rPr lang="da-DK" baseline="0" err="1"/>
              <a:t>channel</a:t>
            </a:r>
            <a:r>
              <a:rPr lang="da-DK" baseline="0"/>
              <a:t> on the </a:t>
            </a:r>
            <a:r>
              <a:rPr lang="da-DK" baseline="0" err="1"/>
              <a:t>selected</a:t>
            </a:r>
            <a:r>
              <a:rPr lang="da-DK" baseline="0"/>
              <a:t> manifold. Upper </a:t>
            </a:r>
            <a:r>
              <a:rPr lang="da-DK" baseline="0" err="1"/>
              <a:t>secttion</a:t>
            </a:r>
            <a:r>
              <a:rPr lang="da-DK" baseline="0"/>
              <a:t> </a:t>
            </a:r>
            <a:r>
              <a:rPr lang="da-DK" baseline="0" err="1"/>
              <a:t>channel</a:t>
            </a:r>
            <a:r>
              <a:rPr lang="da-DK" baseline="0"/>
              <a:t> 1 </a:t>
            </a:r>
            <a:r>
              <a:rPr lang="da-DK" baseline="0" err="1"/>
              <a:t>throug</a:t>
            </a:r>
            <a:r>
              <a:rPr lang="da-DK" baseline="0"/>
              <a:t> 12 with </a:t>
            </a:r>
            <a:r>
              <a:rPr lang="da-DK" baseline="0" err="1"/>
              <a:t>details</a:t>
            </a:r>
            <a:r>
              <a:rPr lang="da-DK" baseline="0"/>
              <a:t>. In the </a:t>
            </a:r>
            <a:r>
              <a:rPr lang="da-DK" baseline="0" err="1"/>
              <a:t>lower</a:t>
            </a:r>
            <a:r>
              <a:rPr lang="da-DK" baseline="0"/>
              <a:t>, </a:t>
            </a:r>
            <a:r>
              <a:rPr lang="da-DK" baseline="0" err="1"/>
              <a:t>section</a:t>
            </a:r>
            <a:r>
              <a:rPr lang="da-DK" baseline="0"/>
              <a:t> the total sum </a:t>
            </a:r>
            <a:r>
              <a:rPr lang="da-DK" baseline="0" err="1"/>
              <a:t>calculated</a:t>
            </a:r>
            <a:r>
              <a:rPr lang="da-DK" baseline="0"/>
              <a:t>.</a:t>
            </a:r>
          </a:p>
          <a:p>
            <a:endParaRPr lang="da-DK" baseline="0"/>
          </a:p>
          <a:p>
            <a:r>
              <a:rPr lang="da-DK" baseline="0"/>
              <a:t>If </a:t>
            </a:r>
            <a:r>
              <a:rPr lang="da-DK" baseline="0" err="1"/>
              <a:t>you</a:t>
            </a:r>
            <a:r>
              <a:rPr lang="da-DK" baseline="0"/>
              <a:t> </a:t>
            </a:r>
            <a:r>
              <a:rPr lang="da-DK" baseline="0" err="1"/>
              <a:t>would</a:t>
            </a:r>
            <a:r>
              <a:rPr lang="da-DK" baseline="0"/>
              <a:t> </a:t>
            </a:r>
            <a:r>
              <a:rPr lang="da-DK" baseline="0" err="1"/>
              <a:t>like</a:t>
            </a:r>
            <a:r>
              <a:rPr lang="da-DK" baseline="0"/>
              <a:t> to </a:t>
            </a:r>
            <a:r>
              <a:rPr lang="da-DK" baseline="0" err="1"/>
              <a:t>see</a:t>
            </a:r>
            <a:r>
              <a:rPr lang="da-DK" baseline="0"/>
              <a:t> a </a:t>
            </a:r>
            <a:r>
              <a:rPr lang="da-DK" baseline="0" err="1"/>
              <a:t>specific</a:t>
            </a:r>
            <a:r>
              <a:rPr lang="da-DK" baseline="0"/>
              <a:t> </a:t>
            </a:r>
            <a:r>
              <a:rPr lang="da-DK" baseline="0" err="1"/>
              <a:t>channel</a:t>
            </a:r>
            <a:r>
              <a:rPr lang="da-DK" baseline="0"/>
              <a:t>, </a:t>
            </a:r>
            <a:r>
              <a:rPr lang="da-DK" baseline="0" err="1"/>
              <a:t>you</a:t>
            </a:r>
            <a:r>
              <a:rPr lang="da-DK" baseline="0"/>
              <a:t> </a:t>
            </a:r>
            <a:r>
              <a:rPr lang="da-DK" baseline="0" err="1"/>
              <a:t>simply</a:t>
            </a:r>
            <a:r>
              <a:rPr lang="da-DK" baseline="0"/>
              <a:t> </a:t>
            </a:r>
            <a:r>
              <a:rPr lang="da-DK" baseline="0" err="1"/>
              <a:t>click</a:t>
            </a:r>
            <a:r>
              <a:rPr lang="da-DK" baseline="0"/>
              <a:t> on the </a:t>
            </a:r>
            <a:r>
              <a:rPr lang="da-DK" baseline="0" err="1"/>
              <a:t>selected</a:t>
            </a:r>
            <a:r>
              <a:rPr lang="da-DK" baseline="0"/>
              <a:t> </a:t>
            </a:r>
            <a:r>
              <a:rPr lang="da-DK" baseline="0" err="1"/>
              <a:t>channel</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47</a:t>
            </a:fld>
            <a:endParaRPr lang="en-US"/>
          </a:p>
        </p:txBody>
      </p:sp>
    </p:spTree>
    <p:extLst>
      <p:ext uri="{BB962C8B-B14F-4D97-AF65-F5344CB8AC3E}">
        <p14:creationId xmlns:p14="http://schemas.microsoft.com/office/powerpoint/2010/main" val="1154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err="1"/>
              <a:t>Flosense</a:t>
            </a:r>
            <a:r>
              <a:rPr lang="da-DK" baseline="0"/>
              <a:t> stands out a </a:t>
            </a:r>
            <a:r>
              <a:rPr lang="da-DK" baseline="0" err="1"/>
              <a:t>little</a:t>
            </a:r>
            <a:r>
              <a:rPr lang="da-DK" baseline="0"/>
              <a:t> from </a:t>
            </a:r>
            <a:r>
              <a:rPr lang="da-DK" baseline="0" err="1"/>
              <a:t>competitors</a:t>
            </a:r>
            <a:r>
              <a:rPr lang="da-DK" baseline="0"/>
              <a:t>. </a:t>
            </a:r>
            <a:r>
              <a:rPr lang="da-DK"/>
              <a:t>Flow</a:t>
            </a:r>
            <a:r>
              <a:rPr lang="da-DK" baseline="0"/>
              <a:t> is </a:t>
            </a:r>
            <a:r>
              <a:rPr lang="da-DK" baseline="0" err="1"/>
              <a:t>getting</a:t>
            </a:r>
            <a:r>
              <a:rPr lang="da-DK" baseline="0"/>
              <a:t> a </a:t>
            </a:r>
            <a:r>
              <a:rPr lang="da-DK" baseline="0" err="1"/>
              <a:t>lot</a:t>
            </a:r>
            <a:r>
              <a:rPr lang="da-DK" baseline="0"/>
              <a:t> of attention and is </a:t>
            </a:r>
            <a:r>
              <a:rPr lang="da-DK" baseline="0" err="1"/>
              <a:t>essential</a:t>
            </a:r>
            <a:r>
              <a:rPr lang="da-DK" baseline="0"/>
              <a:t> for the </a:t>
            </a:r>
            <a:r>
              <a:rPr lang="da-DK" baseline="0" err="1"/>
              <a:t>process</a:t>
            </a:r>
            <a:r>
              <a:rPr lang="da-DK" baseline="0"/>
              <a:t>. But a more </a:t>
            </a:r>
            <a:r>
              <a:rPr lang="da-DK" baseline="0" err="1"/>
              <a:t>important</a:t>
            </a:r>
            <a:r>
              <a:rPr lang="da-DK" baseline="0"/>
              <a:t> information is </a:t>
            </a:r>
            <a:r>
              <a:rPr lang="da-DK" baseline="0" err="1"/>
              <a:t>that</a:t>
            </a:r>
            <a:r>
              <a:rPr lang="da-DK" baseline="0"/>
              <a:t> the temperature variation from </a:t>
            </a:r>
            <a:r>
              <a:rPr lang="da-DK" baseline="0" err="1"/>
              <a:t>inlet</a:t>
            </a:r>
            <a:r>
              <a:rPr lang="da-DK" baseline="0"/>
              <a:t> to </a:t>
            </a:r>
            <a:r>
              <a:rPr lang="da-DK" baseline="0" err="1"/>
              <a:t>outlet</a:t>
            </a:r>
            <a:r>
              <a:rPr lang="da-DK" baseline="0"/>
              <a:t> </a:t>
            </a:r>
            <a:r>
              <a:rPr lang="da-DK" baseline="0" err="1"/>
              <a:t>which</a:t>
            </a:r>
            <a:r>
              <a:rPr lang="da-DK" baseline="0"/>
              <a:t> is </a:t>
            </a:r>
            <a:r>
              <a:rPr lang="da-DK" baseline="0" err="1"/>
              <a:t>also</a:t>
            </a:r>
            <a:r>
              <a:rPr lang="da-DK" baseline="0"/>
              <a:t> </a:t>
            </a:r>
            <a:r>
              <a:rPr lang="da-DK" baseline="0" err="1"/>
              <a:t>called</a:t>
            </a:r>
            <a:r>
              <a:rPr lang="da-DK" baseline="0"/>
              <a:t> Delta T. </a:t>
            </a:r>
            <a:r>
              <a:rPr lang="da-DK" baseline="0" err="1"/>
              <a:t>Flosense</a:t>
            </a:r>
            <a:r>
              <a:rPr lang="da-DK" baseline="0"/>
              <a:t> </a:t>
            </a:r>
            <a:r>
              <a:rPr lang="da-DK" baseline="0" err="1"/>
              <a:t>focus’</a:t>
            </a:r>
            <a:r>
              <a:rPr lang="da-DK" baseline="0"/>
              <a:t> on temperature and pressure variations in </a:t>
            </a:r>
            <a:r>
              <a:rPr lang="da-DK" baseline="0" err="1"/>
              <a:t>combination</a:t>
            </a:r>
            <a:r>
              <a:rPr lang="da-DK" baseline="0"/>
              <a:t> with flow, </a:t>
            </a:r>
            <a:r>
              <a:rPr lang="da-DK" baseline="0" err="1"/>
              <a:t>ofcourse</a:t>
            </a:r>
            <a:r>
              <a:rPr lang="da-DK" baseline="0"/>
              <a:t>.</a:t>
            </a:r>
            <a:endParaRPr lang="en-US"/>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a:t>
            </a:fld>
            <a:endParaRPr lang="en-US"/>
          </a:p>
        </p:txBody>
      </p:sp>
    </p:spTree>
    <p:extLst>
      <p:ext uri="{BB962C8B-B14F-4D97-AF65-F5344CB8AC3E}">
        <p14:creationId xmlns:p14="http://schemas.microsoft.com/office/powerpoint/2010/main" val="1965078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 </a:t>
            </a:r>
            <a:r>
              <a:rPr lang="da-DK" err="1"/>
              <a:t>this</a:t>
            </a:r>
            <a:r>
              <a:rPr lang="da-DK"/>
              <a:t> case, </a:t>
            </a:r>
            <a:r>
              <a:rPr lang="da-DK" err="1"/>
              <a:t>we</a:t>
            </a:r>
            <a:r>
              <a:rPr lang="da-DK"/>
              <a:t> look </a:t>
            </a:r>
            <a:r>
              <a:rPr lang="da-DK" err="1"/>
              <a:t>into</a:t>
            </a:r>
            <a:r>
              <a:rPr lang="da-DK"/>
              <a:t> </a:t>
            </a:r>
            <a:r>
              <a:rPr lang="da-DK" err="1"/>
              <a:t>channel</a:t>
            </a:r>
            <a:r>
              <a:rPr lang="da-DK"/>
              <a:t> 10.</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48</a:t>
            </a:fld>
            <a:endParaRPr lang="en-US"/>
          </a:p>
        </p:txBody>
      </p:sp>
    </p:spTree>
    <p:extLst>
      <p:ext uri="{BB962C8B-B14F-4D97-AF65-F5344CB8AC3E}">
        <p14:creationId xmlns:p14="http://schemas.microsoft.com/office/powerpoint/2010/main" val="1849115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49</a:t>
            </a:fld>
            <a:endParaRPr lang="en-US"/>
          </a:p>
        </p:txBody>
      </p:sp>
    </p:spTree>
    <p:extLst>
      <p:ext uri="{BB962C8B-B14F-4D97-AF65-F5344CB8AC3E}">
        <p14:creationId xmlns:p14="http://schemas.microsoft.com/office/powerpoint/2010/main" val="4049516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56</a:t>
            </a:fld>
            <a:endParaRPr lang="en-US"/>
          </a:p>
        </p:txBody>
      </p:sp>
    </p:spTree>
    <p:extLst>
      <p:ext uri="{BB962C8B-B14F-4D97-AF65-F5344CB8AC3E}">
        <p14:creationId xmlns:p14="http://schemas.microsoft.com/office/powerpoint/2010/main" val="1342731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All </a:t>
            </a:r>
            <a:r>
              <a:rPr lang="da-DK" err="1"/>
              <a:t>our</a:t>
            </a:r>
            <a:r>
              <a:rPr lang="da-DK"/>
              <a:t> </a:t>
            </a:r>
            <a:r>
              <a:rPr lang="da-DK" err="1"/>
              <a:t>competitors</a:t>
            </a:r>
            <a:r>
              <a:rPr lang="da-DK" baseline="0"/>
              <a:t> have </a:t>
            </a:r>
            <a:r>
              <a:rPr lang="da-DK" baseline="0" err="1"/>
              <a:t>complicated</a:t>
            </a:r>
            <a:r>
              <a:rPr lang="da-DK" baseline="0"/>
              <a:t> and </a:t>
            </a:r>
            <a:r>
              <a:rPr lang="da-DK" baseline="0" err="1"/>
              <a:t>expensive</a:t>
            </a:r>
            <a:r>
              <a:rPr lang="da-DK" baseline="0"/>
              <a:t> </a:t>
            </a:r>
            <a:r>
              <a:rPr lang="da-DK" baseline="0" err="1"/>
              <a:t>connection</a:t>
            </a:r>
            <a:r>
              <a:rPr lang="da-DK" baseline="0"/>
              <a:t> </a:t>
            </a:r>
            <a:r>
              <a:rPr lang="da-DK" baseline="0" err="1"/>
              <a:t>electronics</a:t>
            </a:r>
            <a:r>
              <a:rPr lang="da-DK" baseline="0"/>
              <a:t>. This images is from ONI, a German </a:t>
            </a:r>
            <a:r>
              <a:rPr lang="da-DK" baseline="0" err="1"/>
              <a:t>company</a:t>
            </a:r>
            <a:r>
              <a:rPr lang="da-DK" baseline="0"/>
              <a:t> </a:t>
            </a:r>
            <a:r>
              <a:rPr lang="da-DK" baseline="0" err="1"/>
              <a:t>specialized</a:t>
            </a:r>
            <a:r>
              <a:rPr lang="da-DK" baseline="0"/>
              <a:t> in </a:t>
            </a:r>
            <a:r>
              <a:rPr lang="da-DK" baseline="0" err="1"/>
              <a:t>turn</a:t>
            </a:r>
            <a:r>
              <a:rPr lang="da-DK" baseline="0"/>
              <a:t> </a:t>
            </a:r>
            <a:r>
              <a:rPr lang="da-DK" baseline="0" err="1"/>
              <a:t>key</a:t>
            </a:r>
            <a:r>
              <a:rPr lang="da-DK" baseline="0"/>
              <a:t> solutions for </a:t>
            </a:r>
            <a:r>
              <a:rPr lang="da-DK" baseline="0" err="1"/>
              <a:t>cooling</a:t>
            </a:r>
            <a:r>
              <a:rPr lang="da-DK" baseline="0"/>
              <a:t> and temperature </a:t>
            </a:r>
            <a:r>
              <a:rPr lang="da-DK" baseline="0" err="1"/>
              <a:t>control</a:t>
            </a:r>
            <a:r>
              <a:rPr lang="da-DK" baseline="0"/>
              <a:t>. </a:t>
            </a:r>
            <a:r>
              <a:rPr lang="da-DK" baseline="0" err="1"/>
              <a:t>They</a:t>
            </a:r>
            <a:r>
              <a:rPr lang="da-DK" baseline="0"/>
              <a:t> have 100 </a:t>
            </a:r>
            <a:r>
              <a:rPr lang="da-DK" baseline="0" err="1"/>
              <a:t>engineers</a:t>
            </a:r>
            <a:r>
              <a:rPr lang="da-DK" baseline="0"/>
              <a:t> </a:t>
            </a:r>
            <a:r>
              <a:rPr lang="da-DK" baseline="0" err="1"/>
              <a:t>employed</a:t>
            </a:r>
            <a:r>
              <a:rPr lang="da-DK" baseline="0"/>
              <a:t>, but look at </a:t>
            </a:r>
            <a:r>
              <a:rPr lang="da-DK" baseline="0" err="1"/>
              <a:t>this</a:t>
            </a:r>
            <a:r>
              <a:rPr lang="da-DK" baseline="0"/>
              <a:t> </a:t>
            </a:r>
            <a:r>
              <a:rPr lang="da-DK" baseline="0" err="1"/>
              <a:t>bulky</a:t>
            </a:r>
            <a:r>
              <a:rPr lang="da-DK" baseline="0"/>
              <a:t> set-up. The </a:t>
            </a:r>
            <a:r>
              <a:rPr lang="da-DK" baseline="0" err="1"/>
              <a:t>electronic</a:t>
            </a:r>
            <a:r>
              <a:rPr lang="da-DK" baseline="0"/>
              <a:t> interface is </a:t>
            </a:r>
            <a:r>
              <a:rPr lang="da-DK" baseline="0" err="1"/>
              <a:t>bigger</a:t>
            </a:r>
            <a:r>
              <a:rPr lang="da-DK" baseline="0"/>
              <a:t> </a:t>
            </a:r>
            <a:r>
              <a:rPr lang="da-DK" baseline="0" err="1"/>
              <a:t>than</a:t>
            </a:r>
            <a:r>
              <a:rPr lang="da-DK" baseline="0"/>
              <a:t> the screen and </a:t>
            </a:r>
            <a:r>
              <a:rPr lang="da-DK" baseline="0" err="1"/>
              <a:t>cables</a:t>
            </a:r>
            <a:r>
              <a:rPr lang="da-DK" baseline="0"/>
              <a:t> and </a:t>
            </a:r>
            <a:r>
              <a:rPr lang="da-DK" baseline="0" err="1"/>
              <a:t>connection</a:t>
            </a:r>
            <a:r>
              <a:rPr lang="da-DK" baseline="0"/>
              <a:t> </a:t>
            </a:r>
            <a:r>
              <a:rPr lang="da-DK" baseline="0" err="1"/>
              <a:t>takes</a:t>
            </a:r>
            <a:r>
              <a:rPr lang="da-DK" baseline="0"/>
              <a:t> a crazy </a:t>
            </a:r>
            <a:r>
              <a:rPr lang="da-DK" baseline="0" err="1"/>
              <a:t>amount</a:t>
            </a:r>
            <a:r>
              <a:rPr lang="da-DK" baseline="0"/>
              <a:t> of </a:t>
            </a:r>
            <a:r>
              <a:rPr lang="da-DK" baseline="0" err="1"/>
              <a:t>space</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57</a:t>
            </a:fld>
            <a:endParaRPr lang="en-US"/>
          </a:p>
        </p:txBody>
      </p:sp>
    </p:spTree>
    <p:extLst>
      <p:ext uri="{BB962C8B-B14F-4D97-AF65-F5344CB8AC3E}">
        <p14:creationId xmlns:p14="http://schemas.microsoft.com/office/powerpoint/2010/main" val="1977633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Size</a:t>
            </a:r>
            <a:r>
              <a:rPr lang="da-DK"/>
              <a:t> is </a:t>
            </a:r>
            <a:r>
              <a:rPr lang="da-DK" err="1"/>
              <a:t>critical</a:t>
            </a:r>
            <a:r>
              <a:rPr lang="da-DK" baseline="0"/>
              <a:t>. </a:t>
            </a:r>
            <a:r>
              <a:rPr lang="da-DK" baseline="0" err="1"/>
              <a:t>Moulding</a:t>
            </a:r>
            <a:r>
              <a:rPr lang="da-DK" baseline="0"/>
              <a:t> </a:t>
            </a:r>
            <a:r>
              <a:rPr lang="da-DK" baseline="0" err="1"/>
              <a:t>machines</a:t>
            </a:r>
            <a:r>
              <a:rPr lang="da-DK" baseline="0"/>
              <a:t> </a:t>
            </a:r>
            <a:r>
              <a:rPr lang="da-DK" baseline="0" err="1"/>
              <a:t>are</a:t>
            </a:r>
            <a:r>
              <a:rPr lang="da-DK" baseline="0"/>
              <a:t> made as small as </a:t>
            </a:r>
            <a:r>
              <a:rPr lang="da-DK" baseline="0" err="1"/>
              <a:t>possible</a:t>
            </a:r>
            <a:r>
              <a:rPr lang="da-DK" baseline="0"/>
              <a:t>, in </a:t>
            </a:r>
            <a:r>
              <a:rPr lang="da-DK" baseline="0" err="1"/>
              <a:t>order</a:t>
            </a:r>
            <a:r>
              <a:rPr lang="da-DK" baseline="0"/>
              <a:t> for as </a:t>
            </a:r>
            <a:r>
              <a:rPr lang="da-DK" baseline="0" err="1"/>
              <a:t>many</a:t>
            </a:r>
            <a:r>
              <a:rPr lang="da-DK" baseline="0"/>
              <a:t> as </a:t>
            </a:r>
            <a:r>
              <a:rPr lang="da-DK" baseline="0" err="1"/>
              <a:t>possbile</a:t>
            </a:r>
            <a:r>
              <a:rPr lang="da-DK" baseline="0"/>
              <a:t> to </a:t>
            </a:r>
            <a:r>
              <a:rPr lang="da-DK" baseline="0" err="1"/>
              <a:t>fit</a:t>
            </a:r>
            <a:r>
              <a:rPr lang="da-DK" baseline="0"/>
              <a:t> in </a:t>
            </a:r>
            <a:r>
              <a:rPr lang="da-DK" baseline="0" err="1"/>
              <a:t>production</a:t>
            </a:r>
            <a:r>
              <a:rPr lang="da-DK" baseline="0"/>
              <a:t> </a:t>
            </a:r>
            <a:r>
              <a:rPr lang="da-DK" baseline="0" err="1"/>
              <a:t>facilities</a:t>
            </a:r>
            <a:r>
              <a:rPr lang="da-DK" baseline="0"/>
              <a:t>. </a:t>
            </a:r>
            <a:r>
              <a:rPr lang="da-DK" baseline="0" err="1"/>
              <a:t>There</a:t>
            </a:r>
            <a:r>
              <a:rPr lang="da-DK" baseline="0"/>
              <a:t> is </a:t>
            </a:r>
            <a:r>
              <a:rPr lang="da-DK" baseline="0" err="1"/>
              <a:t>very</a:t>
            </a:r>
            <a:r>
              <a:rPr lang="da-DK" baseline="0"/>
              <a:t> </a:t>
            </a:r>
            <a:r>
              <a:rPr lang="da-DK" baseline="0" err="1"/>
              <a:t>limited</a:t>
            </a:r>
            <a:r>
              <a:rPr lang="da-DK" baseline="0"/>
              <a:t> </a:t>
            </a:r>
            <a:r>
              <a:rPr lang="da-DK" baseline="0" err="1"/>
              <a:t>space</a:t>
            </a:r>
            <a:r>
              <a:rPr lang="da-DK" baseline="0"/>
              <a:t> </a:t>
            </a:r>
            <a:r>
              <a:rPr lang="da-DK" baseline="0" err="1"/>
              <a:t>inside</a:t>
            </a:r>
            <a:r>
              <a:rPr lang="da-DK" baseline="0"/>
              <a:t> the </a:t>
            </a:r>
            <a:r>
              <a:rPr lang="da-DK" baseline="0" err="1"/>
              <a:t>moulding</a:t>
            </a:r>
            <a:r>
              <a:rPr lang="da-DK" baseline="0"/>
              <a:t> </a:t>
            </a:r>
            <a:r>
              <a:rPr lang="da-DK" baseline="0" err="1"/>
              <a:t>machine</a:t>
            </a:r>
            <a:r>
              <a:rPr lang="da-DK" baseline="0"/>
              <a:t>, but </a:t>
            </a:r>
            <a:r>
              <a:rPr lang="da-DK" baseline="0" err="1"/>
              <a:t>Flosense</a:t>
            </a:r>
            <a:r>
              <a:rPr lang="da-DK" baseline="0"/>
              <a:t> is the most </a:t>
            </a:r>
            <a:r>
              <a:rPr lang="da-DK" baseline="0" err="1"/>
              <a:t>compact</a:t>
            </a:r>
            <a:r>
              <a:rPr lang="da-DK" baseline="0"/>
              <a:t> </a:t>
            </a:r>
            <a:r>
              <a:rPr lang="da-DK" baseline="0" err="1"/>
              <a:t>available</a:t>
            </a:r>
            <a:r>
              <a:rPr lang="da-DK" baseline="0"/>
              <a:t> on the </a:t>
            </a:r>
            <a:r>
              <a:rPr lang="da-DK" baseline="0" err="1"/>
              <a:t>market</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58</a:t>
            </a:fld>
            <a:endParaRPr lang="en-US"/>
          </a:p>
        </p:txBody>
      </p:sp>
    </p:spTree>
    <p:extLst>
      <p:ext uri="{BB962C8B-B14F-4D97-AF65-F5344CB8AC3E}">
        <p14:creationId xmlns:p14="http://schemas.microsoft.com/office/powerpoint/2010/main" val="696763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Let’s</a:t>
            </a:r>
            <a:r>
              <a:rPr lang="da-DK"/>
              <a:t> </a:t>
            </a:r>
            <a:r>
              <a:rPr lang="da-DK" err="1"/>
              <a:t>compare</a:t>
            </a:r>
            <a:r>
              <a:rPr lang="da-DK"/>
              <a:t> with the </a:t>
            </a:r>
            <a:r>
              <a:rPr lang="da-DK" err="1"/>
              <a:t>second</a:t>
            </a:r>
            <a:r>
              <a:rPr lang="da-DK"/>
              <a:t> </a:t>
            </a:r>
            <a:r>
              <a:rPr lang="da-DK" err="1"/>
              <a:t>best</a:t>
            </a:r>
            <a:r>
              <a:rPr lang="da-DK"/>
              <a:t> ”</a:t>
            </a:r>
            <a:r>
              <a:rPr lang="da-DK" err="1"/>
              <a:t>Mouldlflo</a:t>
            </a:r>
            <a:r>
              <a:rPr lang="da-DK"/>
              <a:t>”:</a:t>
            </a:r>
            <a:r>
              <a:rPr lang="da-DK" baseline="0"/>
              <a:t> </a:t>
            </a:r>
            <a:r>
              <a:rPr lang="da-DK" err="1"/>
              <a:t>Flosense</a:t>
            </a:r>
            <a:r>
              <a:rPr lang="da-DK"/>
              <a:t> is smaller on</a:t>
            </a:r>
            <a:r>
              <a:rPr lang="da-DK" baseline="0"/>
              <a:t> all 3 dimensions.</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59</a:t>
            </a:fld>
            <a:endParaRPr lang="en-US"/>
          </a:p>
        </p:txBody>
      </p:sp>
    </p:spTree>
    <p:extLst>
      <p:ext uri="{BB962C8B-B14F-4D97-AF65-F5344CB8AC3E}">
        <p14:creationId xmlns:p14="http://schemas.microsoft.com/office/powerpoint/2010/main" val="3455873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r>
              <a:rPr lang="da-DK" err="1"/>
              <a:t>Furthermore</a:t>
            </a:r>
            <a:r>
              <a:rPr lang="da-DK"/>
              <a:t>, the </a:t>
            </a:r>
            <a:r>
              <a:rPr lang="da-DK" err="1"/>
              <a:t>length</a:t>
            </a:r>
            <a:r>
              <a:rPr lang="da-DK"/>
              <a:t> is </a:t>
            </a:r>
            <a:r>
              <a:rPr lang="da-DK" err="1"/>
              <a:t>significant</a:t>
            </a:r>
            <a:r>
              <a:rPr lang="da-DK"/>
              <a:t> </a:t>
            </a:r>
            <a:r>
              <a:rPr lang="da-DK" err="1"/>
              <a:t>shorter</a:t>
            </a:r>
            <a:r>
              <a:rPr lang="da-DK"/>
              <a:t>. </a:t>
            </a:r>
          </a:p>
          <a:p>
            <a:endParaRPr lang="da-DK"/>
          </a:p>
          <a:p>
            <a:r>
              <a:rPr lang="da-DK"/>
              <a:t>Note! </a:t>
            </a:r>
            <a:r>
              <a:rPr lang="da-DK" err="1"/>
              <a:t>Flosense</a:t>
            </a:r>
            <a:r>
              <a:rPr lang="da-DK"/>
              <a:t> has </a:t>
            </a:r>
            <a:r>
              <a:rPr lang="da-DK" err="1"/>
              <a:t>built</a:t>
            </a:r>
            <a:r>
              <a:rPr lang="da-DK"/>
              <a:t> in pressure sensors, so if </a:t>
            </a:r>
            <a:r>
              <a:rPr lang="da-DK" err="1"/>
              <a:t>you</a:t>
            </a:r>
            <a:r>
              <a:rPr lang="da-DK"/>
              <a:t> </a:t>
            </a:r>
            <a:r>
              <a:rPr lang="da-DK" err="1"/>
              <a:t>add</a:t>
            </a:r>
            <a:r>
              <a:rPr lang="da-DK"/>
              <a:t> pressure</a:t>
            </a:r>
            <a:r>
              <a:rPr lang="da-DK" baseline="0"/>
              <a:t> sensors on a </a:t>
            </a:r>
            <a:r>
              <a:rPr lang="da-DK" baseline="0" err="1"/>
              <a:t>Mouldflo</a:t>
            </a:r>
            <a:r>
              <a:rPr lang="da-DK" baseline="0"/>
              <a:t>, the </a:t>
            </a:r>
            <a:r>
              <a:rPr lang="da-DK" baseline="0" err="1"/>
              <a:t>length</a:t>
            </a:r>
            <a:r>
              <a:rPr lang="da-DK" baseline="0"/>
              <a:t> </a:t>
            </a:r>
            <a:r>
              <a:rPr lang="da-DK" baseline="0" err="1"/>
              <a:t>will</a:t>
            </a:r>
            <a:r>
              <a:rPr lang="da-DK" baseline="0"/>
              <a:t> </a:t>
            </a:r>
            <a:r>
              <a:rPr lang="da-DK" baseline="0" err="1"/>
              <a:t>be</a:t>
            </a:r>
            <a:r>
              <a:rPr lang="da-DK" baseline="0"/>
              <a:t> </a:t>
            </a:r>
            <a:r>
              <a:rPr lang="da-DK" baseline="0" err="1"/>
              <a:t>even</a:t>
            </a:r>
            <a:r>
              <a:rPr lang="da-DK" baseline="0"/>
              <a:t> longer and </a:t>
            </a:r>
            <a:r>
              <a:rPr lang="da-DK" baseline="0" err="1"/>
              <a:t>cables</a:t>
            </a:r>
            <a:r>
              <a:rPr lang="da-DK" baseline="0"/>
              <a:t> </a:t>
            </a:r>
            <a:r>
              <a:rPr lang="da-DK" baseline="0" err="1"/>
              <a:t>sticking</a:t>
            </a:r>
            <a:r>
              <a:rPr lang="da-DK" baseline="0"/>
              <a:t> out.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60</a:t>
            </a:fld>
            <a:endParaRPr lang="en-US"/>
          </a:p>
        </p:txBody>
      </p:sp>
    </p:spTree>
    <p:extLst>
      <p:ext uri="{BB962C8B-B14F-4D97-AF65-F5344CB8AC3E}">
        <p14:creationId xmlns:p14="http://schemas.microsoft.com/office/powerpoint/2010/main" val="4107372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61</a:t>
            </a:fld>
            <a:endParaRPr lang="en-US"/>
          </a:p>
        </p:txBody>
      </p:sp>
    </p:spTree>
    <p:extLst>
      <p:ext uri="{BB962C8B-B14F-4D97-AF65-F5344CB8AC3E}">
        <p14:creationId xmlns:p14="http://schemas.microsoft.com/office/powerpoint/2010/main" val="2452346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The </a:t>
            </a:r>
            <a:r>
              <a:rPr lang="da-DK" err="1"/>
              <a:t>reason</a:t>
            </a:r>
            <a:r>
              <a:rPr lang="da-DK" baseline="0"/>
              <a:t> for </a:t>
            </a:r>
            <a:r>
              <a:rPr lang="da-DK" baseline="0" err="1"/>
              <a:t>this</a:t>
            </a:r>
            <a:r>
              <a:rPr lang="da-DK" baseline="0"/>
              <a:t> </a:t>
            </a:r>
            <a:r>
              <a:rPr lang="da-DK" baseline="0" err="1"/>
              <a:t>aggresive</a:t>
            </a:r>
            <a:r>
              <a:rPr lang="da-DK" baseline="0"/>
              <a:t> </a:t>
            </a:r>
            <a:r>
              <a:rPr lang="da-DK" baseline="0" err="1"/>
              <a:t>price</a:t>
            </a:r>
            <a:r>
              <a:rPr lang="da-DK" baseline="0"/>
              <a:t> </a:t>
            </a:r>
            <a:r>
              <a:rPr lang="da-DK" baseline="0" err="1"/>
              <a:t>strategy</a:t>
            </a:r>
            <a:r>
              <a:rPr lang="da-DK" baseline="0"/>
              <a:t> is to </a:t>
            </a:r>
            <a:r>
              <a:rPr lang="da-DK" baseline="0" err="1"/>
              <a:t>make</a:t>
            </a:r>
            <a:r>
              <a:rPr lang="da-DK" baseline="0"/>
              <a:t> </a:t>
            </a:r>
            <a:r>
              <a:rPr lang="da-DK" baseline="0" err="1"/>
              <a:t>Flosense</a:t>
            </a:r>
            <a:r>
              <a:rPr lang="da-DK" baseline="0"/>
              <a:t> </a:t>
            </a:r>
            <a:r>
              <a:rPr lang="da-DK" baseline="0" err="1"/>
              <a:t>affordable</a:t>
            </a:r>
            <a:r>
              <a:rPr lang="da-DK" baseline="0"/>
              <a:t> to </a:t>
            </a:r>
            <a:r>
              <a:rPr lang="da-DK" baseline="0" err="1"/>
              <a:t>anyone</a:t>
            </a:r>
            <a:r>
              <a:rPr lang="da-DK" baseline="0"/>
              <a:t>. </a:t>
            </a:r>
            <a:r>
              <a:rPr lang="da-DK" baseline="0" err="1"/>
              <a:t>Everyone</a:t>
            </a:r>
            <a:r>
              <a:rPr lang="da-DK" baseline="0"/>
              <a:t> </a:t>
            </a:r>
            <a:r>
              <a:rPr lang="da-DK" baseline="0" err="1"/>
              <a:t>can</a:t>
            </a:r>
            <a:r>
              <a:rPr lang="da-DK" baseline="0"/>
              <a:t> </a:t>
            </a:r>
            <a:r>
              <a:rPr lang="da-DK" baseline="0" err="1"/>
              <a:t>benefit</a:t>
            </a:r>
            <a:r>
              <a:rPr lang="da-DK" baseline="0"/>
              <a:t> from </a:t>
            </a:r>
            <a:r>
              <a:rPr lang="da-DK" baseline="0" err="1"/>
              <a:t>using</a:t>
            </a:r>
            <a:r>
              <a:rPr lang="da-DK" baseline="0"/>
              <a:t> </a:t>
            </a:r>
            <a:r>
              <a:rPr lang="da-DK" baseline="0" err="1"/>
              <a:t>Flosense</a:t>
            </a:r>
            <a:r>
              <a:rPr lang="da-DK" baseline="0"/>
              <a:t>, not </a:t>
            </a:r>
            <a:r>
              <a:rPr lang="da-DK" baseline="0" err="1"/>
              <a:t>only</a:t>
            </a:r>
            <a:r>
              <a:rPr lang="da-DK" baseline="0"/>
              <a:t> </a:t>
            </a:r>
            <a:r>
              <a:rPr lang="da-DK" baseline="0" err="1"/>
              <a:t>rich</a:t>
            </a:r>
            <a:r>
              <a:rPr lang="da-DK" baseline="0"/>
              <a:t> </a:t>
            </a:r>
            <a:r>
              <a:rPr lang="da-DK" baseline="0" err="1"/>
              <a:t>medical</a:t>
            </a:r>
            <a:r>
              <a:rPr lang="da-DK" baseline="0"/>
              <a:t> </a:t>
            </a:r>
            <a:r>
              <a:rPr lang="da-DK" baseline="0" err="1"/>
              <a:t>companies</a:t>
            </a:r>
            <a:r>
              <a:rPr lang="da-DK" baseline="0"/>
              <a:t>. </a:t>
            </a:r>
            <a:r>
              <a:rPr lang="da-DK" baseline="0" err="1"/>
              <a:t>Our</a:t>
            </a:r>
            <a:r>
              <a:rPr lang="da-DK" baseline="0"/>
              <a:t> </a:t>
            </a:r>
            <a:r>
              <a:rPr lang="da-DK" baseline="0" err="1"/>
              <a:t>strategy</a:t>
            </a:r>
            <a:r>
              <a:rPr lang="da-DK" baseline="0"/>
              <a:t> is to </a:t>
            </a:r>
            <a:r>
              <a:rPr lang="da-DK" baseline="0" err="1"/>
              <a:t>make</a:t>
            </a:r>
            <a:r>
              <a:rPr lang="da-DK" baseline="0"/>
              <a:t> </a:t>
            </a:r>
            <a:r>
              <a:rPr lang="da-DK" baseline="0" err="1"/>
              <a:t>marging</a:t>
            </a:r>
            <a:r>
              <a:rPr lang="da-DK" baseline="0"/>
              <a:t> from </a:t>
            </a:r>
            <a:r>
              <a:rPr lang="da-DK" baseline="0" err="1"/>
              <a:t>selling</a:t>
            </a:r>
            <a:r>
              <a:rPr lang="da-DK" baseline="0"/>
              <a:t> </a:t>
            </a:r>
            <a:r>
              <a:rPr lang="da-DK" baseline="0" err="1"/>
              <a:t>volumes</a:t>
            </a:r>
            <a:r>
              <a:rPr lang="da-DK" baseline="0"/>
              <a:t>. </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62</a:t>
            </a:fld>
            <a:endParaRPr lang="en-US"/>
          </a:p>
        </p:txBody>
      </p:sp>
    </p:spTree>
    <p:extLst>
      <p:ext uri="{BB962C8B-B14F-4D97-AF65-F5344CB8AC3E}">
        <p14:creationId xmlns:p14="http://schemas.microsoft.com/office/powerpoint/2010/main" val="3929120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Flosense</a:t>
            </a:r>
            <a:r>
              <a:rPr lang="da-DK"/>
              <a:t> 2.0 is</a:t>
            </a:r>
            <a:r>
              <a:rPr lang="da-DK" baseline="0"/>
              <a:t> an </a:t>
            </a:r>
            <a:r>
              <a:rPr lang="da-DK" baseline="0" err="1"/>
              <a:t>optional</a:t>
            </a:r>
            <a:r>
              <a:rPr lang="da-DK" baseline="0"/>
              <a:t> feature for </a:t>
            </a:r>
            <a:r>
              <a:rPr lang="da-DK" baseline="0" err="1"/>
              <a:t>customers</a:t>
            </a:r>
            <a:r>
              <a:rPr lang="da-DK" baseline="0"/>
              <a:t> </a:t>
            </a:r>
            <a:r>
              <a:rPr lang="da-DK" baseline="0" err="1"/>
              <a:t>who</a:t>
            </a:r>
            <a:r>
              <a:rPr lang="da-DK" baseline="0"/>
              <a:t> </a:t>
            </a:r>
            <a:r>
              <a:rPr lang="da-DK" baseline="0" err="1"/>
              <a:t>already</a:t>
            </a:r>
            <a:r>
              <a:rPr lang="da-DK" baseline="0"/>
              <a:t> have manifolds </a:t>
            </a:r>
            <a:r>
              <a:rPr lang="da-DK" baseline="0" err="1"/>
              <a:t>installed</a:t>
            </a:r>
            <a:r>
              <a:rPr lang="da-DK" baseline="0"/>
              <a:t> on </a:t>
            </a:r>
            <a:r>
              <a:rPr lang="da-DK" baseline="0" err="1"/>
              <a:t>their</a:t>
            </a:r>
            <a:r>
              <a:rPr lang="da-DK" baseline="0"/>
              <a:t> </a:t>
            </a:r>
            <a:r>
              <a:rPr lang="da-DK" baseline="0" err="1"/>
              <a:t>moulding</a:t>
            </a:r>
            <a:r>
              <a:rPr lang="da-DK" baseline="0"/>
              <a:t> </a:t>
            </a:r>
            <a:r>
              <a:rPr lang="da-DK" baseline="0" err="1"/>
              <a:t>machine</a:t>
            </a:r>
            <a:r>
              <a:rPr lang="da-DK" baseline="0"/>
              <a:t>. </a:t>
            </a:r>
            <a:r>
              <a:rPr lang="da-DK" baseline="0" err="1"/>
              <a:t>We</a:t>
            </a:r>
            <a:r>
              <a:rPr lang="da-DK" baseline="0"/>
              <a:t> </a:t>
            </a:r>
            <a:r>
              <a:rPr lang="da-DK" baseline="0" err="1"/>
              <a:t>can</a:t>
            </a:r>
            <a:r>
              <a:rPr lang="da-DK" baseline="0"/>
              <a:t> </a:t>
            </a:r>
            <a:r>
              <a:rPr lang="da-DK" baseline="0" err="1"/>
              <a:t>retrofit</a:t>
            </a:r>
            <a:r>
              <a:rPr lang="da-DK" baseline="0"/>
              <a:t> the manifolds with the FSE flow </a:t>
            </a:r>
            <a:r>
              <a:rPr lang="da-DK" baseline="0" err="1"/>
              <a:t>pipes</a:t>
            </a:r>
            <a:r>
              <a:rPr lang="da-DK" baseline="0"/>
              <a:t> and </a:t>
            </a:r>
            <a:r>
              <a:rPr lang="da-DK" baseline="0" err="1"/>
              <a:t>equip</a:t>
            </a:r>
            <a:r>
              <a:rPr lang="da-DK" baseline="0"/>
              <a:t> </a:t>
            </a:r>
            <a:r>
              <a:rPr lang="da-DK" baseline="0" err="1"/>
              <a:t>them</a:t>
            </a:r>
            <a:r>
              <a:rPr lang="da-DK" baseline="0"/>
              <a:t> with </a:t>
            </a:r>
            <a:r>
              <a:rPr lang="da-DK" baseline="0" err="1"/>
              <a:t>daisy</a:t>
            </a:r>
            <a:r>
              <a:rPr lang="da-DK" baseline="0"/>
              <a:t> </a:t>
            </a:r>
            <a:r>
              <a:rPr lang="da-DK" baseline="0" err="1"/>
              <a:t>chain</a:t>
            </a:r>
            <a:r>
              <a:rPr lang="da-DK" baseline="0"/>
              <a:t> </a:t>
            </a:r>
            <a:r>
              <a:rPr lang="da-DK" baseline="0" err="1"/>
              <a:t>cables</a:t>
            </a:r>
            <a:r>
              <a:rPr lang="da-DK" baseline="0"/>
              <a:t>. This </a:t>
            </a:r>
            <a:r>
              <a:rPr lang="da-DK" baseline="0" err="1"/>
              <a:t>will</a:t>
            </a:r>
            <a:r>
              <a:rPr lang="da-DK" baseline="0"/>
              <a:t> register on the </a:t>
            </a:r>
            <a:r>
              <a:rPr lang="da-DK" baseline="0" err="1"/>
              <a:t>screens</a:t>
            </a:r>
            <a:r>
              <a:rPr lang="da-DK" baseline="0"/>
              <a:t> as a </a:t>
            </a:r>
            <a:r>
              <a:rPr lang="da-DK" baseline="0" err="1"/>
              <a:t>traditional</a:t>
            </a:r>
            <a:r>
              <a:rPr lang="da-DK" baseline="0"/>
              <a:t> </a:t>
            </a:r>
            <a:r>
              <a:rPr lang="da-DK" baseline="0" err="1"/>
              <a:t>Flosense</a:t>
            </a:r>
            <a:r>
              <a:rPr lang="da-DK" baseline="0"/>
              <a:t> manifold and give the samme features. </a:t>
            </a:r>
          </a:p>
          <a:p>
            <a:endParaRPr lang="da-DK" baseline="0"/>
          </a:p>
          <a:p>
            <a:r>
              <a:rPr lang="da-DK" baseline="0"/>
              <a:t>This solution </a:t>
            </a:r>
            <a:r>
              <a:rPr lang="da-DK" baseline="0" err="1"/>
              <a:t>requires</a:t>
            </a:r>
            <a:r>
              <a:rPr lang="da-DK" baseline="0"/>
              <a:t> </a:t>
            </a:r>
            <a:r>
              <a:rPr lang="da-DK" baseline="0" err="1"/>
              <a:t>custom</a:t>
            </a:r>
            <a:r>
              <a:rPr lang="da-DK" baseline="0"/>
              <a:t> </a:t>
            </a:r>
            <a:r>
              <a:rPr lang="da-DK" baseline="0" err="1"/>
              <a:t>cables</a:t>
            </a:r>
            <a:r>
              <a:rPr lang="da-DK" baseline="0"/>
              <a:t>, so not </a:t>
            </a:r>
            <a:r>
              <a:rPr lang="da-DK" baseline="0" err="1"/>
              <a:t>off</a:t>
            </a:r>
            <a:r>
              <a:rPr lang="da-DK" baseline="0"/>
              <a:t> the </a:t>
            </a:r>
            <a:r>
              <a:rPr lang="da-DK" baseline="0" err="1"/>
              <a:t>shelves</a:t>
            </a:r>
            <a:r>
              <a:rPr lang="da-DK" baseline="0"/>
              <a:t> </a:t>
            </a:r>
            <a:r>
              <a:rPr lang="da-DK" baseline="0" err="1"/>
              <a:t>product</a:t>
            </a:r>
            <a:r>
              <a:rPr lang="da-DK" baseline="0"/>
              <a:t>. The system </a:t>
            </a:r>
            <a:r>
              <a:rPr lang="da-DK" baseline="0" err="1"/>
              <a:t>can</a:t>
            </a:r>
            <a:r>
              <a:rPr lang="da-DK" baseline="0"/>
              <a:t> </a:t>
            </a:r>
            <a:r>
              <a:rPr lang="da-DK" baseline="0" err="1"/>
              <a:t>be</a:t>
            </a:r>
            <a:r>
              <a:rPr lang="da-DK" baseline="0"/>
              <a:t> </a:t>
            </a:r>
            <a:r>
              <a:rPr lang="da-DK" baseline="0" err="1"/>
              <a:t>equipped</a:t>
            </a:r>
            <a:r>
              <a:rPr lang="da-DK" baseline="0"/>
              <a:t> with the same sensor type, </a:t>
            </a:r>
            <a:r>
              <a:rPr lang="da-DK" baseline="0" err="1"/>
              <a:t>also</a:t>
            </a:r>
            <a:r>
              <a:rPr lang="da-DK" baseline="0"/>
              <a:t> pressure sensors.</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63</a:t>
            </a:fld>
            <a:endParaRPr lang="en-US"/>
          </a:p>
        </p:txBody>
      </p:sp>
    </p:spTree>
    <p:extLst>
      <p:ext uri="{BB962C8B-B14F-4D97-AF65-F5344CB8AC3E}">
        <p14:creationId xmlns:p14="http://schemas.microsoft.com/office/powerpoint/2010/main" val="374915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eriod"/>
            </a:pPr>
            <a:endParaRPr lang="da-DK"/>
          </a:p>
          <a:p>
            <a:pPr marL="0" indent="0">
              <a:buNone/>
            </a:pPr>
            <a:r>
              <a:rPr lang="da-DK"/>
              <a:t>First</a:t>
            </a:r>
            <a:r>
              <a:rPr lang="da-DK" baseline="0"/>
              <a:t>, just to </a:t>
            </a:r>
            <a:r>
              <a:rPr lang="da-DK" baseline="0" err="1"/>
              <a:t>clarify</a:t>
            </a:r>
            <a:r>
              <a:rPr lang="da-DK" baseline="0"/>
              <a:t>, </a:t>
            </a:r>
            <a:r>
              <a:rPr lang="da-DK" baseline="0" err="1"/>
              <a:t>we</a:t>
            </a:r>
            <a:r>
              <a:rPr lang="da-DK" baseline="0"/>
              <a:t> </a:t>
            </a:r>
            <a:r>
              <a:rPr lang="da-DK" baseline="0" err="1"/>
              <a:t>focus</a:t>
            </a:r>
            <a:r>
              <a:rPr lang="da-DK" baseline="0"/>
              <a:t> on heat-transfer and </a:t>
            </a:r>
            <a:r>
              <a:rPr lang="da-DK" baseline="0" err="1"/>
              <a:t>we</a:t>
            </a:r>
            <a:r>
              <a:rPr lang="da-DK" baseline="0"/>
              <a:t> </a:t>
            </a:r>
            <a:r>
              <a:rPr lang="da-DK" baseline="0" err="1"/>
              <a:t>want</a:t>
            </a:r>
            <a:r>
              <a:rPr lang="da-DK" baseline="0"/>
              <a:t> to </a:t>
            </a:r>
            <a:r>
              <a:rPr lang="da-DK" baseline="0" err="1"/>
              <a:t>control</a:t>
            </a:r>
            <a:r>
              <a:rPr lang="da-DK" baseline="0"/>
              <a:t> the optimal </a:t>
            </a:r>
            <a:r>
              <a:rPr lang="da-DK" baseline="0" err="1"/>
              <a:t>way</a:t>
            </a:r>
            <a:r>
              <a:rPr lang="da-DK" baseline="0"/>
              <a:t> to </a:t>
            </a:r>
            <a:r>
              <a:rPr lang="da-DK" baseline="0" err="1"/>
              <a:t>take</a:t>
            </a:r>
            <a:r>
              <a:rPr lang="da-DK" baseline="0"/>
              <a:t> out heat from the part.</a:t>
            </a:r>
          </a:p>
          <a:p>
            <a:pPr marL="0" indent="0">
              <a:buNone/>
            </a:pPr>
            <a:endParaRPr lang="en-GB"/>
          </a:p>
          <a:p>
            <a:pPr marL="228600" indent="-228600">
              <a:buAutoNum type="arabicPeriod"/>
            </a:pPr>
            <a:r>
              <a:rPr lang="en-GB"/>
              <a:t>The plastic</a:t>
            </a:r>
            <a:r>
              <a:rPr lang="en-GB" baseline="0"/>
              <a:t> processing cycle is to heat the mould, inject melted plastic, let it cool down and eject the part.</a:t>
            </a:r>
          </a:p>
          <a:p>
            <a:pPr marL="228600" indent="-228600">
              <a:buAutoNum type="arabicPeriod"/>
            </a:pPr>
            <a:r>
              <a:rPr lang="en-GB" baseline="0"/>
              <a:t>Only thing we can control is the efficiency of the cooling process to transfer the heat from the part to the cooling water so the part reaches the eject temperature. This process will define the cycle time.</a:t>
            </a:r>
            <a:endParaRPr lang="en-GB"/>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5</a:t>
            </a:fld>
            <a:endParaRPr lang="en-US"/>
          </a:p>
        </p:txBody>
      </p:sp>
    </p:spTree>
    <p:extLst>
      <p:ext uri="{BB962C8B-B14F-4D97-AF65-F5344CB8AC3E}">
        <p14:creationId xmlns:p14="http://schemas.microsoft.com/office/powerpoint/2010/main" val="633997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We</a:t>
            </a:r>
            <a:r>
              <a:rPr lang="da-DK"/>
              <a:t> </a:t>
            </a:r>
            <a:r>
              <a:rPr lang="da-DK" err="1"/>
              <a:t>are</a:t>
            </a:r>
            <a:r>
              <a:rPr lang="da-DK"/>
              <a:t> </a:t>
            </a:r>
            <a:r>
              <a:rPr lang="da-DK" err="1"/>
              <a:t>already</a:t>
            </a:r>
            <a:r>
              <a:rPr lang="da-DK"/>
              <a:t> </a:t>
            </a:r>
            <a:r>
              <a:rPr lang="da-DK" err="1"/>
              <a:t>working</a:t>
            </a:r>
            <a:r>
              <a:rPr lang="da-DK"/>
              <a:t> on </a:t>
            </a:r>
            <a:r>
              <a:rPr lang="da-DK" err="1"/>
              <a:t>next</a:t>
            </a:r>
            <a:r>
              <a:rPr lang="da-DK"/>
              <a:t> step: </a:t>
            </a:r>
            <a:r>
              <a:rPr lang="da-DK" err="1"/>
              <a:t>Flosense</a:t>
            </a:r>
            <a:r>
              <a:rPr lang="da-DK"/>
              <a:t> 5.0 </a:t>
            </a:r>
            <a:r>
              <a:rPr lang="da-DK" err="1"/>
              <a:t>which</a:t>
            </a:r>
            <a:r>
              <a:rPr lang="da-DK" baseline="0"/>
              <a:t> is the same </a:t>
            </a:r>
            <a:r>
              <a:rPr lang="da-DK" baseline="0" err="1"/>
              <a:t>user</a:t>
            </a:r>
            <a:r>
              <a:rPr lang="da-DK" baseline="0"/>
              <a:t> interface, just </a:t>
            </a:r>
            <a:r>
              <a:rPr lang="da-DK" baseline="0" err="1"/>
              <a:t>based</a:t>
            </a:r>
            <a:r>
              <a:rPr lang="da-DK" baseline="0"/>
              <a:t> on a Black Box server </a:t>
            </a:r>
            <a:r>
              <a:rPr lang="da-DK" baseline="0" err="1"/>
              <a:t>instead</a:t>
            </a:r>
            <a:r>
              <a:rPr lang="da-DK" baseline="0"/>
              <a:t> of touch screen. This </a:t>
            </a:r>
            <a:r>
              <a:rPr lang="da-DK" baseline="0" err="1"/>
              <a:t>will</a:t>
            </a:r>
            <a:r>
              <a:rPr lang="da-DK" baseline="0"/>
              <a:t> </a:t>
            </a:r>
            <a:r>
              <a:rPr lang="da-DK" baseline="0" err="1"/>
              <a:t>allow</a:t>
            </a:r>
            <a:r>
              <a:rPr lang="da-DK" baseline="0"/>
              <a:t> VNC integration to </a:t>
            </a:r>
            <a:r>
              <a:rPr lang="da-DK" baseline="0" err="1"/>
              <a:t>machine</a:t>
            </a:r>
            <a:r>
              <a:rPr lang="da-DK" baseline="0"/>
              <a:t> </a:t>
            </a:r>
            <a:r>
              <a:rPr lang="da-DK" baseline="0" err="1"/>
              <a:t>controls</a:t>
            </a:r>
            <a:r>
              <a:rPr lang="da-DK" baseline="0"/>
              <a:t> or </a:t>
            </a:r>
            <a:r>
              <a:rPr lang="da-DK" baseline="0" err="1"/>
              <a:t>remote</a:t>
            </a:r>
            <a:r>
              <a:rPr lang="da-DK" baseline="0"/>
              <a:t> </a:t>
            </a:r>
            <a:r>
              <a:rPr lang="da-DK" baseline="0" err="1"/>
              <a:t>access</a:t>
            </a:r>
            <a:r>
              <a:rPr lang="da-DK" baseline="0"/>
              <a:t> to the data via Ethernet.</a:t>
            </a:r>
          </a:p>
          <a:p>
            <a:r>
              <a:rPr lang="da-DK" baseline="0"/>
              <a:t>This unit </a:t>
            </a:r>
            <a:r>
              <a:rPr lang="da-DK" baseline="0" err="1"/>
              <a:t>will</a:t>
            </a:r>
            <a:r>
              <a:rPr lang="da-DK" baseline="0"/>
              <a:t> </a:t>
            </a:r>
            <a:r>
              <a:rPr lang="da-DK" baseline="0" err="1"/>
              <a:t>also</a:t>
            </a:r>
            <a:r>
              <a:rPr lang="da-DK" baseline="0"/>
              <a:t> </a:t>
            </a:r>
            <a:r>
              <a:rPr lang="da-DK" baseline="0" err="1"/>
              <a:t>be</a:t>
            </a:r>
            <a:r>
              <a:rPr lang="da-DK" baseline="0"/>
              <a:t> </a:t>
            </a:r>
            <a:r>
              <a:rPr lang="da-DK" baseline="0" err="1"/>
              <a:t>designed</a:t>
            </a:r>
            <a:r>
              <a:rPr lang="da-DK" baseline="0"/>
              <a:t> to </a:t>
            </a:r>
            <a:r>
              <a:rPr lang="da-DK" baseline="0" err="1"/>
              <a:t>connect</a:t>
            </a:r>
            <a:r>
              <a:rPr lang="da-DK" baseline="0"/>
              <a:t> more </a:t>
            </a:r>
            <a:r>
              <a:rPr lang="da-DK" baseline="0" err="1"/>
              <a:t>than</a:t>
            </a:r>
            <a:r>
              <a:rPr lang="da-DK" baseline="0"/>
              <a:t> 4 manifolds – </a:t>
            </a:r>
            <a:r>
              <a:rPr lang="da-DK" baseline="0" err="1"/>
              <a:t>we</a:t>
            </a:r>
            <a:r>
              <a:rPr lang="da-DK" baseline="0"/>
              <a:t> </a:t>
            </a:r>
            <a:r>
              <a:rPr lang="da-DK" baseline="0" err="1"/>
              <a:t>hope</a:t>
            </a:r>
            <a:r>
              <a:rPr lang="da-DK" baseline="0"/>
              <a:t> to </a:t>
            </a:r>
            <a:r>
              <a:rPr lang="da-DK" baseline="0" err="1"/>
              <a:t>connect</a:t>
            </a:r>
            <a:r>
              <a:rPr lang="da-DK" baseline="0"/>
              <a:t> up to 8 or 9 manifolds to the unit.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64</a:t>
            </a:fld>
            <a:endParaRPr lang="en-US"/>
          </a:p>
        </p:txBody>
      </p:sp>
    </p:spTree>
    <p:extLst>
      <p:ext uri="{BB962C8B-B14F-4D97-AF65-F5344CB8AC3E}">
        <p14:creationId xmlns:p14="http://schemas.microsoft.com/office/powerpoint/2010/main" val="150033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It matters</a:t>
            </a:r>
            <a:r>
              <a:rPr lang="en-US" baseline="0"/>
              <a:t> a lot how the heat transfer is done – it is a sensitive process and we have to take many parameters into consideration.</a:t>
            </a:r>
            <a:endParaRPr lang="en-US"/>
          </a:p>
          <a:p>
            <a:endParaRPr lang="en-US"/>
          </a:p>
          <a:p>
            <a:r>
              <a:rPr lang="en-US"/>
              <a:t>In general terms: as </a:t>
            </a:r>
            <a:r>
              <a:rPr lang="en-US" err="1"/>
              <a:t>mould</a:t>
            </a:r>
            <a:r>
              <a:rPr lang="en-US"/>
              <a:t> temperature is increased, part shrinkage increases.</a:t>
            </a:r>
          </a:p>
          <a:p>
            <a:r>
              <a:rPr lang="en-US"/>
              <a:t>Higher </a:t>
            </a:r>
            <a:r>
              <a:rPr lang="en-US" err="1"/>
              <a:t>mould</a:t>
            </a:r>
            <a:r>
              <a:rPr lang="en-US"/>
              <a:t> temperatures give smaller parts!</a:t>
            </a:r>
          </a:p>
          <a:p>
            <a:r>
              <a:rPr lang="da-DK" err="1"/>
              <a:t>Therefore</a:t>
            </a:r>
            <a:r>
              <a:rPr lang="da-DK"/>
              <a:t>, it is </a:t>
            </a:r>
            <a:r>
              <a:rPr lang="da-DK" err="1"/>
              <a:t>essential</a:t>
            </a:r>
            <a:r>
              <a:rPr lang="da-DK"/>
              <a:t> </a:t>
            </a:r>
            <a:r>
              <a:rPr lang="da-DK" err="1"/>
              <a:t>that</a:t>
            </a:r>
            <a:r>
              <a:rPr lang="da-DK"/>
              <a:t> </a:t>
            </a:r>
            <a:r>
              <a:rPr lang="da-DK" err="1"/>
              <a:t>we</a:t>
            </a:r>
            <a:r>
              <a:rPr lang="da-DK"/>
              <a:t> </a:t>
            </a:r>
            <a:r>
              <a:rPr lang="da-DK" err="1"/>
              <a:t>control</a:t>
            </a:r>
            <a:r>
              <a:rPr lang="da-DK"/>
              <a:t> the temperature of the </a:t>
            </a:r>
            <a:r>
              <a:rPr lang="da-DK" err="1"/>
              <a:t>mould</a:t>
            </a:r>
            <a:r>
              <a:rPr lang="da-DK"/>
              <a:t> </a:t>
            </a:r>
            <a:r>
              <a:rPr lang="da-DK" err="1"/>
              <a:t>accurately</a:t>
            </a:r>
            <a:r>
              <a:rPr lang="da-DK"/>
              <a:t> and </a:t>
            </a:r>
            <a:r>
              <a:rPr lang="da-DK" err="1"/>
              <a:t>consistantly</a:t>
            </a:r>
            <a:r>
              <a:rPr lang="da-DK"/>
              <a:t>,</a:t>
            </a:r>
            <a:r>
              <a:rPr lang="da-DK" baseline="0"/>
              <a:t> not </a:t>
            </a:r>
            <a:r>
              <a:rPr lang="da-DK" baseline="0" err="1"/>
              <a:t>too</a:t>
            </a:r>
            <a:r>
              <a:rPr lang="da-DK" baseline="0"/>
              <a:t> fast and not </a:t>
            </a:r>
            <a:r>
              <a:rPr lang="da-DK" baseline="0" err="1"/>
              <a:t>too</a:t>
            </a:r>
            <a:r>
              <a:rPr lang="da-DK" baseline="0"/>
              <a:t> </a:t>
            </a:r>
            <a:r>
              <a:rPr lang="da-DK" baseline="0" err="1"/>
              <a:t>slow</a:t>
            </a:r>
            <a:r>
              <a:rPr lang="da-DK" baseline="0"/>
              <a:t>.</a:t>
            </a:r>
            <a:endParaRPr lang="en-US"/>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6</a:t>
            </a:fld>
            <a:endParaRPr lang="en-US"/>
          </a:p>
        </p:txBody>
      </p:sp>
    </p:spTree>
    <p:extLst>
      <p:ext uri="{BB962C8B-B14F-4D97-AF65-F5344CB8AC3E}">
        <p14:creationId xmlns:p14="http://schemas.microsoft.com/office/powerpoint/2010/main" val="287374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a:p>
            <a:r>
              <a:rPr lang="en-US"/>
              <a:t>As long as the part is in the</a:t>
            </a:r>
            <a:r>
              <a:rPr lang="en-US" baseline="0"/>
              <a:t> </a:t>
            </a:r>
            <a:r>
              <a:rPr lang="en-US" baseline="0" err="1"/>
              <a:t>mould</a:t>
            </a:r>
            <a:r>
              <a:rPr lang="en-US" baseline="0"/>
              <a:t> – we can still control the process, but once it is out, we have no control. Control is “king”.</a:t>
            </a:r>
            <a:endParaRPr lang="en-US"/>
          </a:p>
          <a:p>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7</a:t>
            </a:fld>
            <a:endParaRPr lang="en-US"/>
          </a:p>
        </p:txBody>
      </p:sp>
    </p:spTree>
    <p:extLst>
      <p:ext uri="{BB962C8B-B14F-4D97-AF65-F5344CB8AC3E}">
        <p14:creationId xmlns:p14="http://schemas.microsoft.com/office/powerpoint/2010/main" val="282769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This is </a:t>
            </a:r>
            <a:r>
              <a:rPr lang="da-DK" err="1"/>
              <a:t>why</a:t>
            </a:r>
            <a:r>
              <a:rPr lang="da-DK"/>
              <a:t> the temperature </a:t>
            </a:r>
            <a:r>
              <a:rPr lang="da-DK" err="1"/>
              <a:t>control</a:t>
            </a:r>
            <a:r>
              <a:rPr lang="da-DK" baseline="0"/>
              <a:t> of the </a:t>
            </a:r>
            <a:r>
              <a:rPr lang="da-DK" baseline="0" err="1"/>
              <a:t>mould</a:t>
            </a:r>
            <a:r>
              <a:rPr lang="da-DK" baseline="0"/>
              <a:t> is </a:t>
            </a:r>
            <a:r>
              <a:rPr lang="da-DK" baseline="0" err="1"/>
              <a:t>essential</a:t>
            </a:r>
            <a:r>
              <a:rPr lang="da-DK" baseline="0"/>
              <a:t> and </a:t>
            </a:r>
            <a:r>
              <a:rPr lang="da-DK" baseline="0" err="1"/>
              <a:t>we</a:t>
            </a:r>
            <a:r>
              <a:rPr lang="da-DK" baseline="0"/>
              <a:t> must </a:t>
            </a:r>
            <a:r>
              <a:rPr lang="da-DK" baseline="0" err="1"/>
              <a:t>ensure</a:t>
            </a:r>
            <a:r>
              <a:rPr lang="da-DK" baseline="0"/>
              <a:t> the right balance to have a </a:t>
            </a:r>
            <a:r>
              <a:rPr lang="da-DK" baseline="0" err="1"/>
              <a:t>perfect</a:t>
            </a:r>
            <a:r>
              <a:rPr lang="da-DK" baseline="0"/>
              <a:t> </a:t>
            </a:r>
            <a:r>
              <a:rPr lang="da-DK" baseline="0" err="1"/>
              <a:t>production</a:t>
            </a:r>
            <a:r>
              <a:rPr lang="da-DK" baseline="0"/>
              <a:t> with excellent part </a:t>
            </a:r>
            <a:r>
              <a:rPr lang="da-DK" baseline="0" err="1"/>
              <a:t>quality</a:t>
            </a:r>
            <a:r>
              <a:rPr lang="da-DK" baseline="0"/>
              <a:t>.</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8</a:t>
            </a:fld>
            <a:endParaRPr lang="en-US"/>
          </a:p>
        </p:txBody>
      </p:sp>
    </p:spTree>
    <p:extLst>
      <p:ext uri="{BB962C8B-B14F-4D97-AF65-F5344CB8AC3E}">
        <p14:creationId xmlns:p14="http://schemas.microsoft.com/office/powerpoint/2010/main" val="243958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Cooling</a:t>
            </a:r>
            <a:r>
              <a:rPr lang="da-DK"/>
              <a:t> is</a:t>
            </a:r>
            <a:r>
              <a:rPr lang="da-DK" baseline="0"/>
              <a:t> </a:t>
            </a:r>
            <a:r>
              <a:rPr lang="da-DK" baseline="0" err="1"/>
              <a:t>usually</a:t>
            </a:r>
            <a:r>
              <a:rPr lang="da-DK" baseline="0"/>
              <a:t> from 30-70 % of the overall </a:t>
            </a:r>
            <a:r>
              <a:rPr lang="da-DK" baseline="0" err="1"/>
              <a:t>cycle</a:t>
            </a:r>
            <a:r>
              <a:rPr lang="da-DK" baseline="0"/>
              <a:t> time.</a:t>
            </a:r>
            <a:endParaRPr lang="en-GB"/>
          </a:p>
        </p:txBody>
      </p:sp>
      <p:sp>
        <p:nvSpPr>
          <p:cNvPr id="4" name="Pladsholder til slidenummer 3"/>
          <p:cNvSpPr>
            <a:spLocks noGrp="1"/>
          </p:cNvSpPr>
          <p:nvPr>
            <p:ph type="sldNum" sz="quarter" idx="10"/>
          </p:nvPr>
        </p:nvSpPr>
        <p:spPr/>
        <p:txBody>
          <a:bodyPr/>
          <a:lstStyle/>
          <a:p>
            <a:fld id="{556F7818-DC99-E94E-87D7-370D61EB0C49}" type="slidenum">
              <a:rPr lang="en-US" smtClean="0"/>
              <a:t>9</a:t>
            </a:fld>
            <a:endParaRPr lang="en-US"/>
          </a:p>
        </p:txBody>
      </p:sp>
    </p:spTree>
    <p:extLst>
      <p:ext uri="{BB962C8B-B14F-4D97-AF65-F5344CB8AC3E}">
        <p14:creationId xmlns:p14="http://schemas.microsoft.com/office/powerpoint/2010/main" val="150652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xmlns="" id="{A717D21F-F7ED-4D7B-A65A-06BF925B68D5}"/>
              </a:ext>
            </a:extLst>
          </p:cNvPr>
          <p:cNvSpPr>
            <a:spLocks noGrp="1"/>
          </p:cNvSpPr>
          <p:nvPr>
            <p:ph type="sldNum" sz="quarter" idx="11"/>
          </p:nvPr>
        </p:nvSpPr>
        <p:spPr/>
        <p:txBody>
          <a:bodyPr/>
          <a:lstStyle/>
          <a:p>
            <a:fld id="{8D7D2D62-205E-294B-9CA2-C59C4A963D9C}" type="slidenum">
              <a:rPr lang="en-US" smtClean="0"/>
              <a:pPr/>
              <a:t>‹#›</a:t>
            </a:fld>
            <a:endParaRPr lang="en-US"/>
          </a:p>
        </p:txBody>
      </p:sp>
    </p:spTree>
    <p:extLst>
      <p:ext uri="{BB962C8B-B14F-4D97-AF65-F5344CB8AC3E}">
        <p14:creationId xmlns:p14="http://schemas.microsoft.com/office/powerpoint/2010/main" val="1092151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cifica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A57BD973-727A-4436-9A93-CDB4BD2B3E02}"/>
              </a:ext>
            </a:extLst>
          </p:cNvPr>
          <p:cNvSpPr>
            <a:spLocks noGrp="1"/>
          </p:cNvSpPr>
          <p:nvPr>
            <p:ph type="title"/>
          </p:nvPr>
        </p:nvSpPr>
        <p:spPr>
          <a:xfrm>
            <a:off x="488391" y="680850"/>
            <a:ext cx="4083609" cy="700683"/>
          </a:xfrm>
          <a:prstGeom prst="rect">
            <a:avLst/>
          </a:prstGeom>
        </p:spPr>
        <p:txBody>
          <a:bodyPr/>
          <a:lstStyle>
            <a:lvl1pPr>
              <a:defRPr sz="1400">
                <a:solidFill>
                  <a:schemeClr val="tx2"/>
                </a:solidFill>
              </a:defRPr>
            </a:lvl1pPr>
          </a:lstStyle>
          <a:p>
            <a:r>
              <a:rPr lang="pl-PL"/>
              <a:t>Kliknij, aby edytować styl</a:t>
            </a:r>
            <a:endParaRPr lang="en-US"/>
          </a:p>
        </p:txBody>
      </p:sp>
      <p:sp>
        <p:nvSpPr>
          <p:cNvPr id="8" name="TextBox 7">
            <a:extLst>
              <a:ext uri="{FF2B5EF4-FFF2-40B4-BE49-F238E27FC236}">
                <a16:creationId xmlns:a16="http://schemas.microsoft.com/office/drawing/2014/main" xmlns="" id="{A8262498-3E4C-4C06-82FE-4115536252E5}"/>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 </a:t>
            </a:r>
            <a:r>
              <a:rPr lang="en-GB" sz="900" spc="300">
                <a:solidFill>
                  <a:srgbClr val="D8232A"/>
                </a:solidFill>
                <a:latin typeface="+mn-lt"/>
              </a:rPr>
              <a:t>FLOW </a:t>
            </a:r>
            <a:r>
              <a:rPr lang="pl-PL" sz="900" spc="300">
                <a:solidFill>
                  <a:srgbClr val="17327C"/>
                </a:solidFill>
                <a:latin typeface="+mn-lt"/>
              </a:rPr>
              <a:t>REGULATOR</a:t>
            </a:r>
            <a:endParaRPr lang="en-GB" sz="900" spc="300">
              <a:solidFill>
                <a:srgbClr val="17327C"/>
              </a:solidFill>
              <a:latin typeface="+mn-lt"/>
            </a:endParaRPr>
          </a:p>
        </p:txBody>
      </p:sp>
      <p:sp>
        <p:nvSpPr>
          <p:cNvPr id="9" name="TextBox 12">
            <a:extLst>
              <a:ext uri="{FF2B5EF4-FFF2-40B4-BE49-F238E27FC236}">
                <a16:creationId xmlns:a16="http://schemas.microsoft.com/office/drawing/2014/main" xmlns="" id="{ED79AFD5-0C17-4EA6-BFFB-21E207305ED3}"/>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rgbClr val="17327C"/>
                </a:solidFill>
                <a:latin typeface="+mn-lt"/>
              </a:rPr>
              <a:t>SPECIFICATION</a:t>
            </a:r>
            <a:endParaRPr lang="en-US" sz="2400" b="1">
              <a:solidFill>
                <a:srgbClr val="17327C"/>
              </a:solidFill>
              <a:latin typeface="+mn-lt"/>
            </a:endParaRPr>
          </a:p>
        </p:txBody>
      </p:sp>
      <p:cxnSp>
        <p:nvCxnSpPr>
          <p:cNvPr id="10" name="Straight Connector 14">
            <a:extLst>
              <a:ext uri="{FF2B5EF4-FFF2-40B4-BE49-F238E27FC236}">
                <a16:creationId xmlns:a16="http://schemas.microsoft.com/office/drawing/2014/main" xmlns="" id="{CA3AAE96-868A-4D20-A3B6-BEE4B0BB87CE}"/>
              </a:ext>
            </a:extLst>
          </p:cNvPr>
          <p:cNvCxnSpPr>
            <a:cxnSpLocks/>
          </p:cNvCxnSpPr>
          <p:nvPr userDrawn="1"/>
        </p:nvCxnSpPr>
        <p:spPr>
          <a:xfrm>
            <a:off x="576000" y="648000"/>
            <a:ext cx="2226406"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9">
            <a:extLst>
              <a:ext uri="{FF2B5EF4-FFF2-40B4-BE49-F238E27FC236}">
                <a16:creationId xmlns:a16="http://schemas.microsoft.com/office/drawing/2014/main" xmlns="" id="{C4D582A5-0FCA-4A21-AAEA-562268B202A0}"/>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41843573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unstruc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A57BD973-727A-4436-9A93-CDB4BD2B3E02}"/>
              </a:ext>
            </a:extLst>
          </p:cNvPr>
          <p:cNvSpPr>
            <a:spLocks noGrp="1"/>
          </p:cNvSpPr>
          <p:nvPr>
            <p:ph type="title"/>
          </p:nvPr>
        </p:nvSpPr>
        <p:spPr>
          <a:xfrm>
            <a:off x="488391" y="680850"/>
            <a:ext cx="4083609" cy="700683"/>
          </a:xfrm>
          <a:prstGeom prst="rect">
            <a:avLst/>
          </a:prstGeom>
        </p:spPr>
        <p:txBody>
          <a:bodyPr/>
          <a:lstStyle>
            <a:lvl1pPr>
              <a:defRPr sz="1400">
                <a:solidFill>
                  <a:schemeClr val="tx2"/>
                </a:solidFill>
              </a:defRPr>
            </a:lvl1pPr>
          </a:lstStyle>
          <a:p>
            <a:r>
              <a:rPr lang="pl-PL"/>
              <a:t>Kliknij, aby edytować styl</a:t>
            </a:r>
            <a:endParaRPr lang="en-US"/>
          </a:p>
        </p:txBody>
      </p:sp>
      <p:sp>
        <p:nvSpPr>
          <p:cNvPr id="8" name="TextBox 7">
            <a:extLst>
              <a:ext uri="{FF2B5EF4-FFF2-40B4-BE49-F238E27FC236}">
                <a16:creationId xmlns:a16="http://schemas.microsoft.com/office/drawing/2014/main" xmlns="" id="{A8262498-3E4C-4C06-82FE-4115536252E5}"/>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 </a:t>
            </a:r>
            <a:r>
              <a:rPr lang="en-GB" sz="900" spc="300">
                <a:solidFill>
                  <a:srgbClr val="D8232A"/>
                </a:solidFill>
                <a:latin typeface="+mn-lt"/>
              </a:rPr>
              <a:t>FLOW </a:t>
            </a:r>
            <a:r>
              <a:rPr lang="pl-PL" sz="900" spc="300">
                <a:solidFill>
                  <a:srgbClr val="17327C"/>
                </a:solidFill>
                <a:latin typeface="+mn-lt"/>
              </a:rPr>
              <a:t>REGULATOR</a:t>
            </a:r>
            <a:endParaRPr lang="en-GB" sz="900" spc="300">
              <a:solidFill>
                <a:srgbClr val="17327C"/>
              </a:solidFill>
              <a:latin typeface="+mn-lt"/>
            </a:endParaRPr>
          </a:p>
        </p:txBody>
      </p:sp>
      <p:sp>
        <p:nvSpPr>
          <p:cNvPr id="11" name="TextBox 12">
            <a:extLst>
              <a:ext uri="{FF2B5EF4-FFF2-40B4-BE49-F238E27FC236}">
                <a16:creationId xmlns:a16="http://schemas.microsoft.com/office/drawing/2014/main" xmlns="" id="{9810B7F3-1B10-4C1C-B9C1-4A79F7D63ADF}"/>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rgbClr val="17327C"/>
                </a:solidFill>
                <a:latin typeface="+mn-lt"/>
              </a:rPr>
              <a:t>CONSTRUCTION</a:t>
            </a:r>
            <a:endParaRPr lang="en-US" sz="2400" b="1">
              <a:solidFill>
                <a:srgbClr val="17327C"/>
              </a:solidFill>
              <a:latin typeface="+mn-lt"/>
            </a:endParaRPr>
          </a:p>
        </p:txBody>
      </p:sp>
      <p:cxnSp>
        <p:nvCxnSpPr>
          <p:cNvPr id="12" name="Straight Connector 14">
            <a:extLst>
              <a:ext uri="{FF2B5EF4-FFF2-40B4-BE49-F238E27FC236}">
                <a16:creationId xmlns:a16="http://schemas.microsoft.com/office/drawing/2014/main" xmlns="" id="{5FA032C3-F603-414D-B87B-D58B6143890C}"/>
              </a:ext>
            </a:extLst>
          </p:cNvPr>
          <p:cNvCxnSpPr>
            <a:cxnSpLocks/>
          </p:cNvCxnSpPr>
          <p:nvPr userDrawn="1"/>
        </p:nvCxnSpPr>
        <p:spPr>
          <a:xfrm flipV="1">
            <a:off x="576000" y="645560"/>
            <a:ext cx="2302058"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9">
            <a:extLst>
              <a:ext uri="{FF2B5EF4-FFF2-40B4-BE49-F238E27FC236}">
                <a16:creationId xmlns:a16="http://schemas.microsoft.com/office/drawing/2014/main" xmlns="" id="{1141A449-667B-4B26-9B45-F25CC12781D7}"/>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0353599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losense 4 Touchsc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6" name="TextBox 1">
            <a:extLst>
              <a:ext uri="{FF2B5EF4-FFF2-40B4-BE49-F238E27FC236}">
                <a16:creationId xmlns:a16="http://schemas.microsoft.com/office/drawing/2014/main" xmlns="" id="{ADDAC2A5-FCA4-408D-AC21-2EC4F263E5BF}"/>
              </a:ext>
            </a:extLst>
          </p:cNvPr>
          <p:cNvSpPr txBox="1"/>
          <p:nvPr userDrawn="1"/>
        </p:nvSpPr>
        <p:spPr>
          <a:xfrm>
            <a:off x="576001" y="276228"/>
            <a:ext cx="2479716" cy="369332"/>
          </a:xfrm>
          <a:prstGeom prst="rect">
            <a:avLst/>
          </a:prstGeom>
          <a:noFill/>
        </p:spPr>
        <p:txBody>
          <a:bodyPr wrap="square" lIns="0" tIns="0" rIns="0" bIns="0" rtlCol="0">
            <a:spAutoFit/>
          </a:bodyPr>
          <a:lstStyle/>
          <a:p>
            <a:r>
              <a:rPr lang="en-GB" sz="2400" b="1">
                <a:solidFill>
                  <a:srgbClr val="17327C"/>
                </a:solidFill>
                <a:latin typeface="+mn-lt"/>
              </a:rPr>
              <a:t>TOUCH S</a:t>
            </a:r>
            <a:r>
              <a:rPr lang="pl-PL" sz="2400" b="1">
                <a:solidFill>
                  <a:srgbClr val="17327C"/>
                </a:solidFill>
                <a:latin typeface="+mn-lt"/>
              </a:rPr>
              <a:t>C</a:t>
            </a:r>
            <a:r>
              <a:rPr lang="en-GB" sz="2400" b="1">
                <a:solidFill>
                  <a:srgbClr val="17327C"/>
                </a:solidFill>
                <a:latin typeface="+mn-lt"/>
              </a:rPr>
              <a:t>REEN</a:t>
            </a:r>
          </a:p>
        </p:txBody>
      </p:sp>
      <p:cxnSp>
        <p:nvCxnSpPr>
          <p:cNvPr id="8" name="Straight Connector 10">
            <a:extLst>
              <a:ext uri="{FF2B5EF4-FFF2-40B4-BE49-F238E27FC236}">
                <a16:creationId xmlns:a16="http://schemas.microsoft.com/office/drawing/2014/main" xmlns="" id="{19666B18-ED48-4E07-A046-FD0287F0E0CC}"/>
              </a:ext>
            </a:extLst>
          </p:cNvPr>
          <p:cNvCxnSpPr>
            <a:cxnSpLocks/>
          </p:cNvCxnSpPr>
          <p:nvPr userDrawn="1"/>
        </p:nvCxnSpPr>
        <p:spPr>
          <a:xfrm>
            <a:off x="576000" y="648000"/>
            <a:ext cx="2237002"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DEAF12BC-295B-4504-90E2-0ACAAEF96FCC}"/>
              </a:ext>
            </a:extLst>
          </p:cNvPr>
          <p:cNvSpPr>
            <a:spLocks noGrp="1"/>
          </p:cNvSpPr>
          <p:nvPr>
            <p:ph type="title"/>
          </p:nvPr>
        </p:nvSpPr>
        <p:spPr>
          <a:xfrm>
            <a:off x="497925" y="683885"/>
            <a:ext cx="4074075" cy="680686"/>
          </a:xfrm>
          <a:prstGeom prst="rect">
            <a:avLst/>
          </a:prstGeom>
        </p:spPr>
        <p:txBody>
          <a:bodyPr/>
          <a:lstStyle>
            <a:lvl1pPr>
              <a:defRPr sz="1400">
                <a:solidFill>
                  <a:schemeClr val="tx2"/>
                </a:solidFill>
              </a:defRPr>
            </a:lvl1pPr>
          </a:lstStyle>
          <a:p>
            <a:r>
              <a:rPr lang="pl-PL"/>
              <a:t>Kliknij, aby edytować styl</a:t>
            </a:r>
            <a:endParaRPr lang="en-US"/>
          </a:p>
        </p:txBody>
      </p:sp>
      <p:sp>
        <p:nvSpPr>
          <p:cNvPr id="11" name="TextBox 7">
            <a:extLst>
              <a:ext uri="{FF2B5EF4-FFF2-40B4-BE49-F238E27FC236}">
                <a16:creationId xmlns:a16="http://schemas.microsoft.com/office/drawing/2014/main" xmlns="" id="{A0C11EC4-0807-498C-A6DF-D57237014C88}"/>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 </a:t>
            </a:r>
            <a:r>
              <a:rPr lang="en-GB" sz="900" spc="300">
                <a:solidFill>
                  <a:srgbClr val="D8232A"/>
                </a:solidFill>
                <a:latin typeface="+mn-lt"/>
              </a:rPr>
              <a:t>FLOW </a:t>
            </a:r>
            <a:r>
              <a:rPr lang="pl-PL" sz="900" spc="300">
                <a:solidFill>
                  <a:srgbClr val="17327C"/>
                </a:solidFill>
                <a:latin typeface="+mn-lt"/>
              </a:rPr>
              <a:t>REGULATOR</a:t>
            </a:r>
            <a:endParaRPr lang="en-GB" sz="900" spc="300">
              <a:solidFill>
                <a:srgbClr val="17327C"/>
              </a:solidFill>
              <a:latin typeface="+mn-lt"/>
            </a:endParaRPr>
          </a:p>
        </p:txBody>
      </p:sp>
      <p:pic>
        <p:nvPicPr>
          <p:cNvPr id="9" name="Picture 9">
            <a:extLst>
              <a:ext uri="{FF2B5EF4-FFF2-40B4-BE49-F238E27FC236}">
                <a16:creationId xmlns:a16="http://schemas.microsoft.com/office/drawing/2014/main" xmlns="" id="{E5375FC9-5674-475C-B0AA-147E44C6B82D}"/>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7008674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4" name="TextBox 1">
            <a:extLst>
              <a:ext uri="{FF2B5EF4-FFF2-40B4-BE49-F238E27FC236}">
                <a16:creationId xmlns:a16="http://schemas.microsoft.com/office/drawing/2014/main" xmlns="" id="{1048666C-4497-42DC-8ED9-BE6D45EB78AF}"/>
              </a:ext>
            </a:extLst>
          </p:cNvPr>
          <p:cNvSpPr txBox="1"/>
          <p:nvPr userDrawn="1"/>
        </p:nvSpPr>
        <p:spPr>
          <a:xfrm>
            <a:off x="576000" y="276228"/>
            <a:ext cx="3104749" cy="738664"/>
          </a:xfrm>
          <a:prstGeom prst="rect">
            <a:avLst/>
          </a:prstGeom>
          <a:noFill/>
        </p:spPr>
        <p:txBody>
          <a:bodyPr wrap="square" lIns="0" tIns="0" rIns="0" bIns="0" rtlCol="0">
            <a:spAutoFit/>
          </a:bodyPr>
          <a:lstStyle/>
          <a:p>
            <a:r>
              <a:rPr lang="sl-SI" sz="2400" b="1">
                <a:solidFill>
                  <a:srgbClr val="17327C"/>
                </a:solidFill>
                <a:latin typeface="+mn-lt"/>
              </a:rPr>
              <a:t>RAZDELILNIK</a:t>
            </a:r>
            <a:r>
              <a:rPr lang="en-GB" sz="2400" b="1">
                <a:solidFill>
                  <a:srgbClr val="17327C"/>
                </a:solidFill>
                <a:latin typeface="+mn-lt"/>
              </a:rPr>
              <a:t/>
            </a:r>
            <a:br>
              <a:rPr lang="en-GB" sz="2400" b="1">
                <a:solidFill>
                  <a:srgbClr val="17327C"/>
                </a:solidFill>
                <a:latin typeface="+mn-lt"/>
              </a:rPr>
            </a:br>
            <a:r>
              <a:rPr lang="sl-SI" sz="2400">
                <a:solidFill>
                  <a:srgbClr val="17327C"/>
                </a:solidFill>
                <a:latin typeface="+mj-lt"/>
              </a:rPr>
              <a:t>i</a:t>
            </a:r>
            <a:r>
              <a:rPr lang="en-GB" sz="2400">
                <a:solidFill>
                  <a:srgbClr val="17327C"/>
                </a:solidFill>
                <a:latin typeface="+mj-lt"/>
              </a:rPr>
              <a:t>n</a:t>
            </a:r>
            <a:r>
              <a:rPr lang="en-GB" sz="2400" b="1">
                <a:solidFill>
                  <a:srgbClr val="17327C"/>
                </a:solidFill>
                <a:latin typeface="+mn-lt"/>
              </a:rPr>
              <a:t> </a:t>
            </a:r>
            <a:r>
              <a:rPr lang="sl-SI" sz="2400" b="1">
                <a:solidFill>
                  <a:srgbClr val="17327C"/>
                </a:solidFill>
                <a:latin typeface="+mn-lt"/>
              </a:rPr>
              <a:t>ZASLON NA DOTIK</a:t>
            </a:r>
            <a:endParaRPr lang="en-GB" sz="2400" b="1">
              <a:solidFill>
                <a:srgbClr val="17327C"/>
              </a:solidFill>
              <a:latin typeface="+mn-lt"/>
            </a:endParaRPr>
          </a:p>
        </p:txBody>
      </p:sp>
      <p:cxnSp>
        <p:nvCxnSpPr>
          <p:cNvPr id="5" name="Straight Connector 10">
            <a:extLst>
              <a:ext uri="{FF2B5EF4-FFF2-40B4-BE49-F238E27FC236}">
                <a16:creationId xmlns:a16="http://schemas.microsoft.com/office/drawing/2014/main" xmlns="" id="{06658AED-1CB0-4544-811D-357AE55E683F}"/>
              </a:ext>
            </a:extLst>
          </p:cNvPr>
          <p:cNvCxnSpPr>
            <a:cxnSpLocks/>
          </p:cNvCxnSpPr>
          <p:nvPr userDrawn="1"/>
        </p:nvCxnSpPr>
        <p:spPr>
          <a:xfrm>
            <a:off x="576000" y="1048227"/>
            <a:ext cx="2792233"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A269CA62-8498-4C25-A01B-9004B7B2FEA3}"/>
              </a:ext>
            </a:extLst>
          </p:cNvPr>
          <p:cNvSpPr>
            <a:spLocks noGrp="1"/>
          </p:cNvSpPr>
          <p:nvPr>
            <p:ph type="title"/>
          </p:nvPr>
        </p:nvSpPr>
        <p:spPr>
          <a:xfrm>
            <a:off x="497925" y="1081078"/>
            <a:ext cx="4074075" cy="683102"/>
          </a:xfrm>
          <a:prstGeom prst="rect">
            <a:avLst/>
          </a:prstGeom>
        </p:spPr>
        <p:txBody>
          <a:bodyPr/>
          <a:lstStyle>
            <a:lvl1pPr>
              <a:defRPr sz="1400">
                <a:solidFill>
                  <a:schemeClr val="tx2"/>
                </a:solidFill>
              </a:defRPr>
            </a:lvl1pPr>
          </a:lstStyle>
          <a:p>
            <a:r>
              <a:rPr lang="pl-PL"/>
              <a:t>Kliknij, aby edytować styl</a:t>
            </a:r>
            <a:endParaRPr lang="en-US"/>
          </a:p>
        </p:txBody>
      </p:sp>
      <p:sp>
        <p:nvSpPr>
          <p:cNvPr id="10" name="TextBox 7">
            <a:extLst>
              <a:ext uri="{FF2B5EF4-FFF2-40B4-BE49-F238E27FC236}">
                <a16:creationId xmlns:a16="http://schemas.microsoft.com/office/drawing/2014/main" xmlns="" id="{C84BAE8E-8E89-4E2D-9393-F34F1E47EC61}"/>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a:t>
            </a:r>
            <a:r>
              <a:rPr lang="pl-PL" sz="900" spc="300">
                <a:solidFill>
                  <a:srgbClr val="17327C"/>
                </a:solidFill>
                <a:latin typeface="+mn-lt"/>
              </a:rPr>
              <a:t> REGULATOR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pic>
        <p:nvPicPr>
          <p:cNvPr id="8" name="Picture 9">
            <a:extLst>
              <a:ext uri="{FF2B5EF4-FFF2-40B4-BE49-F238E27FC236}">
                <a16:creationId xmlns:a16="http://schemas.microsoft.com/office/drawing/2014/main" xmlns="" id="{C531EC57-8BCB-48D2-B25C-48337FB74A10}"/>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6235795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xmlns="" id="{A717D21F-F7ED-4D7B-A65A-06BF925B68D5}"/>
              </a:ext>
            </a:extLst>
          </p:cNvPr>
          <p:cNvSpPr>
            <a:spLocks noGrp="1"/>
          </p:cNvSpPr>
          <p:nvPr>
            <p:ph type="sldNum" sz="quarter" idx="11"/>
          </p:nvPr>
        </p:nvSpPr>
        <p:spPr/>
        <p:txBody>
          <a:bodyPr/>
          <a:lstStyle/>
          <a:p>
            <a:fld id="{8D7D2D62-205E-294B-9CA2-C59C4A963D9C}" type="slidenum">
              <a:rPr lang="en-US" smtClean="0"/>
              <a:pPr/>
              <a:t>‹#›</a:t>
            </a:fld>
            <a:endParaRPr lang="en-US"/>
          </a:p>
        </p:txBody>
      </p:sp>
    </p:spTree>
    <p:extLst>
      <p:ext uri="{BB962C8B-B14F-4D97-AF65-F5344CB8AC3E}">
        <p14:creationId xmlns:p14="http://schemas.microsoft.com/office/powerpoint/2010/main" val="15664682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nif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2021465" cy="369332"/>
          </a:xfrm>
          <a:prstGeom prst="rect">
            <a:avLst/>
          </a:prstGeom>
          <a:noFill/>
        </p:spPr>
        <p:txBody>
          <a:bodyPr wrap="square" lIns="0" tIns="0" rIns="0" bIns="0" rtlCol="0">
            <a:spAutoFit/>
          </a:bodyPr>
          <a:lstStyle/>
          <a:p>
            <a:r>
              <a:rPr lang="sl-SI" sz="2400" b="1">
                <a:solidFill>
                  <a:schemeClr val="bg1"/>
                </a:solidFill>
                <a:latin typeface="+mn-lt"/>
              </a:rPr>
              <a:t>RAZDELILEC</a:t>
            </a:r>
            <a:endParaRPr lang="en-US" sz="2400" b="1">
              <a:solidFill>
                <a:schemeClr val="bg1"/>
              </a:solidFill>
              <a:latin typeface="+mn-lt"/>
            </a:endParaRP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flipV="1">
            <a:off x="576000" y="645560"/>
            <a:ext cx="1763340" cy="244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9EA85174-6AB2-484C-9266-34CA75A741E0}"/>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sl-SI" sz="900" spc="300">
                <a:solidFill>
                  <a:schemeClr val="bg1"/>
                </a:solidFill>
                <a:latin typeface="+mn-lt"/>
              </a:rPr>
              <a:t>NI NADZOR</a:t>
            </a:r>
            <a:r>
              <a:rPr lang="en-GB" sz="900" spc="300">
                <a:solidFill>
                  <a:schemeClr val="bg1"/>
                </a:solidFill>
                <a:latin typeface="+mn-lt"/>
              </a:rPr>
              <a:t> </a:t>
            </a:r>
            <a:r>
              <a:rPr lang="sl-SI" sz="900" spc="300">
                <a:solidFill>
                  <a:srgbClr val="D8232A"/>
                </a:solidFill>
                <a:latin typeface="+mn-lt"/>
              </a:rPr>
              <a:t>PRETOKA</a:t>
            </a:r>
            <a:endParaRPr lang="en-GB" sz="900" spc="300">
              <a:solidFill>
                <a:schemeClr val="bg1"/>
              </a:solidFill>
              <a:latin typeface="+mn-lt"/>
            </a:endParaRPr>
          </a:p>
        </p:txBody>
      </p:sp>
      <p:pic>
        <p:nvPicPr>
          <p:cNvPr id="8" name="Picture 15">
            <a:extLst>
              <a:ext uri="{FF2B5EF4-FFF2-40B4-BE49-F238E27FC236}">
                <a16:creationId xmlns:a16="http://schemas.microsoft.com/office/drawing/2014/main" xmlns="" id="{B0AC3B88-18EB-4B76-90B0-87F19F1E75AB}"/>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6158594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cifica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9EA85174-6AB2-484C-9266-34CA75A741E0}"/>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MONITOR</a:t>
            </a:r>
            <a:endParaRPr lang="en-GB" sz="900" spc="300">
              <a:solidFill>
                <a:schemeClr val="bg1"/>
              </a:solidFill>
              <a:latin typeface="+mn-lt"/>
            </a:endParaRPr>
          </a:p>
        </p:txBody>
      </p:sp>
      <p:sp>
        <p:nvSpPr>
          <p:cNvPr id="8" name="TextBox 12">
            <a:extLst>
              <a:ext uri="{FF2B5EF4-FFF2-40B4-BE49-F238E27FC236}">
                <a16:creationId xmlns:a16="http://schemas.microsoft.com/office/drawing/2014/main" xmlns="" id="{01F7B76B-4240-4F72-B5C9-FDF50BD558E9}"/>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chemeClr val="bg1"/>
                </a:solidFill>
                <a:latin typeface="+mn-lt"/>
              </a:rPr>
              <a:t>SPECIFICATION</a:t>
            </a:r>
            <a:endParaRPr lang="en-US" sz="2400" b="1">
              <a:solidFill>
                <a:schemeClr val="bg1"/>
              </a:solidFill>
              <a:latin typeface="+mn-lt"/>
            </a:endParaRPr>
          </a:p>
        </p:txBody>
      </p:sp>
      <p:cxnSp>
        <p:nvCxnSpPr>
          <p:cNvPr id="10" name="Straight Connector 14">
            <a:extLst>
              <a:ext uri="{FF2B5EF4-FFF2-40B4-BE49-F238E27FC236}">
                <a16:creationId xmlns:a16="http://schemas.microsoft.com/office/drawing/2014/main" xmlns="" id="{9B79919D-28FE-4BE4-A592-4850FA6601FE}"/>
              </a:ext>
            </a:extLst>
          </p:cNvPr>
          <p:cNvCxnSpPr>
            <a:cxnSpLocks/>
          </p:cNvCxnSpPr>
          <p:nvPr userDrawn="1"/>
        </p:nvCxnSpPr>
        <p:spPr>
          <a:xfrm>
            <a:off x="576000" y="648000"/>
            <a:ext cx="2226406"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15">
            <a:extLst>
              <a:ext uri="{FF2B5EF4-FFF2-40B4-BE49-F238E27FC236}">
                <a16:creationId xmlns:a16="http://schemas.microsoft.com/office/drawing/2014/main" xmlns="" id="{D1B2A68F-01B4-46FB-9E0B-CE0BB55B88EA}"/>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7516533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9EA85174-6AB2-484C-9266-34CA75A741E0}"/>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MONITOR</a:t>
            </a:r>
            <a:endParaRPr lang="en-GB" sz="900" spc="300">
              <a:solidFill>
                <a:schemeClr val="bg1"/>
              </a:solidFill>
              <a:latin typeface="+mn-lt"/>
            </a:endParaRPr>
          </a:p>
        </p:txBody>
      </p:sp>
      <p:sp>
        <p:nvSpPr>
          <p:cNvPr id="11" name="TextBox 12">
            <a:extLst>
              <a:ext uri="{FF2B5EF4-FFF2-40B4-BE49-F238E27FC236}">
                <a16:creationId xmlns:a16="http://schemas.microsoft.com/office/drawing/2014/main" xmlns="" id="{931F1258-221E-4424-B917-984069AFE139}"/>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chemeClr val="bg1"/>
                </a:solidFill>
                <a:latin typeface="+mn-lt"/>
              </a:rPr>
              <a:t>CONSTRUCTION</a:t>
            </a:r>
            <a:endParaRPr lang="en-US" sz="2400" b="1">
              <a:solidFill>
                <a:schemeClr val="bg1"/>
              </a:solidFill>
              <a:latin typeface="+mn-lt"/>
            </a:endParaRPr>
          </a:p>
        </p:txBody>
      </p:sp>
      <p:cxnSp>
        <p:nvCxnSpPr>
          <p:cNvPr id="12" name="Straight Connector 14">
            <a:extLst>
              <a:ext uri="{FF2B5EF4-FFF2-40B4-BE49-F238E27FC236}">
                <a16:creationId xmlns:a16="http://schemas.microsoft.com/office/drawing/2014/main" xmlns="" id="{6D9AC074-B8B5-4390-9ACD-920268A35770}"/>
              </a:ext>
            </a:extLst>
          </p:cNvPr>
          <p:cNvCxnSpPr>
            <a:cxnSpLocks/>
          </p:cNvCxnSpPr>
          <p:nvPr userDrawn="1"/>
        </p:nvCxnSpPr>
        <p:spPr>
          <a:xfrm flipV="1">
            <a:off x="576000" y="645560"/>
            <a:ext cx="2302058" cy="244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15">
            <a:extLst>
              <a:ext uri="{FF2B5EF4-FFF2-40B4-BE49-F238E27FC236}">
                <a16:creationId xmlns:a16="http://schemas.microsoft.com/office/drawing/2014/main" xmlns="" id="{36B08F11-3830-4362-B82A-50F23BE5C602}"/>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8045056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uchsc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6" name="TextBox 1">
            <a:extLst>
              <a:ext uri="{FF2B5EF4-FFF2-40B4-BE49-F238E27FC236}">
                <a16:creationId xmlns:a16="http://schemas.microsoft.com/office/drawing/2014/main" xmlns="" id="{ADDAC2A5-FCA4-408D-AC21-2EC4F263E5BF}"/>
              </a:ext>
            </a:extLst>
          </p:cNvPr>
          <p:cNvSpPr txBox="1"/>
          <p:nvPr userDrawn="1"/>
        </p:nvSpPr>
        <p:spPr>
          <a:xfrm>
            <a:off x="576001" y="276228"/>
            <a:ext cx="2479716" cy="369332"/>
          </a:xfrm>
          <a:prstGeom prst="rect">
            <a:avLst/>
          </a:prstGeom>
          <a:noFill/>
        </p:spPr>
        <p:txBody>
          <a:bodyPr wrap="square" lIns="0" tIns="0" rIns="0" bIns="0" rtlCol="0">
            <a:spAutoFit/>
          </a:bodyPr>
          <a:lstStyle/>
          <a:p>
            <a:r>
              <a:rPr lang="en-GB" sz="2400" b="1">
                <a:solidFill>
                  <a:schemeClr val="bg1"/>
                </a:solidFill>
                <a:latin typeface="+mn-lt"/>
              </a:rPr>
              <a:t>TOUCH S</a:t>
            </a:r>
            <a:r>
              <a:rPr lang="pl-PL" sz="2400" b="1">
                <a:solidFill>
                  <a:schemeClr val="bg1"/>
                </a:solidFill>
                <a:latin typeface="+mn-lt"/>
              </a:rPr>
              <a:t>C</a:t>
            </a:r>
            <a:r>
              <a:rPr lang="en-GB" sz="2400" b="1">
                <a:solidFill>
                  <a:schemeClr val="bg1"/>
                </a:solidFill>
                <a:latin typeface="+mn-lt"/>
              </a:rPr>
              <a:t>REEN</a:t>
            </a:r>
          </a:p>
        </p:txBody>
      </p:sp>
      <p:cxnSp>
        <p:nvCxnSpPr>
          <p:cNvPr id="8" name="Straight Connector 10">
            <a:extLst>
              <a:ext uri="{FF2B5EF4-FFF2-40B4-BE49-F238E27FC236}">
                <a16:creationId xmlns:a16="http://schemas.microsoft.com/office/drawing/2014/main" xmlns="" id="{19666B18-ED48-4E07-A046-FD0287F0E0CC}"/>
              </a:ext>
            </a:extLst>
          </p:cNvPr>
          <p:cNvCxnSpPr>
            <a:cxnSpLocks/>
          </p:cNvCxnSpPr>
          <p:nvPr userDrawn="1"/>
        </p:nvCxnSpPr>
        <p:spPr>
          <a:xfrm>
            <a:off x="576000" y="648000"/>
            <a:ext cx="2201924"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D1845D72-B62C-4C4E-A71B-35D197C502D8}"/>
              </a:ext>
            </a:extLst>
          </p:cNvPr>
          <p:cNvSpPr>
            <a:spLocks noGrp="1"/>
          </p:cNvSpPr>
          <p:nvPr>
            <p:ph type="title"/>
          </p:nvPr>
        </p:nvSpPr>
        <p:spPr>
          <a:xfrm>
            <a:off x="492450" y="679121"/>
            <a:ext cx="4079550" cy="689742"/>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4BFB2B9A-23AB-4F01-BF6D-C94780932CED}"/>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MONITOR</a:t>
            </a:r>
            <a:endParaRPr lang="en-GB" sz="900" spc="300">
              <a:solidFill>
                <a:schemeClr val="bg1"/>
              </a:solidFill>
              <a:latin typeface="+mn-lt"/>
            </a:endParaRPr>
          </a:p>
        </p:txBody>
      </p:sp>
      <p:pic>
        <p:nvPicPr>
          <p:cNvPr id="10" name="Picture 15">
            <a:extLst>
              <a:ext uri="{FF2B5EF4-FFF2-40B4-BE49-F238E27FC236}">
                <a16:creationId xmlns:a16="http://schemas.microsoft.com/office/drawing/2014/main" xmlns="" id="{35B7FDBE-5E31-4A9A-99A8-5E798E543C39}"/>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8988715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t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4" name="TextBox 1">
            <a:extLst>
              <a:ext uri="{FF2B5EF4-FFF2-40B4-BE49-F238E27FC236}">
                <a16:creationId xmlns:a16="http://schemas.microsoft.com/office/drawing/2014/main" xmlns="" id="{1048666C-4497-42DC-8ED9-BE6D45EB78AF}"/>
              </a:ext>
            </a:extLst>
          </p:cNvPr>
          <p:cNvSpPr txBox="1"/>
          <p:nvPr userDrawn="1"/>
        </p:nvSpPr>
        <p:spPr>
          <a:xfrm>
            <a:off x="576000" y="276228"/>
            <a:ext cx="3104749" cy="738664"/>
          </a:xfrm>
          <a:prstGeom prst="rect">
            <a:avLst/>
          </a:prstGeom>
          <a:noFill/>
        </p:spPr>
        <p:txBody>
          <a:bodyPr wrap="square" lIns="0" tIns="0" rIns="0" bIns="0" rtlCol="0">
            <a:spAutoFit/>
          </a:bodyPr>
          <a:lstStyle/>
          <a:p>
            <a:r>
              <a:rPr lang="en-GB" sz="2400" b="1">
                <a:solidFill>
                  <a:schemeClr val="bg1"/>
                </a:solidFill>
                <a:latin typeface="+mn-lt"/>
              </a:rPr>
              <a:t>MANIFOLD </a:t>
            </a:r>
            <a:br>
              <a:rPr lang="en-GB" sz="2400" b="1">
                <a:solidFill>
                  <a:schemeClr val="bg1"/>
                </a:solidFill>
                <a:latin typeface="+mn-lt"/>
              </a:rPr>
            </a:br>
            <a:r>
              <a:rPr lang="en-GB" sz="2400">
                <a:solidFill>
                  <a:schemeClr val="bg1"/>
                </a:solidFill>
                <a:latin typeface="+mj-lt"/>
              </a:rPr>
              <a:t>and</a:t>
            </a:r>
            <a:r>
              <a:rPr lang="en-GB" sz="2400" b="1">
                <a:solidFill>
                  <a:schemeClr val="bg1"/>
                </a:solidFill>
                <a:latin typeface="+mn-lt"/>
              </a:rPr>
              <a:t> TOUCH S</a:t>
            </a:r>
            <a:r>
              <a:rPr lang="pl-PL" sz="2400" b="1">
                <a:solidFill>
                  <a:schemeClr val="bg1"/>
                </a:solidFill>
                <a:latin typeface="+mn-lt"/>
              </a:rPr>
              <a:t>C</a:t>
            </a:r>
            <a:r>
              <a:rPr lang="en-GB" sz="2400" b="1">
                <a:solidFill>
                  <a:schemeClr val="bg1"/>
                </a:solidFill>
                <a:latin typeface="+mn-lt"/>
              </a:rPr>
              <a:t>REEN</a:t>
            </a:r>
          </a:p>
        </p:txBody>
      </p:sp>
      <p:cxnSp>
        <p:nvCxnSpPr>
          <p:cNvPr id="5" name="Straight Connector 10">
            <a:extLst>
              <a:ext uri="{FF2B5EF4-FFF2-40B4-BE49-F238E27FC236}">
                <a16:creationId xmlns:a16="http://schemas.microsoft.com/office/drawing/2014/main" xmlns="" id="{06658AED-1CB0-4544-811D-357AE55E683F}"/>
              </a:ext>
            </a:extLst>
          </p:cNvPr>
          <p:cNvCxnSpPr>
            <a:cxnSpLocks/>
          </p:cNvCxnSpPr>
          <p:nvPr userDrawn="1"/>
        </p:nvCxnSpPr>
        <p:spPr>
          <a:xfrm>
            <a:off x="576000" y="1048227"/>
            <a:ext cx="2792233"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E03FCAB1-BE8A-47A3-BD25-B72EB3BEFE29}"/>
              </a:ext>
            </a:extLst>
          </p:cNvPr>
          <p:cNvSpPr>
            <a:spLocks noGrp="1"/>
          </p:cNvSpPr>
          <p:nvPr>
            <p:ph type="title"/>
          </p:nvPr>
        </p:nvSpPr>
        <p:spPr>
          <a:xfrm>
            <a:off x="486286" y="1083975"/>
            <a:ext cx="4080239" cy="692968"/>
          </a:xfrm>
          <a:prstGeom prst="rect">
            <a:avLst/>
          </a:prstGeom>
        </p:spPr>
        <p:txBody>
          <a:bodyPr/>
          <a:lstStyle>
            <a:lvl1pPr>
              <a:defRPr sz="1400">
                <a:solidFill>
                  <a:schemeClr val="bg1"/>
                </a:solidFill>
              </a:defRPr>
            </a:lvl1pPr>
          </a:lstStyle>
          <a:p>
            <a:r>
              <a:rPr lang="pl-PL"/>
              <a:t>Kliknij, aby edytować styl</a:t>
            </a:r>
            <a:endParaRPr lang="en-US"/>
          </a:p>
        </p:txBody>
      </p:sp>
      <p:sp>
        <p:nvSpPr>
          <p:cNvPr id="10" name="TextBox 7">
            <a:extLst>
              <a:ext uri="{FF2B5EF4-FFF2-40B4-BE49-F238E27FC236}">
                <a16:creationId xmlns:a16="http://schemas.microsoft.com/office/drawing/2014/main" xmlns="" id="{1626ECBD-A998-41B0-BB14-316F0668BA80}"/>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MONITOR</a:t>
            </a:r>
            <a:endParaRPr lang="en-GB" sz="900" spc="300">
              <a:solidFill>
                <a:schemeClr val="bg1"/>
              </a:solidFill>
              <a:latin typeface="+mn-lt"/>
            </a:endParaRPr>
          </a:p>
        </p:txBody>
      </p:sp>
      <p:pic>
        <p:nvPicPr>
          <p:cNvPr id="8" name="Picture 15">
            <a:extLst>
              <a:ext uri="{FF2B5EF4-FFF2-40B4-BE49-F238E27FC236}">
                <a16:creationId xmlns:a16="http://schemas.microsoft.com/office/drawing/2014/main" xmlns="" id="{622E3078-41F2-43C9-9CB4-29D53AB10470}"/>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41587713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nif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3968625" cy="369332"/>
          </a:xfrm>
          <a:prstGeom prst="rect">
            <a:avLst/>
          </a:prstGeom>
          <a:noFill/>
        </p:spPr>
        <p:txBody>
          <a:bodyPr wrap="square" lIns="0" tIns="0" rIns="0" bIns="0" rtlCol="0">
            <a:spAutoFit/>
          </a:bodyPr>
          <a:lstStyle/>
          <a:p>
            <a:r>
              <a:rPr lang="sl-SI" sz="2400" b="1">
                <a:solidFill>
                  <a:srgbClr val="17327C"/>
                </a:solidFill>
                <a:latin typeface="+mn-lt"/>
              </a:rPr>
              <a:t>RAZDELILNIK</a:t>
            </a:r>
            <a:endParaRPr lang="en-US" sz="2400" b="1">
              <a:solidFill>
                <a:srgbClr val="17327C"/>
              </a:solidFill>
              <a:latin typeface="+mn-lt"/>
            </a:endParaRP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a:off x="576000" y="648000"/>
            <a:ext cx="158935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135F2DBE-EC77-4F69-87CF-4B9869D8E00E}"/>
              </a:ext>
            </a:extLst>
          </p:cNvPr>
          <p:cNvSpPr>
            <a:spLocks noGrp="1"/>
          </p:cNvSpPr>
          <p:nvPr>
            <p:ph type="title"/>
          </p:nvPr>
        </p:nvSpPr>
        <p:spPr>
          <a:xfrm>
            <a:off x="486975" y="680849"/>
            <a:ext cx="4057650" cy="731791"/>
          </a:xfrm>
          <a:prstGeom prst="rect">
            <a:avLst/>
          </a:prstGeom>
        </p:spPr>
        <p:txBody>
          <a:bodyPr/>
          <a:lstStyle>
            <a:lvl1pPr>
              <a:defRPr sz="1400">
                <a:solidFill>
                  <a:schemeClr val="tx2"/>
                </a:solidFill>
              </a:defRPr>
            </a:lvl1pPr>
          </a:lstStyle>
          <a:p>
            <a:r>
              <a:rPr lang="pl-PL" dirty="0"/>
              <a:t>Kliknij, aby edytować styl</a:t>
            </a:r>
            <a:endParaRPr lang="en-US" dirty="0"/>
          </a:p>
        </p:txBody>
      </p:sp>
      <p:sp>
        <p:nvSpPr>
          <p:cNvPr id="8" name="TextBox 7">
            <a:extLst>
              <a:ext uri="{FF2B5EF4-FFF2-40B4-BE49-F238E27FC236}">
                <a16:creationId xmlns:a16="http://schemas.microsoft.com/office/drawing/2014/main" xmlns="" id="{8747C075-BDBB-4347-A2A6-9EB9F2F2944B}"/>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 NADZOR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pic>
        <p:nvPicPr>
          <p:cNvPr id="9" name="Picture 13">
            <a:extLst>
              <a:ext uri="{FF2B5EF4-FFF2-40B4-BE49-F238E27FC236}">
                <a16:creationId xmlns:a16="http://schemas.microsoft.com/office/drawing/2014/main" xmlns="" id="{B7178EEB-759E-49C1-AF88-CEFC25963A10}"/>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31902794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xmlns="" id="{A717D21F-F7ED-4D7B-A65A-06BF925B68D5}"/>
              </a:ext>
            </a:extLst>
          </p:cNvPr>
          <p:cNvSpPr>
            <a:spLocks noGrp="1"/>
          </p:cNvSpPr>
          <p:nvPr>
            <p:ph type="sldNum" sz="quarter" idx="11"/>
          </p:nvPr>
        </p:nvSpPr>
        <p:spPr/>
        <p:txBody>
          <a:bodyPr/>
          <a:lstStyle/>
          <a:p>
            <a:fld id="{8D7D2D62-205E-294B-9CA2-C59C4A963D9C}" type="slidenum">
              <a:rPr lang="en-US" smtClean="0"/>
              <a:pPr/>
              <a:t>‹#›</a:t>
            </a:fld>
            <a:endParaRPr lang="en-US"/>
          </a:p>
        </p:txBody>
      </p:sp>
    </p:spTree>
    <p:extLst>
      <p:ext uri="{BB962C8B-B14F-4D97-AF65-F5344CB8AC3E}">
        <p14:creationId xmlns:p14="http://schemas.microsoft.com/office/powerpoint/2010/main" val="23036282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nif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2021465" cy="369332"/>
          </a:xfrm>
          <a:prstGeom prst="rect">
            <a:avLst/>
          </a:prstGeom>
          <a:noFill/>
        </p:spPr>
        <p:txBody>
          <a:bodyPr wrap="square" lIns="0" tIns="0" rIns="0" bIns="0" rtlCol="0">
            <a:spAutoFit/>
          </a:bodyPr>
          <a:lstStyle/>
          <a:p>
            <a:r>
              <a:rPr lang="en-US" sz="2400" b="1">
                <a:solidFill>
                  <a:schemeClr val="bg1"/>
                </a:solidFill>
                <a:latin typeface="+mn-lt"/>
              </a:rPr>
              <a:t>MANIFOLD</a:t>
            </a: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a:off x="576000" y="648000"/>
            <a:ext cx="1589350"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E1BF947B-9052-4070-8225-70FD4BAAED99}"/>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REGULATOR</a:t>
            </a:r>
            <a:endParaRPr lang="en-GB" sz="900" spc="300">
              <a:solidFill>
                <a:schemeClr val="bg1"/>
              </a:solidFill>
              <a:latin typeface="+mn-lt"/>
            </a:endParaRPr>
          </a:p>
        </p:txBody>
      </p:sp>
      <p:pic>
        <p:nvPicPr>
          <p:cNvPr id="8" name="Picture 11">
            <a:extLst>
              <a:ext uri="{FF2B5EF4-FFF2-40B4-BE49-F238E27FC236}">
                <a16:creationId xmlns:a16="http://schemas.microsoft.com/office/drawing/2014/main" xmlns="" id="{0AE43B93-1362-45D2-9007-A867BDD9BAA9}"/>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4618870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cifica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E1BF947B-9052-4070-8225-70FD4BAAED99}"/>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REGULATOR</a:t>
            </a:r>
            <a:endParaRPr lang="en-GB" sz="900" spc="300">
              <a:solidFill>
                <a:schemeClr val="bg1"/>
              </a:solidFill>
              <a:latin typeface="+mn-lt"/>
            </a:endParaRPr>
          </a:p>
        </p:txBody>
      </p:sp>
      <p:sp>
        <p:nvSpPr>
          <p:cNvPr id="8" name="TextBox 12">
            <a:extLst>
              <a:ext uri="{FF2B5EF4-FFF2-40B4-BE49-F238E27FC236}">
                <a16:creationId xmlns:a16="http://schemas.microsoft.com/office/drawing/2014/main" xmlns="" id="{F3C2E22F-D60D-48F7-A76C-C6AC7C5340C3}"/>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chemeClr val="bg1"/>
                </a:solidFill>
                <a:latin typeface="+mn-lt"/>
              </a:rPr>
              <a:t>SPECIFICATION</a:t>
            </a:r>
            <a:endParaRPr lang="en-US" sz="2400" b="1">
              <a:solidFill>
                <a:schemeClr val="bg1"/>
              </a:solidFill>
              <a:latin typeface="+mn-lt"/>
            </a:endParaRPr>
          </a:p>
        </p:txBody>
      </p:sp>
      <p:cxnSp>
        <p:nvCxnSpPr>
          <p:cNvPr id="10" name="Straight Connector 14">
            <a:extLst>
              <a:ext uri="{FF2B5EF4-FFF2-40B4-BE49-F238E27FC236}">
                <a16:creationId xmlns:a16="http://schemas.microsoft.com/office/drawing/2014/main" xmlns="" id="{1CB6EA26-CA55-40A7-82F9-C8387F211275}"/>
              </a:ext>
            </a:extLst>
          </p:cNvPr>
          <p:cNvCxnSpPr>
            <a:cxnSpLocks/>
          </p:cNvCxnSpPr>
          <p:nvPr userDrawn="1"/>
        </p:nvCxnSpPr>
        <p:spPr>
          <a:xfrm>
            <a:off x="576000" y="648000"/>
            <a:ext cx="2226406"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11">
            <a:extLst>
              <a:ext uri="{FF2B5EF4-FFF2-40B4-BE49-F238E27FC236}">
                <a16:creationId xmlns:a16="http://schemas.microsoft.com/office/drawing/2014/main" xmlns="" id="{66486500-3C8B-4676-9014-CBCF57AA9232}"/>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23241704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a:xfrm>
            <a:off x="0" y="6370983"/>
            <a:ext cx="514350" cy="487017"/>
          </a:xfrm>
        </p:spPr>
        <p:txBody>
          <a:bodyPr/>
          <a:lstStyle/>
          <a:p>
            <a:fld id="{8D7D2D62-205E-294B-9CA2-C59C4A963D9C}" type="slidenum">
              <a:rPr lang="en-US" smtClean="0"/>
              <a:t>‹#›</a:t>
            </a:fld>
            <a:endParaRPr lang="en-US"/>
          </a:p>
        </p:txBody>
      </p:sp>
      <p:sp>
        <p:nvSpPr>
          <p:cNvPr id="2" name="Tytuł 1">
            <a:extLst>
              <a:ext uri="{FF2B5EF4-FFF2-40B4-BE49-F238E27FC236}">
                <a16:creationId xmlns:a16="http://schemas.microsoft.com/office/drawing/2014/main" xmlns="" id="{DB513DD7-4C41-4D83-8DB5-A6449583BA31}"/>
              </a:ext>
            </a:extLst>
          </p:cNvPr>
          <p:cNvSpPr>
            <a:spLocks noGrp="1"/>
          </p:cNvSpPr>
          <p:nvPr>
            <p:ph type="title"/>
          </p:nvPr>
        </p:nvSpPr>
        <p:spPr>
          <a:xfrm>
            <a:off x="492450" y="679123"/>
            <a:ext cx="4079550" cy="673314"/>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E1BF947B-9052-4070-8225-70FD4BAAED99}"/>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REGULATOR</a:t>
            </a:r>
            <a:endParaRPr lang="en-GB" sz="900" spc="300">
              <a:solidFill>
                <a:schemeClr val="bg1"/>
              </a:solidFill>
              <a:latin typeface="+mn-lt"/>
            </a:endParaRPr>
          </a:p>
        </p:txBody>
      </p:sp>
      <p:sp>
        <p:nvSpPr>
          <p:cNvPr id="11" name="TextBox 12">
            <a:extLst>
              <a:ext uri="{FF2B5EF4-FFF2-40B4-BE49-F238E27FC236}">
                <a16:creationId xmlns:a16="http://schemas.microsoft.com/office/drawing/2014/main" xmlns="" id="{7417623F-51A1-4B5E-85CA-0913F106A760}"/>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chemeClr val="bg1"/>
                </a:solidFill>
                <a:latin typeface="+mn-lt"/>
              </a:rPr>
              <a:t>CONSTRUCTION</a:t>
            </a:r>
            <a:endParaRPr lang="en-US" sz="2400" b="1">
              <a:solidFill>
                <a:schemeClr val="bg1"/>
              </a:solidFill>
              <a:latin typeface="+mn-lt"/>
            </a:endParaRPr>
          </a:p>
        </p:txBody>
      </p:sp>
      <p:cxnSp>
        <p:nvCxnSpPr>
          <p:cNvPr id="12" name="Straight Connector 14">
            <a:extLst>
              <a:ext uri="{FF2B5EF4-FFF2-40B4-BE49-F238E27FC236}">
                <a16:creationId xmlns:a16="http://schemas.microsoft.com/office/drawing/2014/main" xmlns="" id="{9F2EE190-0069-4FB3-9CE0-F2E530C7E762}"/>
              </a:ext>
            </a:extLst>
          </p:cNvPr>
          <p:cNvCxnSpPr>
            <a:cxnSpLocks/>
          </p:cNvCxnSpPr>
          <p:nvPr userDrawn="1"/>
        </p:nvCxnSpPr>
        <p:spPr>
          <a:xfrm flipV="1">
            <a:off x="576000" y="645560"/>
            <a:ext cx="2302058" cy="244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11">
            <a:extLst>
              <a:ext uri="{FF2B5EF4-FFF2-40B4-BE49-F238E27FC236}">
                <a16:creationId xmlns:a16="http://schemas.microsoft.com/office/drawing/2014/main" xmlns="" id="{15758024-8496-4452-83BA-D7D2F276ABE3}"/>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2221982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uchsc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6" name="TextBox 1">
            <a:extLst>
              <a:ext uri="{FF2B5EF4-FFF2-40B4-BE49-F238E27FC236}">
                <a16:creationId xmlns:a16="http://schemas.microsoft.com/office/drawing/2014/main" xmlns="" id="{ADDAC2A5-FCA4-408D-AC21-2EC4F263E5BF}"/>
              </a:ext>
            </a:extLst>
          </p:cNvPr>
          <p:cNvSpPr txBox="1"/>
          <p:nvPr userDrawn="1"/>
        </p:nvSpPr>
        <p:spPr>
          <a:xfrm>
            <a:off x="576001" y="276228"/>
            <a:ext cx="2479716" cy="369332"/>
          </a:xfrm>
          <a:prstGeom prst="rect">
            <a:avLst/>
          </a:prstGeom>
          <a:noFill/>
        </p:spPr>
        <p:txBody>
          <a:bodyPr wrap="square" lIns="0" tIns="0" rIns="0" bIns="0" rtlCol="0">
            <a:spAutoFit/>
          </a:bodyPr>
          <a:lstStyle/>
          <a:p>
            <a:r>
              <a:rPr lang="en-GB" sz="2400" b="1">
                <a:solidFill>
                  <a:schemeClr val="bg1"/>
                </a:solidFill>
                <a:latin typeface="+mn-lt"/>
              </a:rPr>
              <a:t>TOUCH S</a:t>
            </a:r>
            <a:r>
              <a:rPr lang="pl-PL" sz="2400" b="1">
                <a:solidFill>
                  <a:schemeClr val="bg1"/>
                </a:solidFill>
                <a:latin typeface="+mn-lt"/>
              </a:rPr>
              <a:t>C</a:t>
            </a:r>
            <a:r>
              <a:rPr lang="en-GB" sz="2400" b="1">
                <a:solidFill>
                  <a:schemeClr val="bg1"/>
                </a:solidFill>
                <a:latin typeface="+mn-lt"/>
              </a:rPr>
              <a:t>REEN</a:t>
            </a:r>
          </a:p>
        </p:txBody>
      </p:sp>
      <p:cxnSp>
        <p:nvCxnSpPr>
          <p:cNvPr id="8" name="Straight Connector 10">
            <a:extLst>
              <a:ext uri="{FF2B5EF4-FFF2-40B4-BE49-F238E27FC236}">
                <a16:creationId xmlns:a16="http://schemas.microsoft.com/office/drawing/2014/main" xmlns="" id="{19666B18-ED48-4E07-A046-FD0287F0E0CC}"/>
              </a:ext>
            </a:extLst>
          </p:cNvPr>
          <p:cNvCxnSpPr>
            <a:cxnSpLocks/>
          </p:cNvCxnSpPr>
          <p:nvPr userDrawn="1"/>
        </p:nvCxnSpPr>
        <p:spPr>
          <a:xfrm>
            <a:off x="576000" y="648000"/>
            <a:ext cx="2201924"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D1845D72-B62C-4C4E-A71B-35D197C502D8}"/>
              </a:ext>
            </a:extLst>
          </p:cNvPr>
          <p:cNvSpPr>
            <a:spLocks noGrp="1"/>
          </p:cNvSpPr>
          <p:nvPr>
            <p:ph type="title"/>
          </p:nvPr>
        </p:nvSpPr>
        <p:spPr>
          <a:xfrm>
            <a:off x="492450" y="679121"/>
            <a:ext cx="4079550" cy="689742"/>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F19A2E34-209D-4A6A-8B67-A0191CF037BF}"/>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REGULATOR</a:t>
            </a:r>
            <a:endParaRPr lang="en-GB" sz="900" spc="300">
              <a:solidFill>
                <a:schemeClr val="bg1"/>
              </a:solidFill>
              <a:latin typeface="+mn-lt"/>
            </a:endParaRPr>
          </a:p>
        </p:txBody>
      </p:sp>
      <p:pic>
        <p:nvPicPr>
          <p:cNvPr id="10" name="Picture 11">
            <a:extLst>
              <a:ext uri="{FF2B5EF4-FFF2-40B4-BE49-F238E27FC236}">
                <a16:creationId xmlns:a16="http://schemas.microsoft.com/office/drawing/2014/main" xmlns="" id="{6F4925B4-7442-466B-8A68-BCFDE268251A}"/>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2322458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4" name="TextBox 1">
            <a:extLst>
              <a:ext uri="{FF2B5EF4-FFF2-40B4-BE49-F238E27FC236}">
                <a16:creationId xmlns:a16="http://schemas.microsoft.com/office/drawing/2014/main" xmlns="" id="{1048666C-4497-42DC-8ED9-BE6D45EB78AF}"/>
              </a:ext>
            </a:extLst>
          </p:cNvPr>
          <p:cNvSpPr txBox="1"/>
          <p:nvPr userDrawn="1"/>
        </p:nvSpPr>
        <p:spPr>
          <a:xfrm>
            <a:off x="576000" y="276228"/>
            <a:ext cx="3104749" cy="738664"/>
          </a:xfrm>
          <a:prstGeom prst="rect">
            <a:avLst/>
          </a:prstGeom>
          <a:noFill/>
        </p:spPr>
        <p:txBody>
          <a:bodyPr wrap="square" lIns="0" tIns="0" rIns="0" bIns="0" rtlCol="0">
            <a:spAutoFit/>
          </a:bodyPr>
          <a:lstStyle/>
          <a:p>
            <a:r>
              <a:rPr lang="en-GB" sz="2400" b="1">
                <a:solidFill>
                  <a:schemeClr val="bg1"/>
                </a:solidFill>
                <a:latin typeface="+mn-lt"/>
              </a:rPr>
              <a:t>MANIFOLD </a:t>
            </a:r>
            <a:br>
              <a:rPr lang="en-GB" sz="2400" b="1">
                <a:solidFill>
                  <a:schemeClr val="bg1"/>
                </a:solidFill>
                <a:latin typeface="+mn-lt"/>
              </a:rPr>
            </a:br>
            <a:r>
              <a:rPr lang="en-GB" sz="2400">
                <a:solidFill>
                  <a:schemeClr val="bg1"/>
                </a:solidFill>
                <a:latin typeface="+mj-lt"/>
              </a:rPr>
              <a:t>and</a:t>
            </a:r>
            <a:r>
              <a:rPr lang="en-GB" sz="2400" b="1">
                <a:solidFill>
                  <a:schemeClr val="bg1"/>
                </a:solidFill>
                <a:latin typeface="+mn-lt"/>
              </a:rPr>
              <a:t> TOUCH S</a:t>
            </a:r>
            <a:r>
              <a:rPr lang="pl-PL" sz="2400" b="1">
                <a:solidFill>
                  <a:schemeClr val="bg1"/>
                </a:solidFill>
                <a:latin typeface="+mn-lt"/>
              </a:rPr>
              <a:t>C</a:t>
            </a:r>
            <a:r>
              <a:rPr lang="en-GB" sz="2400" b="1">
                <a:solidFill>
                  <a:schemeClr val="bg1"/>
                </a:solidFill>
                <a:latin typeface="+mn-lt"/>
              </a:rPr>
              <a:t>REEN</a:t>
            </a:r>
          </a:p>
        </p:txBody>
      </p:sp>
      <p:cxnSp>
        <p:nvCxnSpPr>
          <p:cNvPr id="5" name="Straight Connector 10">
            <a:extLst>
              <a:ext uri="{FF2B5EF4-FFF2-40B4-BE49-F238E27FC236}">
                <a16:creationId xmlns:a16="http://schemas.microsoft.com/office/drawing/2014/main" xmlns="" id="{06658AED-1CB0-4544-811D-357AE55E683F}"/>
              </a:ext>
            </a:extLst>
          </p:cNvPr>
          <p:cNvCxnSpPr>
            <a:cxnSpLocks/>
          </p:cNvCxnSpPr>
          <p:nvPr userDrawn="1"/>
        </p:nvCxnSpPr>
        <p:spPr>
          <a:xfrm>
            <a:off x="576000" y="1048227"/>
            <a:ext cx="2792233" cy="0"/>
          </a:xfrm>
          <a:prstGeom prst="line">
            <a:avLst/>
          </a:prstGeom>
          <a:ln w="12700">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E03FCAB1-BE8A-47A3-BD25-B72EB3BEFE29}"/>
              </a:ext>
            </a:extLst>
          </p:cNvPr>
          <p:cNvSpPr>
            <a:spLocks noGrp="1"/>
          </p:cNvSpPr>
          <p:nvPr>
            <p:ph type="title"/>
          </p:nvPr>
        </p:nvSpPr>
        <p:spPr>
          <a:xfrm>
            <a:off x="486286" y="1083975"/>
            <a:ext cx="4080239" cy="692968"/>
          </a:xfrm>
          <a:prstGeom prst="rect">
            <a:avLst/>
          </a:prstGeom>
        </p:spPr>
        <p:txBody>
          <a:bodyPr/>
          <a:lstStyle>
            <a:lvl1pPr>
              <a:defRPr sz="1400">
                <a:solidFill>
                  <a:schemeClr val="bg1"/>
                </a:solidFill>
              </a:defRPr>
            </a:lvl1pPr>
          </a:lstStyle>
          <a:p>
            <a:r>
              <a:rPr lang="pl-PL"/>
              <a:t>Kliknij, aby edytować styl</a:t>
            </a:r>
            <a:endParaRPr lang="en-US"/>
          </a:p>
        </p:txBody>
      </p:sp>
      <p:sp>
        <p:nvSpPr>
          <p:cNvPr id="9" name="TextBox 7">
            <a:extLst>
              <a:ext uri="{FF2B5EF4-FFF2-40B4-BE49-F238E27FC236}">
                <a16:creationId xmlns:a16="http://schemas.microsoft.com/office/drawing/2014/main" xmlns="" id="{58333B1D-6C75-403D-93D7-CBA63FE811DC}"/>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chemeClr val="bg1"/>
                </a:solidFill>
                <a:latin typeface="+mn-lt"/>
              </a:rPr>
              <a:t>DIGITAL</a:t>
            </a:r>
            <a:r>
              <a:rPr lang="en-GB" sz="900" spc="300">
                <a:solidFill>
                  <a:srgbClr val="17327C"/>
                </a:solidFill>
                <a:latin typeface="+mn-lt"/>
              </a:rPr>
              <a:t> </a:t>
            </a:r>
            <a:r>
              <a:rPr lang="en-GB" sz="900" spc="300">
                <a:solidFill>
                  <a:srgbClr val="D8232A"/>
                </a:solidFill>
                <a:latin typeface="+mn-lt"/>
              </a:rPr>
              <a:t>FLOW</a:t>
            </a:r>
            <a:r>
              <a:rPr lang="en-GB" sz="900" spc="300">
                <a:solidFill>
                  <a:schemeClr val="bg1"/>
                </a:solidFill>
                <a:latin typeface="+mn-lt"/>
              </a:rPr>
              <a:t> </a:t>
            </a:r>
            <a:r>
              <a:rPr lang="pl-PL" sz="900" spc="300">
                <a:solidFill>
                  <a:schemeClr val="bg1"/>
                </a:solidFill>
                <a:latin typeface="+mn-lt"/>
              </a:rPr>
              <a:t>REGULATOR</a:t>
            </a:r>
            <a:endParaRPr lang="en-GB" sz="900" spc="300">
              <a:solidFill>
                <a:schemeClr val="bg1"/>
              </a:solidFill>
              <a:latin typeface="+mn-lt"/>
            </a:endParaRPr>
          </a:p>
        </p:txBody>
      </p:sp>
      <p:pic>
        <p:nvPicPr>
          <p:cNvPr id="8" name="Picture 11">
            <a:extLst>
              <a:ext uri="{FF2B5EF4-FFF2-40B4-BE49-F238E27FC236}">
                <a16:creationId xmlns:a16="http://schemas.microsoft.com/office/drawing/2014/main" xmlns="" id="{613CB81A-6915-4423-83A3-597371CAE3B1}"/>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29484152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cifica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rgbClr val="17327C"/>
                </a:solidFill>
                <a:latin typeface="+mn-lt"/>
              </a:rPr>
              <a:t>SPECIFIKACIJE</a:t>
            </a:r>
            <a:endParaRPr lang="en-US" sz="2400" b="1">
              <a:solidFill>
                <a:srgbClr val="17327C"/>
              </a:solidFill>
              <a:latin typeface="+mn-lt"/>
            </a:endParaRP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a:off x="576000" y="648000"/>
            <a:ext cx="2226406"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135F2DBE-EC77-4F69-87CF-4B9869D8E00E}"/>
              </a:ext>
            </a:extLst>
          </p:cNvPr>
          <p:cNvSpPr>
            <a:spLocks noGrp="1"/>
          </p:cNvSpPr>
          <p:nvPr>
            <p:ph type="title"/>
          </p:nvPr>
        </p:nvSpPr>
        <p:spPr>
          <a:xfrm>
            <a:off x="486975" y="680849"/>
            <a:ext cx="4057650" cy="731791"/>
          </a:xfrm>
          <a:prstGeom prst="rect">
            <a:avLst/>
          </a:prstGeom>
        </p:spPr>
        <p:txBody>
          <a:bodyPr/>
          <a:lstStyle>
            <a:lvl1pPr>
              <a:defRPr sz="1400">
                <a:solidFill>
                  <a:schemeClr val="tx2"/>
                </a:solidFill>
              </a:defRPr>
            </a:lvl1pPr>
          </a:lstStyle>
          <a:p>
            <a:r>
              <a:rPr lang="pl-PL" dirty="0"/>
              <a:t>Kliknij, aby edytować styl</a:t>
            </a:r>
            <a:endParaRPr lang="en-US" dirty="0"/>
          </a:p>
        </p:txBody>
      </p:sp>
      <p:sp>
        <p:nvSpPr>
          <p:cNvPr id="8" name="TextBox 7">
            <a:extLst>
              <a:ext uri="{FF2B5EF4-FFF2-40B4-BE49-F238E27FC236}">
                <a16:creationId xmlns:a16="http://schemas.microsoft.com/office/drawing/2014/main" xmlns="" id="{8747C075-BDBB-4347-A2A6-9EB9F2F2944B}"/>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 NADZOR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pic>
        <p:nvPicPr>
          <p:cNvPr id="9" name="Picture 13">
            <a:extLst>
              <a:ext uri="{FF2B5EF4-FFF2-40B4-BE49-F238E27FC236}">
                <a16:creationId xmlns:a16="http://schemas.microsoft.com/office/drawing/2014/main" xmlns="" id="{0ACFE16B-5A64-42FC-9C9F-3D3D5F8A1A08}"/>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37049955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2424546" cy="369332"/>
          </a:xfrm>
          <a:prstGeom prst="rect">
            <a:avLst/>
          </a:prstGeom>
          <a:noFill/>
        </p:spPr>
        <p:txBody>
          <a:bodyPr wrap="square" lIns="0" tIns="0" rIns="0" bIns="0" rtlCol="0">
            <a:spAutoFit/>
          </a:bodyPr>
          <a:lstStyle/>
          <a:p>
            <a:r>
              <a:rPr lang="pl-PL" sz="2400" b="1">
                <a:solidFill>
                  <a:srgbClr val="17327C"/>
                </a:solidFill>
                <a:latin typeface="+mn-lt"/>
              </a:rPr>
              <a:t>KOSTRUKCIJA</a:t>
            </a:r>
            <a:endParaRPr lang="en-US" sz="2400" b="1">
              <a:solidFill>
                <a:srgbClr val="17327C"/>
              </a:solidFill>
              <a:latin typeface="+mn-lt"/>
            </a:endParaRP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flipV="1">
            <a:off x="576000" y="645560"/>
            <a:ext cx="2302058"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135F2DBE-EC77-4F69-87CF-4B9869D8E00E}"/>
              </a:ext>
            </a:extLst>
          </p:cNvPr>
          <p:cNvSpPr>
            <a:spLocks noGrp="1"/>
          </p:cNvSpPr>
          <p:nvPr>
            <p:ph type="title"/>
          </p:nvPr>
        </p:nvSpPr>
        <p:spPr>
          <a:xfrm>
            <a:off x="486975" y="680849"/>
            <a:ext cx="4057650" cy="731791"/>
          </a:xfrm>
          <a:prstGeom prst="rect">
            <a:avLst/>
          </a:prstGeom>
        </p:spPr>
        <p:txBody>
          <a:bodyPr/>
          <a:lstStyle>
            <a:lvl1pPr>
              <a:defRPr sz="1400">
                <a:solidFill>
                  <a:schemeClr val="tx2"/>
                </a:solidFill>
              </a:defRPr>
            </a:lvl1pPr>
          </a:lstStyle>
          <a:p>
            <a:r>
              <a:rPr lang="pl-PL" dirty="0"/>
              <a:t>Kliknij, aby edytować styl</a:t>
            </a:r>
            <a:endParaRPr lang="en-US" dirty="0"/>
          </a:p>
        </p:txBody>
      </p:sp>
      <p:sp>
        <p:nvSpPr>
          <p:cNvPr id="8" name="TextBox 7">
            <a:extLst>
              <a:ext uri="{FF2B5EF4-FFF2-40B4-BE49-F238E27FC236}">
                <a16:creationId xmlns:a16="http://schemas.microsoft.com/office/drawing/2014/main" xmlns="" id="{8747C075-BDBB-4347-A2A6-9EB9F2F2944B}"/>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 NADZOR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pic>
        <p:nvPicPr>
          <p:cNvPr id="9" name="Picture 13">
            <a:extLst>
              <a:ext uri="{FF2B5EF4-FFF2-40B4-BE49-F238E27FC236}">
                <a16:creationId xmlns:a16="http://schemas.microsoft.com/office/drawing/2014/main" xmlns="" id="{10EE8035-7F33-4D4B-88C5-3E65EAC824CE}"/>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30914359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uchscree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6" name="TextBox 1">
            <a:extLst>
              <a:ext uri="{FF2B5EF4-FFF2-40B4-BE49-F238E27FC236}">
                <a16:creationId xmlns:a16="http://schemas.microsoft.com/office/drawing/2014/main" xmlns="" id="{ADDAC2A5-FCA4-408D-AC21-2EC4F263E5BF}"/>
              </a:ext>
            </a:extLst>
          </p:cNvPr>
          <p:cNvSpPr txBox="1"/>
          <p:nvPr userDrawn="1"/>
        </p:nvSpPr>
        <p:spPr>
          <a:xfrm>
            <a:off x="576000" y="276228"/>
            <a:ext cx="2814899" cy="369332"/>
          </a:xfrm>
          <a:prstGeom prst="rect">
            <a:avLst/>
          </a:prstGeom>
          <a:noFill/>
        </p:spPr>
        <p:txBody>
          <a:bodyPr wrap="square" lIns="0" tIns="0" rIns="0" bIns="0" rtlCol="0">
            <a:spAutoFit/>
          </a:bodyPr>
          <a:lstStyle/>
          <a:p>
            <a:r>
              <a:rPr lang="sl-SI" sz="2400" b="1">
                <a:solidFill>
                  <a:srgbClr val="17327C"/>
                </a:solidFill>
                <a:latin typeface="+mn-lt"/>
              </a:rPr>
              <a:t>ZASLON NA DOTIK</a:t>
            </a:r>
            <a:endParaRPr lang="en-GB" sz="2400" b="1">
              <a:solidFill>
                <a:srgbClr val="17327C"/>
              </a:solidFill>
              <a:latin typeface="+mn-lt"/>
            </a:endParaRPr>
          </a:p>
        </p:txBody>
      </p:sp>
      <p:cxnSp>
        <p:nvCxnSpPr>
          <p:cNvPr id="8" name="Straight Connector 10">
            <a:extLst>
              <a:ext uri="{FF2B5EF4-FFF2-40B4-BE49-F238E27FC236}">
                <a16:creationId xmlns:a16="http://schemas.microsoft.com/office/drawing/2014/main" xmlns="" id="{19666B18-ED48-4E07-A046-FD0287F0E0CC}"/>
              </a:ext>
            </a:extLst>
          </p:cNvPr>
          <p:cNvCxnSpPr>
            <a:cxnSpLocks/>
          </p:cNvCxnSpPr>
          <p:nvPr userDrawn="1"/>
        </p:nvCxnSpPr>
        <p:spPr>
          <a:xfrm flipV="1">
            <a:off x="576000" y="645560"/>
            <a:ext cx="2647260"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3AFE0F0C-9123-4E40-A121-94592116F478}"/>
              </a:ext>
            </a:extLst>
          </p:cNvPr>
          <p:cNvSpPr>
            <a:spLocks noGrp="1"/>
          </p:cNvSpPr>
          <p:nvPr>
            <p:ph type="title"/>
          </p:nvPr>
        </p:nvSpPr>
        <p:spPr>
          <a:xfrm>
            <a:off x="497924" y="680851"/>
            <a:ext cx="4074075" cy="748240"/>
          </a:xfrm>
          <a:prstGeom prst="rect">
            <a:avLst/>
          </a:prstGeom>
        </p:spPr>
        <p:txBody>
          <a:bodyPr/>
          <a:lstStyle>
            <a:lvl1pPr>
              <a:defRPr sz="1400">
                <a:solidFill>
                  <a:schemeClr val="tx2"/>
                </a:solidFill>
              </a:defRPr>
            </a:lvl1pPr>
          </a:lstStyle>
          <a:p>
            <a:r>
              <a:rPr lang="pl-PL" dirty="0"/>
              <a:t>Kliknij, aby edytować styl</a:t>
            </a:r>
            <a:endParaRPr lang="en-US" dirty="0"/>
          </a:p>
        </p:txBody>
      </p:sp>
      <p:sp>
        <p:nvSpPr>
          <p:cNvPr id="9" name="TextBox 7">
            <a:extLst>
              <a:ext uri="{FF2B5EF4-FFF2-40B4-BE49-F238E27FC236}">
                <a16:creationId xmlns:a16="http://schemas.microsoft.com/office/drawing/2014/main" xmlns="" id="{BB551A21-E6B9-4509-B08A-793EB7A88EF5}"/>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 NADZOR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pic>
        <p:nvPicPr>
          <p:cNvPr id="10" name="Picture 13">
            <a:extLst>
              <a:ext uri="{FF2B5EF4-FFF2-40B4-BE49-F238E27FC236}">
                <a16:creationId xmlns:a16="http://schemas.microsoft.com/office/drawing/2014/main" xmlns="" id="{7550472F-CAED-4B8A-8C1A-BC2C25605513}"/>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9645729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h">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4" name="TextBox 1">
            <a:extLst>
              <a:ext uri="{FF2B5EF4-FFF2-40B4-BE49-F238E27FC236}">
                <a16:creationId xmlns:a16="http://schemas.microsoft.com/office/drawing/2014/main" xmlns="" id="{1048666C-4497-42DC-8ED9-BE6D45EB78AF}"/>
              </a:ext>
            </a:extLst>
          </p:cNvPr>
          <p:cNvSpPr txBox="1"/>
          <p:nvPr userDrawn="1"/>
        </p:nvSpPr>
        <p:spPr>
          <a:xfrm>
            <a:off x="576000" y="276228"/>
            <a:ext cx="3104749" cy="738664"/>
          </a:xfrm>
          <a:prstGeom prst="rect">
            <a:avLst/>
          </a:prstGeom>
          <a:noFill/>
        </p:spPr>
        <p:txBody>
          <a:bodyPr wrap="square" lIns="0" tIns="0" rIns="0" bIns="0" rtlCol="0">
            <a:spAutoFit/>
          </a:bodyPr>
          <a:lstStyle/>
          <a:p>
            <a:r>
              <a:rPr lang="sl-SI" sz="2400" b="1">
                <a:solidFill>
                  <a:srgbClr val="17327C"/>
                </a:solidFill>
                <a:latin typeface="+mn-lt"/>
              </a:rPr>
              <a:t>RAZDELILEC</a:t>
            </a:r>
            <a:r>
              <a:rPr lang="en-GB" sz="2400" b="1">
                <a:solidFill>
                  <a:srgbClr val="17327C"/>
                </a:solidFill>
                <a:latin typeface="+mn-lt"/>
              </a:rPr>
              <a:t/>
            </a:r>
            <a:br>
              <a:rPr lang="en-GB" sz="2400" b="1">
                <a:solidFill>
                  <a:srgbClr val="17327C"/>
                </a:solidFill>
                <a:latin typeface="+mn-lt"/>
              </a:rPr>
            </a:br>
            <a:r>
              <a:rPr lang="sl-SI" sz="2400">
                <a:solidFill>
                  <a:srgbClr val="17327C"/>
                </a:solidFill>
                <a:latin typeface="+mj-lt"/>
              </a:rPr>
              <a:t>in</a:t>
            </a:r>
            <a:r>
              <a:rPr lang="en-GB" sz="2400" b="1">
                <a:solidFill>
                  <a:srgbClr val="17327C"/>
                </a:solidFill>
                <a:latin typeface="+mn-lt"/>
              </a:rPr>
              <a:t> </a:t>
            </a:r>
            <a:r>
              <a:rPr lang="sl-SI" sz="2400" b="1">
                <a:solidFill>
                  <a:srgbClr val="17327C"/>
                </a:solidFill>
                <a:latin typeface="+mn-lt"/>
              </a:rPr>
              <a:t>ZASLON NA DOTIK</a:t>
            </a:r>
            <a:endParaRPr lang="en-GB" sz="2400" b="1">
              <a:solidFill>
                <a:srgbClr val="17327C"/>
              </a:solidFill>
              <a:latin typeface="+mn-lt"/>
            </a:endParaRPr>
          </a:p>
        </p:txBody>
      </p:sp>
      <p:cxnSp>
        <p:nvCxnSpPr>
          <p:cNvPr id="5" name="Straight Connector 10">
            <a:extLst>
              <a:ext uri="{FF2B5EF4-FFF2-40B4-BE49-F238E27FC236}">
                <a16:creationId xmlns:a16="http://schemas.microsoft.com/office/drawing/2014/main" xmlns="" id="{06658AED-1CB0-4544-811D-357AE55E683F}"/>
              </a:ext>
            </a:extLst>
          </p:cNvPr>
          <p:cNvCxnSpPr>
            <a:cxnSpLocks/>
          </p:cNvCxnSpPr>
          <p:nvPr userDrawn="1"/>
        </p:nvCxnSpPr>
        <p:spPr>
          <a:xfrm>
            <a:off x="576000" y="1048227"/>
            <a:ext cx="2792233"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0" name="TextBox 7">
            <a:extLst>
              <a:ext uri="{FF2B5EF4-FFF2-40B4-BE49-F238E27FC236}">
                <a16:creationId xmlns:a16="http://schemas.microsoft.com/office/drawing/2014/main" xmlns="" id="{95AD82A5-2A6A-47D4-B550-0777CEA634D1}"/>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a:t>
            </a:r>
            <a:r>
              <a:rPr lang="sl-SI" sz="900" spc="300">
                <a:solidFill>
                  <a:srgbClr val="17327C"/>
                </a:solidFill>
                <a:latin typeface="+mn-lt"/>
              </a:rPr>
              <a:t>NI NADZOR</a:t>
            </a:r>
            <a:r>
              <a:rPr lang="en-GB" sz="900" spc="300">
                <a:solidFill>
                  <a:srgbClr val="17327C"/>
                </a:solidFill>
                <a:latin typeface="+mn-lt"/>
              </a:rPr>
              <a:t> </a:t>
            </a:r>
            <a:r>
              <a:rPr lang="sl-SI" sz="900" spc="300">
                <a:solidFill>
                  <a:srgbClr val="D8232A"/>
                </a:solidFill>
                <a:latin typeface="+mn-lt"/>
              </a:rPr>
              <a:t>PRETOKA</a:t>
            </a:r>
            <a:endParaRPr lang="en-GB" sz="900" spc="300">
              <a:solidFill>
                <a:srgbClr val="17327C"/>
              </a:solidFill>
              <a:latin typeface="+mn-lt"/>
            </a:endParaRPr>
          </a:p>
        </p:txBody>
      </p:sp>
      <p:sp>
        <p:nvSpPr>
          <p:cNvPr id="3" name="Tytuł 2">
            <a:extLst>
              <a:ext uri="{FF2B5EF4-FFF2-40B4-BE49-F238E27FC236}">
                <a16:creationId xmlns:a16="http://schemas.microsoft.com/office/drawing/2014/main" xmlns="" id="{019B2438-9B7A-4FD0-A35C-CAE0FAC7B1E7}"/>
              </a:ext>
            </a:extLst>
          </p:cNvPr>
          <p:cNvSpPr>
            <a:spLocks noGrp="1"/>
          </p:cNvSpPr>
          <p:nvPr>
            <p:ph type="title"/>
          </p:nvPr>
        </p:nvSpPr>
        <p:spPr>
          <a:xfrm>
            <a:off x="492450" y="1086552"/>
            <a:ext cx="4079550" cy="738664"/>
          </a:xfrm>
          <a:prstGeom prst="rect">
            <a:avLst/>
          </a:prstGeom>
        </p:spPr>
        <p:txBody>
          <a:bodyPr/>
          <a:lstStyle>
            <a:lvl1pPr>
              <a:defRPr sz="1400">
                <a:solidFill>
                  <a:schemeClr val="tx2"/>
                </a:solidFill>
              </a:defRPr>
            </a:lvl1pPr>
          </a:lstStyle>
          <a:p>
            <a:r>
              <a:rPr lang="pl-PL"/>
              <a:t>Kliknij, aby edytować styl</a:t>
            </a:r>
            <a:endParaRPr lang="en-US"/>
          </a:p>
        </p:txBody>
      </p:sp>
      <p:pic>
        <p:nvPicPr>
          <p:cNvPr id="8" name="Picture 13">
            <a:extLst>
              <a:ext uri="{FF2B5EF4-FFF2-40B4-BE49-F238E27FC236}">
                <a16:creationId xmlns:a16="http://schemas.microsoft.com/office/drawing/2014/main" xmlns="" id="{251F77D3-F2DE-4089-BFF6-9CFDDD4B94E4}"/>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11645564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ED655-AA63-0E42-A2FE-1A39D4A15E8C}" type="datetimeFigureOut">
              <a:rPr lang="en-US" smtClean="0"/>
              <a:t>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D2D62-205E-294B-9CA2-C59C4A963D9C}" type="slidenum">
              <a:rPr lang="en-US" smtClean="0"/>
              <a:t>‹#›</a:t>
            </a:fld>
            <a:endParaRPr lang="en-US"/>
          </a:p>
        </p:txBody>
      </p:sp>
    </p:spTree>
    <p:extLst>
      <p:ext uri="{BB962C8B-B14F-4D97-AF65-F5344CB8AC3E}">
        <p14:creationId xmlns:p14="http://schemas.microsoft.com/office/powerpoint/2010/main" val="90061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xmlns="" id="{A717D21F-F7ED-4D7B-A65A-06BF925B68D5}"/>
              </a:ext>
            </a:extLst>
          </p:cNvPr>
          <p:cNvSpPr>
            <a:spLocks noGrp="1"/>
          </p:cNvSpPr>
          <p:nvPr>
            <p:ph type="sldNum" sz="quarter" idx="11"/>
          </p:nvPr>
        </p:nvSpPr>
        <p:spPr>
          <a:xfrm>
            <a:off x="0" y="6370983"/>
            <a:ext cx="514350" cy="487017"/>
          </a:xfrm>
        </p:spPr>
        <p:txBody>
          <a:bodyPr/>
          <a:lstStyle/>
          <a:p>
            <a:fld id="{8D7D2D62-205E-294B-9CA2-C59C4A963D9C}" type="slidenum">
              <a:rPr lang="en-US" smtClean="0"/>
              <a:pPr/>
              <a:t>‹#›</a:t>
            </a:fld>
            <a:endParaRPr lang="en-US"/>
          </a:p>
        </p:txBody>
      </p:sp>
    </p:spTree>
    <p:extLst>
      <p:ext uri="{BB962C8B-B14F-4D97-AF65-F5344CB8AC3E}">
        <p14:creationId xmlns:p14="http://schemas.microsoft.com/office/powerpoint/2010/main" val="37008181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if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xmlns="" id="{C9BB9AA3-7999-DC43-AAF2-1D5D9C66D5BC}"/>
              </a:ext>
            </a:extLst>
          </p:cNvPr>
          <p:cNvSpPr>
            <a:spLocks noGrp="1"/>
          </p:cNvSpPr>
          <p:nvPr>
            <p:ph type="sldNum" sz="quarter" idx="12"/>
          </p:nvPr>
        </p:nvSpPr>
        <p:spPr/>
        <p:txBody>
          <a:bodyPr/>
          <a:lstStyle/>
          <a:p>
            <a:fld id="{8D7D2D62-205E-294B-9CA2-C59C4A963D9C}" type="slidenum">
              <a:rPr lang="en-US" smtClean="0"/>
              <a:t>‹#›</a:t>
            </a:fld>
            <a:endParaRPr lang="en-US"/>
          </a:p>
        </p:txBody>
      </p:sp>
      <p:sp>
        <p:nvSpPr>
          <p:cNvPr id="11" name="TextBox 12">
            <a:extLst>
              <a:ext uri="{FF2B5EF4-FFF2-40B4-BE49-F238E27FC236}">
                <a16:creationId xmlns:a16="http://schemas.microsoft.com/office/drawing/2014/main" xmlns="" id="{5A32549B-43D0-47B6-8108-FF955DC0BAB7}"/>
              </a:ext>
            </a:extLst>
          </p:cNvPr>
          <p:cNvSpPr txBox="1"/>
          <p:nvPr userDrawn="1"/>
        </p:nvSpPr>
        <p:spPr>
          <a:xfrm>
            <a:off x="576000" y="276228"/>
            <a:ext cx="2021465" cy="369332"/>
          </a:xfrm>
          <a:prstGeom prst="rect">
            <a:avLst/>
          </a:prstGeom>
          <a:noFill/>
        </p:spPr>
        <p:txBody>
          <a:bodyPr wrap="square" lIns="0" tIns="0" rIns="0" bIns="0" rtlCol="0">
            <a:spAutoFit/>
          </a:bodyPr>
          <a:lstStyle/>
          <a:p>
            <a:r>
              <a:rPr lang="en-US" sz="2400" b="1">
                <a:solidFill>
                  <a:srgbClr val="17327C"/>
                </a:solidFill>
                <a:latin typeface="+mn-lt"/>
              </a:rPr>
              <a:t>MANIFOLD</a:t>
            </a:r>
          </a:p>
        </p:txBody>
      </p:sp>
      <p:cxnSp>
        <p:nvCxnSpPr>
          <p:cNvPr id="12" name="Straight Connector 14">
            <a:extLst>
              <a:ext uri="{FF2B5EF4-FFF2-40B4-BE49-F238E27FC236}">
                <a16:creationId xmlns:a16="http://schemas.microsoft.com/office/drawing/2014/main" xmlns="" id="{1CAC4ED4-94E5-46FE-B5AC-9891411600F6}"/>
              </a:ext>
            </a:extLst>
          </p:cNvPr>
          <p:cNvCxnSpPr>
            <a:cxnSpLocks/>
          </p:cNvCxnSpPr>
          <p:nvPr userDrawn="1"/>
        </p:nvCxnSpPr>
        <p:spPr>
          <a:xfrm>
            <a:off x="576000" y="648000"/>
            <a:ext cx="158935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 name="Tytuł 1">
            <a:extLst>
              <a:ext uri="{FF2B5EF4-FFF2-40B4-BE49-F238E27FC236}">
                <a16:creationId xmlns:a16="http://schemas.microsoft.com/office/drawing/2014/main" xmlns="" id="{A57BD973-727A-4436-9A93-CDB4BD2B3E02}"/>
              </a:ext>
            </a:extLst>
          </p:cNvPr>
          <p:cNvSpPr>
            <a:spLocks noGrp="1"/>
          </p:cNvSpPr>
          <p:nvPr>
            <p:ph type="title"/>
          </p:nvPr>
        </p:nvSpPr>
        <p:spPr>
          <a:xfrm>
            <a:off x="488391" y="680850"/>
            <a:ext cx="4083609" cy="700683"/>
          </a:xfrm>
          <a:prstGeom prst="rect">
            <a:avLst/>
          </a:prstGeom>
        </p:spPr>
        <p:txBody>
          <a:bodyPr/>
          <a:lstStyle>
            <a:lvl1pPr>
              <a:defRPr sz="1400">
                <a:solidFill>
                  <a:schemeClr val="tx2"/>
                </a:solidFill>
              </a:defRPr>
            </a:lvl1pPr>
          </a:lstStyle>
          <a:p>
            <a:r>
              <a:rPr lang="pl-PL"/>
              <a:t>Kliknij, aby edytować styl</a:t>
            </a:r>
            <a:endParaRPr lang="en-US"/>
          </a:p>
        </p:txBody>
      </p:sp>
      <p:sp>
        <p:nvSpPr>
          <p:cNvPr id="8" name="TextBox 7">
            <a:extLst>
              <a:ext uri="{FF2B5EF4-FFF2-40B4-BE49-F238E27FC236}">
                <a16:creationId xmlns:a16="http://schemas.microsoft.com/office/drawing/2014/main" xmlns="" id="{A8262498-3E4C-4C06-82FE-4115536252E5}"/>
              </a:ext>
            </a:extLst>
          </p:cNvPr>
          <p:cNvSpPr txBox="1"/>
          <p:nvPr userDrawn="1"/>
        </p:nvSpPr>
        <p:spPr>
          <a:xfrm>
            <a:off x="5643927" y="6368782"/>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n-lt"/>
              </a:rPr>
              <a:t>DIGITAL </a:t>
            </a:r>
            <a:r>
              <a:rPr lang="en-GB" sz="900" spc="300">
                <a:solidFill>
                  <a:srgbClr val="D8232A"/>
                </a:solidFill>
                <a:latin typeface="+mn-lt"/>
              </a:rPr>
              <a:t>FLOW </a:t>
            </a:r>
            <a:r>
              <a:rPr lang="pl-PL" sz="900" spc="300">
                <a:solidFill>
                  <a:srgbClr val="17327C"/>
                </a:solidFill>
                <a:latin typeface="+mn-lt"/>
              </a:rPr>
              <a:t>REGULATOR</a:t>
            </a:r>
            <a:endParaRPr lang="en-GB" sz="900" spc="300">
              <a:solidFill>
                <a:srgbClr val="17327C"/>
              </a:solidFill>
              <a:latin typeface="+mn-lt"/>
            </a:endParaRPr>
          </a:p>
        </p:txBody>
      </p:sp>
      <p:pic>
        <p:nvPicPr>
          <p:cNvPr id="9" name="Picture 9">
            <a:extLst>
              <a:ext uri="{FF2B5EF4-FFF2-40B4-BE49-F238E27FC236}">
                <a16:creationId xmlns:a16="http://schemas.microsoft.com/office/drawing/2014/main" xmlns="" id="{561F8650-B7FC-419C-8596-77D0B711A20C}"/>
              </a:ext>
            </a:extLst>
          </p:cNvPr>
          <p:cNvPicPr>
            <a:picLocks noChangeAspect="1"/>
          </p:cNvPicPr>
          <p:nvPr userDrawn="1"/>
        </p:nvPicPr>
        <p:blipFill>
          <a:blip r:embed="rId2"/>
          <a:stretch>
            <a:fillRect/>
          </a:stretch>
        </p:blipFill>
        <p:spPr>
          <a:xfrm>
            <a:off x="7040401" y="276228"/>
            <a:ext cx="1638300" cy="342900"/>
          </a:xfrm>
          <a:prstGeom prst="rect">
            <a:avLst/>
          </a:prstGeom>
        </p:spPr>
      </p:pic>
    </p:spTree>
    <p:extLst>
      <p:ext uri="{BB962C8B-B14F-4D97-AF65-F5344CB8AC3E}">
        <p14:creationId xmlns:p14="http://schemas.microsoft.com/office/powerpoint/2010/main" val="93545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370983"/>
            <a:ext cx="514350" cy="487017"/>
          </a:xfrm>
          <a:prstGeom prst="rect">
            <a:avLst/>
          </a:prstGeom>
          <a:ln>
            <a:noFill/>
          </a:ln>
        </p:spPr>
        <p:style>
          <a:lnRef idx="0">
            <a:scrgbClr r="0" g="0" b="0"/>
          </a:lnRef>
          <a:fillRef idx="1002">
            <a:schemeClr val="dk2"/>
          </a:fillRef>
          <a:effectRef idx="0">
            <a:scrgbClr r="0" g="0" b="0"/>
          </a:effectRef>
          <a:fontRef idx="major"/>
        </p:style>
        <p:txBody>
          <a:bodyPr vert="horz" lIns="91440" tIns="45720" rIns="91440" bIns="45720" rtlCol="0" anchor="ctr"/>
          <a:lstStyle>
            <a:lvl1pPr algn="ctr">
              <a:defRPr sz="1200">
                <a:solidFill>
                  <a:schemeClr val="bg1"/>
                </a:solidFill>
              </a:defRPr>
            </a:lvl1pPr>
          </a:lstStyle>
          <a:p>
            <a:fld id="{8D7D2D62-205E-294B-9CA2-C59C4A963D9C}" type="slidenum">
              <a:rPr lang="en-US" smtClean="0"/>
              <a:pPr/>
              <a:t>‹#›</a:t>
            </a:fld>
            <a:endParaRPr lang="en-US"/>
          </a:p>
        </p:txBody>
      </p:sp>
    </p:spTree>
    <p:extLst>
      <p:ext uri="{BB962C8B-B14F-4D97-AF65-F5344CB8AC3E}">
        <p14:creationId xmlns:p14="http://schemas.microsoft.com/office/powerpoint/2010/main" val="3628016760"/>
      </p:ext>
    </p:extLst>
  </p:cSld>
  <p:clrMap bg1="lt1" tx1="dk1" bg2="lt2" tx2="dk2" accent1="accent1" accent2="accent2" accent3="accent3" accent4="accent4" accent5="accent5" accent6="accent6" hlink="hlink" folHlink="folHlink"/>
  <p:sldLayoutIdLst>
    <p:sldLayoutId id="2147484082" r:id="rId1"/>
    <p:sldLayoutId id="2147484063" r:id="rId2"/>
    <p:sldLayoutId id="2147484108" r:id="rId3"/>
    <p:sldLayoutId id="2147484109" r:id="rId4"/>
    <p:sldLayoutId id="2147484081" r:id="rId5"/>
    <p:sldLayoutId id="2147484080" r:id="rId6"/>
    <p:sldLayoutId id="2147484116" r:id="rId7"/>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370983"/>
            <a:ext cx="514350" cy="487017"/>
          </a:xfrm>
          <a:prstGeom prst="rect">
            <a:avLst/>
          </a:prstGeom>
          <a:ln>
            <a:noFill/>
          </a:ln>
        </p:spPr>
        <p:style>
          <a:lnRef idx="0">
            <a:scrgbClr r="0" g="0" b="0"/>
          </a:lnRef>
          <a:fillRef idx="1002">
            <a:schemeClr val="dk2"/>
          </a:fillRef>
          <a:effectRef idx="0">
            <a:scrgbClr r="0" g="0" b="0"/>
          </a:effectRef>
          <a:fontRef idx="major"/>
        </p:style>
        <p:txBody>
          <a:bodyPr vert="horz" lIns="91440" tIns="45720" rIns="91440" bIns="45720" rtlCol="0" anchor="ctr"/>
          <a:lstStyle>
            <a:lvl1pPr algn="ctr">
              <a:defRPr sz="1200">
                <a:solidFill>
                  <a:schemeClr val="bg1"/>
                </a:solidFill>
              </a:defRPr>
            </a:lvl1pPr>
          </a:lstStyle>
          <a:p>
            <a:fld id="{8D7D2D62-205E-294B-9CA2-C59C4A963D9C}" type="slidenum">
              <a:rPr lang="en-US" smtClean="0"/>
              <a:pPr/>
              <a:t>‹#›</a:t>
            </a:fld>
            <a:endParaRPr lang="en-US"/>
          </a:p>
        </p:txBody>
      </p:sp>
    </p:spTree>
    <p:extLst>
      <p:ext uri="{BB962C8B-B14F-4D97-AF65-F5344CB8AC3E}">
        <p14:creationId xmlns:p14="http://schemas.microsoft.com/office/powerpoint/2010/main" val="3101270973"/>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110" r:id="rId3"/>
    <p:sldLayoutId id="2147484111" r:id="rId4"/>
    <p:sldLayoutId id="2147484086" r:id="rId5"/>
    <p:sldLayoutId id="2147484087" r:id="rId6"/>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7327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370983"/>
            <a:ext cx="514350" cy="487017"/>
          </a:xfrm>
          <a:prstGeom prst="rect">
            <a:avLst/>
          </a:prstGeom>
          <a:solidFill>
            <a:schemeClr val="bg1"/>
          </a:solidFill>
          <a:ln>
            <a:noFill/>
          </a:ln>
        </p:spPr>
        <p:style>
          <a:lnRef idx="0">
            <a:scrgbClr r="0" g="0" b="0"/>
          </a:lnRef>
          <a:fillRef idx="1002">
            <a:schemeClr val="dk2"/>
          </a:fillRef>
          <a:effectRef idx="0">
            <a:scrgbClr r="0" g="0" b="0"/>
          </a:effectRef>
          <a:fontRef idx="major"/>
        </p:style>
        <p:txBody>
          <a:bodyPr vert="horz" lIns="91440" tIns="45720" rIns="91440" bIns="45720" rtlCol="0" anchor="ctr"/>
          <a:lstStyle>
            <a:lvl1pPr algn="ctr">
              <a:defRPr sz="1200">
                <a:solidFill>
                  <a:srgbClr val="17327C"/>
                </a:solidFill>
              </a:defRPr>
            </a:lvl1pPr>
          </a:lstStyle>
          <a:p>
            <a:fld id="{8D7D2D62-205E-294B-9CA2-C59C4A963D9C}" type="slidenum">
              <a:rPr lang="en-US" smtClean="0"/>
              <a:pPr/>
              <a:t>‹#›</a:t>
            </a:fld>
            <a:endParaRPr lang="en-US"/>
          </a:p>
        </p:txBody>
      </p:sp>
    </p:spTree>
    <p:extLst>
      <p:ext uri="{BB962C8B-B14F-4D97-AF65-F5344CB8AC3E}">
        <p14:creationId xmlns:p14="http://schemas.microsoft.com/office/powerpoint/2010/main" val="246787562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12" r:id="rId3"/>
    <p:sldLayoutId id="2147484114" r:id="rId4"/>
    <p:sldLayoutId id="2147484101" r:id="rId5"/>
    <p:sldLayoutId id="2147484102" r:id="rId6"/>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7327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0" y="6370983"/>
            <a:ext cx="514350" cy="487017"/>
          </a:xfrm>
          <a:prstGeom prst="rect">
            <a:avLst/>
          </a:prstGeom>
          <a:solidFill>
            <a:schemeClr val="bg1"/>
          </a:solidFill>
          <a:ln>
            <a:noFill/>
          </a:ln>
        </p:spPr>
        <p:style>
          <a:lnRef idx="0">
            <a:scrgbClr r="0" g="0" b="0"/>
          </a:lnRef>
          <a:fillRef idx="1002">
            <a:schemeClr val="dk2"/>
          </a:fillRef>
          <a:effectRef idx="0">
            <a:scrgbClr r="0" g="0" b="0"/>
          </a:effectRef>
          <a:fontRef idx="major"/>
        </p:style>
        <p:txBody>
          <a:bodyPr vert="horz" lIns="91440" tIns="45720" rIns="91440" bIns="45720" rtlCol="0" anchor="ctr"/>
          <a:lstStyle>
            <a:lvl1pPr algn="ctr">
              <a:defRPr sz="1200">
                <a:solidFill>
                  <a:srgbClr val="17327C"/>
                </a:solidFill>
              </a:defRPr>
            </a:lvl1pPr>
          </a:lstStyle>
          <a:p>
            <a:fld id="{8D7D2D62-205E-294B-9CA2-C59C4A963D9C}" type="slidenum">
              <a:rPr lang="en-US" smtClean="0"/>
              <a:pPr/>
              <a:t>‹#›</a:t>
            </a:fld>
            <a:endParaRPr lang="en-US"/>
          </a:p>
        </p:txBody>
      </p:sp>
    </p:spTree>
    <p:extLst>
      <p:ext uri="{BB962C8B-B14F-4D97-AF65-F5344CB8AC3E}">
        <p14:creationId xmlns:p14="http://schemas.microsoft.com/office/powerpoint/2010/main" val="4251900545"/>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13" r:id="rId3"/>
    <p:sldLayoutId id="2147484115" r:id="rId4"/>
    <p:sldLayoutId id="2147484106" r:id="rId5"/>
    <p:sldLayoutId id="2147484107" r:id="rId6"/>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emf"/></Relationships>
</file>

<file path=ppt/slides/_rels/slide13.xml.rels><?xml version="1.0" encoding="UTF-8" standalone="yes"?>
<Relationships xmlns="http://schemas.openxmlformats.org/package/2006/relationships"><Relationship Id="rId11" Type="http://schemas.openxmlformats.org/officeDocument/2006/relationships/image" Target="../media/image26.png"/><Relationship Id="rId12"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microsoft.com/office/2007/relationships/hdphoto" Target="../media/hdphoto1.wdp"/><Relationship Id="rId9" Type="http://schemas.openxmlformats.org/officeDocument/2006/relationships/image" Target="../media/image25.png"/><Relationship Id="rId10"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3.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3.png"/><Relationship Id="rId5"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0.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3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 Id="rId3"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emf"/><Relationship Id="rId5" Type="http://schemas.openxmlformats.org/officeDocument/2006/relationships/image" Target="../media/image30.emf"/><Relationship Id="rId6" Type="http://schemas.openxmlformats.org/officeDocument/2006/relationships/image" Target="../media/image46.png"/><Relationship Id="rId7" Type="http://schemas.openxmlformats.org/officeDocument/2006/relationships/image" Target="../media/image47.emf"/><Relationship Id="rId8"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30.emf"/><Relationship Id="rId5" Type="http://schemas.openxmlformats.org/officeDocument/2006/relationships/image" Target="../media/image50.emf"/><Relationship Id="rId6" Type="http://schemas.openxmlformats.org/officeDocument/2006/relationships/image" Target="../media/image46.png"/><Relationship Id="rId7" Type="http://schemas.openxmlformats.org/officeDocument/2006/relationships/image" Target="../media/image51.emf"/><Relationship Id="rId8"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2.jpg"/><Relationship Id="rId6" Type="http://schemas.openxmlformats.org/officeDocument/2006/relationships/image" Target="../media/image30.emf"/><Relationship Id="rId7" Type="http://schemas.openxmlformats.org/officeDocument/2006/relationships/image" Target="../media/image53.emf"/><Relationship Id="rId8" Type="http://schemas.openxmlformats.org/officeDocument/2006/relationships/image" Target="../media/image46.png"/><Relationship Id="rId9" Type="http://schemas.openxmlformats.org/officeDocument/2006/relationships/image" Target="../media/image54.emf"/><Relationship Id="rId10"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3.emf"/><Relationship Id="rId1" Type="http://schemas.openxmlformats.org/officeDocument/2006/relationships/slideLayout" Target="../slideLayouts/slideLayout1.xml"/><Relationship Id="rId2" Type="http://schemas.openxmlformats.org/officeDocument/2006/relationships/image" Target="../media/image6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emf"/><Relationship Id="rId3" Type="http://schemas.openxmlformats.org/officeDocument/2006/relationships/image" Target="../media/image6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6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3.emf"/><Relationship Id="rId5" Type="http://schemas.openxmlformats.org/officeDocument/2006/relationships/image" Target="../media/image76.jp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3.emf"/><Relationship Id="rId5" Type="http://schemas.openxmlformats.org/officeDocument/2006/relationships/image" Target="../media/image77.jp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3.emf"/><Relationship Id="rId5" Type="http://schemas.openxmlformats.org/officeDocument/2006/relationships/image" Target="../media/image78.jp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g"/></Relationships>
</file>

<file path=ppt/slides/_rels/slide54.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slideLayout" Target="../slideLayouts/slideLayout3.xml"/><Relationship Id="rId2" Type="http://schemas.openxmlformats.org/officeDocument/2006/relationships/image" Target="../media/image8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emf"/></Relationships>
</file>

<file path=ppt/slides/_rels/slide5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1.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emf"/></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emf"/><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emf"/><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mouldpro.com/" TargetMode="External"/><Relationship Id="rId3" Type="http://schemas.openxmlformats.org/officeDocument/2006/relationships/image" Target="../media/image100.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F4DABEC6-174B-4F75-A805-993D27A0CE11}"/>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11">
            <a:extLst>
              <a:ext uri="{FF2B5EF4-FFF2-40B4-BE49-F238E27FC236}">
                <a16:creationId xmlns:a16="http://schemas.microsoft.com/office/drawing/2014/main" xmlns="" id="{F4021C3F-EB95-4FAC-8943-FFD797488D2A}"/>
              </a:ext>
            </a:extLst>
          </p:cNvPr>
          <p:cNvPicPr>
            <a:picLocks noChangeAspect="1"/>
          </p:cNvPicPr>
          <p:nvPr/>
        </p:nvPicPr>
        <p:blipFill>
          <a:blip r:embed="rId4"/>
          <a:stretch>
            <a:fillRect/>
          </a:stretch>
        </p:blipFill>
        <p:spPr>
          <a:xfrm>
            <a:off x="6579219" y="5724656"/>
            <a:ext cx="1680900" cy="371362"/>
          </a:xfrm>
          <a:prstGeom prst="rect">
            <a:avLst/>
          </a:prstGeom>
        </p:spPr>
      </p:pic>
      <p:sp>
        <p:nvSpPr>
          <p:cNvPr id="5" name="TextBox 12">
            <a:extLst>
              <a:ext uri="{FF2B5EF4-FFF2-40B4-BE49-F238E27FC236}">
                <a16:creationId xmlns:a16="http://schemas.microsoft.com/office/drawing/2014/main" xmlns="" id="{86072AC0-1285-42B4-BAB3-B84C878AFC64}"/>
              </a:ext>
            </a:extLst>
          </p:cNvPr>
          <p:cNvSpPr txBox="1"/>
          <p:nvPr/>
        </p:nvSpPr>
        <p:spPr>
          <a:xfrm>
            <a:off x="4477214" y="6240909"/>
            <a:ext cx="3847171" cy="184666"/>
          </a:xfrm>
          <a:prstGeom prst="rect">
            <a:avLst/>
          </a:prstGeom>
          <a:noFill/>
        </p:spPr>
        <p:txBody>
          <a:bodyPr wrap="square" lIns="0" tIns="0" rIns="0" bIns="0" rtlCol="0">
            <a:spAutoFit/>
          </a:bodyPr>
          <a:lstStyle/>
          <a:p>
            <a:pPr algn="r"/>
            <a:r>
              <a:rPr lang="en-US" sz="1200" spc="600" dirty="0">
                <a:solidFill>
                  <a:srgbClr val="EAECEA"/>
                </a:solidFill>
                <a:latin typeface="Helvetica Light" panose="020B0403020202020204" pitchFamily="34" charset="0"/>
              </a:rPr>
              <a:t>P R E </a:t>
            </a:r>
            <a:r>
              <a:rPr lang="sl-SI" sz="1200" spc="600" dirty="0">
                <a:solidFill>
                  <a:srgbClr val="EAECEA"/>
                </a:solidFill>
                <a:latin typeface="Helvetica Light" panose="020B0403020202020204" pitchFamily="34" charset="0"/>
              </a:rPr>
              <a:t>Z</a:t>
            </a:r>
            <a:r>
              <a:rPr lang="en-US" sz="1200" spc="600" dirty="0">
                <a:solidFill>
                  <a:srgbClr val="EAECEA"/>
                </a:solidFill>
                <a:latin typeface="Helvetica Light" panose="020B0403020202020204" pitchFamily="34" charset="0"/>
              </a:rPr>
              <a:t> E N T A </a:t>
            </a:r>
            <a:r>
              <a:rPr lang="sl-SI" sz="1200" spc="600" dirty="0">
                <a:solidFill>
                  <a:srgbClr val="EAECEA"/>
                </a:solidFill>
                <a:latin typeface="Helvetica Light" panose="020B0403020202020204" pitchFamily="34" charset="0"/>
              </a:rPr>
              <a:t>C</a:t>
            </a:r>
            <a:r>
              <a:rPr lang="en-US" sz="1200" spc="600" dirty="0">
                <a:solidFill>
                  <a:srgbClr val="EAECEA"/>
                </a:solidFill>
                <a:latin typeface="Helvetica Light" panose="020B0403020202020204" pitchFamily="34" charset="0"/>
              </a:rPr>
              <a:t> I </a:t>
            </a:r>
            <a:r>
              <a:rPr lang="sl-SI" sz="1200" spc="600" dirty="0">
                <a:solidFill>
                  <a:srgbClr val="EAECEA"/>
                </a:solidFill>
                <a:latin typeface="Helvetica Light" panose="020B0403020202020204" pitchFamily="34" charset="0"/>
              </a:rPr>
              <a:t>J</a:t>
            </a:r>
            <a:r>
              <a:rPr lang="en-US" sz="1200" spc="600" dirty="0">
                <a:solidFill>
                  <a:srgbClr val="EAECEA"/>
                </a:solidFill>
                <a:latin typeface="Helvetica Light" panose="020B0403020202020204" pitchFamily="34" charset="0"/>
              </a:rPr>
              <a:t> </a:t>
            </a:r>
            <a:r>
              <a:rPr lang="sl-SI" sz="1200" spc="600" dirty="0">
                <a:solidFill>
                  <a:srgbClr val="EAECEA"/>
                </a:solidFill>
                <a:latin typeface="Helvetica Light" panose="020B0403020202020204" pitchFamily="34" charset="0"/>
              </a:rPr>
              <a:t>A</a:t>
            </a:r>
            <a:endParaRPr lang="en-US" sz="1200" spc="600" dirty="0">
              <a:solidFill>
                <a:srgbClr val="EAECEA"/>
              </a:solidFill>
              <a:latin typeface="Helvetica Light" panose="020B0403020202020204" pitchFamily="34" charset="0"/>
            </a:endParaRPr>
          </a:p>
        </p:txBody>
      </p:sp>
      <p:pic>
        <p:nvPicPr>
          <p:cNvPr id="6" name="Picture 6">
            <a:extLst>
              <a:ext uri="{FF2B5EF4-FFF2-40B4-BE49-F238E27FC236}">
                <a16:creationId xmlns:a16="http://schemas.microsoft.com/office/drawing/2014/main" xmlns="" id="{031EFD66-C2A1-40C8-A5E7-843232D9B295}"/>
              </a:ext>
            </a:extLst>
          </p:cNvPr>
          <p:cNvPicPr>
            <a:picLocks noChangeAspect="1"/>
          </p:cNvPicPr>
          <p:nvPr/>
        </p:nvPicPr>
        <p:blipFill>
          <a:blip r:embed="rId5"/>
          <a:stretch>
            <a:fillRect/>
          </a:stretch>
        </p:blipFill>
        <p:spPr>
          <a:xfrm>
            <a:off x="1122401" y="494990"/>
            <a:ext cx="2491713" cy="1601439"/>
          </a:xfrm>
          <a:prstGeom prst="rect">
            <a:avLst/>
          </a:prstGeom>
        </p:spPr>
      </p:pic>
    </p:spTree>
    <p:extLst>
      <p:ext uri="{BB962C8B-B14F-4D97-AF65-F5344CB8AC3E}">
        <p14:creationId xmlns:p14="http://schemas.microsoft.com/office/powerpoint/2010/main" val="3714335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5999" y="276228"/>
            <a:ext cx="7512923" cy="1107996"/>
          </a:xfrm>
          <a:prstGeom prst="rect">
            <a:avLst/>
          </a:prstGeom>
          <a:noFill/>
        </p:spPr>
        <p:txBody>
          <a:bodyPr wrap="square" lIns="0" tIns="0" rIns="0" bIns="0" rtlCol="0">
            <a:spAutoFit/>
          </a:bodyPr>
          <a:lstStyle/>
          <a:p>
            <a:r>
              <a:rPr lang="sl-SI" sz="2400" b="1">
                <a:solidFill>
                  <a:srgbClr val="17327C"/>
                </a:solidFill>
              </a:rPr>
              <a:t>Pretok</a:t>
            </a:r>
            <a:r>
              <a:rPr lang="en-US" sz="2400" b="1">
                <a:solidFill>
                  <a:srgbClr val="17327C"/>
                </a:solidFill>
              </a:rPr>
              <a:t> vs Energ</a:t>
            </a:r>
            <a:r>
              <a:rPr lang="sl-SI" sz="2400" b="1">
                <a:solidFill>
                  <a:srgbClr val="17327C"/>
                </a:solidFill>
              </a:rPr>
              <a:t>ija</a:t>
            </a:r>
            <a:endParaRPr lang="en-US" sz="2400" b="1">
              <a:solidFill>
                <a:srgbClr val="17327C"/>
              </a:solidFill>
            </a:endParaRPr>
          </a:p>
          <a:p>
            <a:r>
              <a:rPr lang="sl-SI" sz="2400">
                <a:solidFill>
                  <a:srgbClr val="17327C"/>
                </a:solidFill>
                <a:latin typeface="Helvetica Light" panose="020B0403020202020204" pitchFamily="34" charset="0"/>
              </a:rPr>
              <a:t>Najdite pravo razmerje med zadovoljivim pretokom</a:t>
            </a:r>
          </a:p>
          <a:p>
            <a:r>
              <a:rPr lang="sl-SI" sz="2400">
                <a:solidFill>
                  <a:srgbClr val="17327C"/>
                </a:solidFill>
                <a:latin typeface="Helvetica Light" panose="020B0403020202020204" pitchFamily="34" charset="0"/>
              </a:rPr>
              <a:t>in prihranjeno energijo</a:t>
            </a:r>
            <a:r>
              <a:rPr lang="en-GB" sz="2400">
                <a:solidFill>
                  <a:srgbClr val="17327C"/>
                </a:solidFill>
                <a:latin typeface="Helvetica Light" panose="020B0403020202020204" pitchFamily="34" charset="0"/>
              </a:rPr>
              <a:t> </a:t>
            </a:r>
            <a:r>
              <a:rPr lang="sl-SI" sz="2400">
                <a:solidFill>
                  <a:srgbClr val="17327C"/>
                </a:solidFill>
                <a:latin typeface="Helvetica Light" panose="020B0403020202020204" pitchFamily="34" charset="0"/>
              </a:rPr>
              <a:t>in preprečite preveliko ohladitev</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15" name="Billede 14"/>
          <p:cNvPicPr>
            <a:picLocks noChangeAspect="1"/>
          </p:cNvPicPr>
          <p:nvPr/>
        </p:nvPicPr>
        <p:blipFill>
          <a:blip r:embed="rId4"/>
          <a:stretch>
            <a:fillRect/>
          </a:stretch>
        </p:blipFill>
        <p:spPr>
          <a:xfrm>
            <a:off x="447048" y="2310275"/>
            <a:ext cx="8100508" cy="3223671"/>
          </a:xfrm>
          <a:prstGeom prst="rect">
            <a:avLst/>
          </a:prstGeom>
        </p:spPr>
      </p:pic>
      <p:sp>
        <p:nvSpPr>
          <p:cNvPr id="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10</a:t>
            </a:fld>
            <a:endParaRPr lang="en-US">
              <a:solidFill>
                <a:schemeClr val="bg1"/>
              </a:solidFill>
            </a:endParaRPr>
          </a:p>
        </p:txBody>
      </p:sp>
    </p:spTree>
    <p:extLst>
      <p:ext uri="{BB962C8B-B14F-4D97-AF65-F5344CB8AC3E}">
        <p14:creationId xmlns:p14="http://schemas.microsoft.com/office/powerpoint/2010/main" val="1560933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738664"/>
          </a:xfrm>
          <a:prstGeom prst="rect">
            <a:avLst/>
          </a:prstGeom>
          <a:noFill/>
        </p:spPr>
        <p:txBody>
          <a:bodyPr wrap="square" lIns="0" tIns="0" rIns="0" bIns="0" rtlCol="0">
            <a:spAutoFit/>
          </a:bodyPr>
          <a:lstStyle/>
          <a:p>
            <a:r>
              <a:rPr lang="en-US" sz="2400" b="1">
                <a:solidFill>
                  <a:srgbClr val="17327C"/>
                </a:solidFill>
              </a:rPr>
              <a:t>Market</a:t>
            </a:r>
            <a:r>
              <a:rPr lang="sl-SI" sz="2400" b="1">
                <a:solidFill>
                  <a:srgbClr val="17327C"/>
                </a:solidFill>
              </a:rPr>
              <a:t>inški</a:t>
            </a:r>
            <a:r>
              <a:rPr lang="en-US" sz="2400" b="1">
                <a:solidFill>
                  <a:srgbClr val="17327C"/>
                </a:solidFill>
              </a:rPr>
              <a:t> segment</a:t>
            </a:r>
            <a:r>
              <a:rPr lang="sl-SI" sz="2400" b="1">
                <a:solidFill>
                  <a:srgbClr val="17327C"/>
                </a:solidFill>
              </a:rPr>
              <a:t>i</a:t>
            </a:r>
            <a:endParaRPr lang="en-US" sz="2400" b="1">
              <a:solidFill>
                <a:srgbClr val="17327C"/>
              </a:solidFill>
            </a:endParaRPr>
          </a:p>
          <a:p>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sp>
        <p:nvSpPr>
          <p:cNvPr id="7"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11</a:t>
            </a:fld>
            <a:endParaRPr lang="en-US">
              <a:solidFill>
                <a:schemeClr val="bg1"/>
              </a:solidFill>
            </a:endParaRPr>
          </a:p>
        </p:txBody>
      </p:sp>
      <p:pic>
        <p:nvPicPr>
          <p:cNvPr id="4" name="Slika 3" descr="Slika, ki vsebuje besede posnetek zaslona&#10;&#10;Opis je samodejno ustvarjen">
            <a:extLst>
              <a:ext uri="{FF2B5EF4-FFF2-40B4-BE49-F238E27FC236}">
                <a16:creationId xmlns:a16="http://schemas.microsoft.com/office/drawing/2014/main" xmlns="" id="{A6AADCC6-09E5-43CD-96D1-FF6DB1F229AC}"/>
              </a:ext>
            </a:extLst>
          </p:cNvPr>
          <p:cNvPicPr>
            <a:picLocks noChangeAspect="1"/>
          </p:cNvPicPr>
          <p:nvPr/>
        </p:nvPicPr>
        <p:blipFill>
          <a:blip r:embed="rId4"/>
          <a:stretch>
            <a:fillRect/>
          </a:stretch>
        </p:blipFill>
        <p:spPr>
          <a:xfrm>
            <a:off x="768096" y="2052139"/>
            <a:ext cx="7852305" cy="2869200"/>
          </a:xfrm>
          <a:prstGeom prst="rect">
            <a:avLst/>
          </a:prstGeom>
        </p:spPr>
      </p:pic>
    </p:spTree>
    <p:extLst>
      <p:ext uri="{BB962C8B-B14F-4D97-AF65-F5344CB8AC3E}">
        <p14:creationId xmlns:p14="http://schemas.microsoft.com/office/powerpoint/2010/main" val="2323150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369332"/>
          </a:xfrm>
          <a:prstGeom prst="rect">
            <a:avLst/>
          </a:prstGeom>
          <a:noFill/>
        </p:spPr>
        <p:txBody>
          <a:bodyPr wrap="square" lIns="0" tIns="0" rIns="0" bIns="0" rtlCol="0">
            <a:spAutoFit/>
          </a:bodyPr>
          <a:lstStyle/>
          <a:p>
            <a:r>
              <a:rPr lang="en-US" sz="2400" b="1" err="1">
                <a:solidFill>
                  <a:srgbClr val="17327C"/>
                </a:solidFill>
              </a:rPr>
              <a:t>Flosense</a:t>
            </a:r>
            <a:r>
              <a:rPr lang="en-US" sz="2400" b="1">
                <a:solidFill>
                  <a:srgbClr val="17327C"/>
                </a:solidFill>
              </a:rPr>
              <a:t> </a:t>
            </a:r>
            <a:r>
              <a:rPr lang="sl-SI" sz="2400" b="1">
                <a:solidFill>
                  <a:srgbClr val="17327C"/>
                </a:solidFill>
              </a:rPr>
              <a:t>nabor</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sp>
        <p:nvSpPr>
          <p:cNvPr id="9" name="Nedadgående pil 8"/>
          <p:cNvSpPr/>
          <p:nvPr/>
        </p:nvSpPr>
        <p:spPr>
          <a:xfrm>
            <a:off x="1581083" y="3492040"/>
            <a:ext cx="513082" cy="149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padgående pil 9"/>
          <p:cNvSpPr/>
          <p:nvPr/>
        </p:nvSpPr>
        <p:spPr>
          <a:xfrm>
            <a:off x="2610683" y="3492040"/>
            <a:ext cx="489600" cy="1490400"/>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Nedadgående pil 12"/>
          <p:cNvSpPr/>
          <p:nvPr/>
        </p:nvSpPr>
        <p:spPr>
          <a:xfrm>
            <a:off x="5732407" y="2952040"/>
            <a:ext cx="513082" cy="1490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padgående pil 13"/>
          <p:cNvSpPr/>
          <p:nvPr/>
        </p:nvSpPr>
        <p:spPr>
          <a:xfrm>
            <a:off x="7128014" y="2952040"/>
            <a:ext cx="489600" cy="1490400"/>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Nedadgående pil 14"/>
          <p:cNvSpPr/>
          <p:nvPr/>
        </p:nvSpPr>
        <p:spPr>
          <a:xfrm>
            <a:off x="5661349" y="4724440"/>
            <a:ext cx="220800" cy="91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Nedadgående pil 15"/>
          <p:cNvSpPr/>
          <p:nvPr/>
        </p:nvSpPr>
        <p:spPr>
          <a:xfrm>
            <a:off x="6220972" y="4724440"/>
            <a:ext cx="220800" cy="91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Nedadgående pil 16"/>
          <p:cNvSpPr/>
          <p:nvPr/>
        </p:nvSpPr>
        <p:spPr>
          <a:xfrm>
            <a:off x="6710831" y="4724440"/>
            <a:ext cx="220800" cy="91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Nedadgående pil 17"/>
          <p:cNvSpPr/>
          <p:nvPr/>
        </p:nvSpPr>
        <p:spPr>
          <a:xfrm>
            <a:off x="7248949" y="4724440"/>
            <a:ext cx="220800" cy="91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Nedadgående pil 18"/>
          <p:cNvSpPr/>
          <p:nvPr/>
        </p:nvSpPr>
        <p:spPr>
          <a:xfrm rot="10800000">
            <a:off x="5924149" y="4734080"/>
            <a:ext cx="220800" cy="91320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Nedadgående pil 19"/>
          <p:cNvSpPr/>
          <p:nvPr/>
        </p:nvSpPr>
        <p:spPr>
          <a:xfrm rot="10800000">
            <a:off x="6483772" y="4734080"/>
            <a:ext cx="220800" cy="91320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Nedadgående pil 20"/>
          <p:cNvSpPr/>
          <p:nvPr/>
        </p:nvSpPr>
        <p:spPr>
          <a:xfrm rot="10800000">
            <a:off x="6973631" y="4734080"/>
            <a:ext cx="220800" cy="91320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Nedadgående pil 21"/>
          <p:cNvSpPr/>
          <p:nvPr/>
        </p:nvSpPr>
        <p:spPr>
          <a:xfrm rot="10800000">
            <a:off x="7511749" y="4734080"/>
            <a:ext cx="220800" cy="913200"/>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
            <a:extLst>
              <a:ext uri="{FF2B5EF4-FFF2-40B4-BE49-F238E27FC236}">
                <a16:creationId xmlns:a16="http://schemas.microsoft.com/office/drawing/2014/main" xmlns="" id="{DC99F051-85CD-3942-9406-C5B10658377A}"/>
              </a:ext>
            </a:extLst>
          </p:cNvPr>
          <p:cNvSpPr txBox="1"/>
          <p:nvPr/>
        </p:nvSpPr>
        <p:spPr>
          <a:xfrm>
            <a:off x="1430182" y="1897294"/>
            <a:ext cx="6939118" cy="369332"/>
          </a:xfrm>
          <a:prstGeom prst="rect">
            <a:avLst/>
          </a:prstGeom>
          <a:noFill/>
        </p:spPr>
        <p:txBody>
          <a:bodyPr wrap="square" lIns="0" tIns="0" rIns="0" bIns="0" rtlCol="0">
            <a:spAutoFit/>
          </a:bodyPr>
          <a:lstStyle/>
          <a:p>
            <a:r>
              <a:rPr lang="sl-SI" sz="2400" b="1">
                <a:solidFill>
                  <a:srgbClr val="17327C"/>
                </a:solidFill>
              </a:rPr>
              <a:t>Enojni tokokrog</a:t>
            </a:r>
            <a:r>
              <a:rPr lang="en-US" sz="2400" b="1">
                <a:solidFill>
                  <a:srgbClr val="17327C"/>
                </a:solidFill>
              </a:rPr>
              <a:t>					</a:t>
            </a:r>
            <a:r>
              <a:rPr lang="sl-SI" sz="2400" b="1">
                <a:solidFill>
                  <a:srgbClr val="17327C"/>
                </a:solidFill>
              </a:rPr>
              <a:t>Večkratni tokokrog</a:t>
            </a:r>
            <a:endParaRPr lang="en-US" sz="2400" b="1">
              <a:solidFill>
                <a:srgbClr val="17327C"/>
              </a:solidFill>
            </a:endParaRPr>
          </a:p>
        </p:txBody>
      </p:sp>
      <p:sp>
        <p:nvSpPr>
          <p:cNvPr id="24" name="TextBox 2">
            <a:extLst>
              <a:ext uri="{FF2B5EF4-FFF2-40B4-BE49-F238E27FC236}">
                <a16:creationId xmlns:a16="http://schemas.microsoft.com/office/drawing/2014/main" xmlns="" id="{DC99F051-85CD-3942-9406-C5B10658377A}"/>
              </a:ext>
            </a:extLst>
          </p:cNvPr>
          <p:cNvSpPr txBox="1"/>
          <p:nvPr/>
        </p:nvSpPr>
        <p:spPr>
          <a:xfrm>
            <a:off x="1430182" y="6074494"/>
            <a:ext cx="7145018" cy="369332"/>
          </a:xfrm>
          <a:prstGeom prst="rect">
            <a:avLst/>
          </a:prstGeom>
          <a:noFill/>
        </p:spPr>
        <p:txBody>
          <a:bodyPr wrap="square" lIns="0" tIns="0" rIns="0" bIns="0" rtlCol="0">
            <a:spAutoFit/>
          </a:bodyPr>
          <a:lstStyle/>
          <a:p>
            <a:r>
              <a:rPr lang="en-US" sz="2400" b="1">
                <a:solidFill>
                  <a:srgbClr val="17327C"/>
                </a:solidFill>
              </a:rPr>
              <a:t> </a:t>
            </a:r>
            <a:r>
              <a:rPr lang="en-US" sz="2400" b="1" err="1">
                <a:solidFill>
                  <a:srgbClr val="17327C"/>
                </a:solidFill>
              </a:rPr>
              <a:t>Flosense</a:t>
            </a:r>
            <a:r>
              <a:rPr lang="en-US" sz="2400" b="1">
                <a:solidFill>
                  <a:srgbClr val="17327C"/>
                </a:solidFill>
              </a:rPr>
              <a:t> 1.0				     </a:t>
            </a:r>
            <a:r>
              <a:rPr lang="en-US" sz="2400" b="1" err="1">
                <a:solidFill>
                  <a:srgbClr val="17327C"/>
                </a:solidFill>
              </a:rPr>
              <a:t>Flosense</a:t>
            </a:r>
            <a:r>
              <a:rPr lang="en-US" sz="2400" b="1">
                <a:solidFill>
                  <a:srgbClr val="17327C"/>
                </a:solidFill>
              </a:rPr>
              <a:t> 3.0 &amp; 4.0</a:t>
            </a:r>
          </a:p>
        </p:txBody>
      </p:sp>
      <p:sp>
        <p:nvSpPr>
          <p:cNvPr id="25"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12</a:t>
            </a:fld>
            <a:endParaRPr lang="en-US">
              <a:solidFill>
                <a:schemeClr val="bg1"/>
              </a:solidFill>
            </a:endParaRPr>
          </a:p>
        </p:txBody>
      </p:sp>
    </p:spTree>
    <p:extLst>
      <p:ext uri="{BB962C8B-B14F-4D97-AF65-F5344CB8AC3E}">
        <p14:creationId xmlns:p14="http://schemas.microsoft.com/office/powerpoint/2010/main" val="9436867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738664"/>
          </a:xfrm>
          <a:prstGeom prst="rect">
            <a:avLst/>
          </a:prstGeom>
          <a:noFill/>
        </p:spPr>
        <p:txBody>
          <a:bodyPr wrap="square" lIns="0" tIns="0" rIns="0" bIns="0" rtlCol="0">
            <a:spAutoFit/>
          </a:bodyPr>
          <a:lstStyle/>
          <a:p>
            <a:r>
              <a:rPr lang="en-US" sz="2400" b="1" err="1">
                <a:solidFill>
                  <a:srgbClr val="17327C"/>
                </a:solidFill>
              </a:rPr>
              <a:t>Flosense</a:t>
            </a:r>
            <a:r>
              <a:rPr lang="en-US" sz="2400" b="1">
                <a:solidFill>
                  <a:srgbClr val="17327C"/>
                </a:solidFill>
              </a:rPr>
              <a:t> apli</a:t>
            </a:r>
            <a:r>
              <a:rPr lang="sl-SI" sz="2400" b="1">
                <a:solidFill>
                  <a:srgbClr val="17327C"/>
                </a:solidFill>
              </a:rPr>
              <a:t>kacija </a:t>
            </a:r>
            <a:r>
              <a:rPr lang="en-US" sz="2400" b="1">
                <a:solidFill>
                  <a:srgbClr val="17327C"/>
                </a:solidFill>
              </a:rPr>
              <a:t>Flosense 1.0</a:t>
            </a:r>
          </a:p>
          <a:p>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7" name="Picture 2" descr="Adiabatic Coo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58" y="1246728"/>
            <a:ext cx="1661033" cy="15560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ortable Chill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798" y="3227251"/>
            <a:ext cx="1156715" cy="2011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ermoregolatore Turbog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192" y="1406778"/>
            <a:ext cx="1520825" cy="1520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1">
            <a:extLst>
              <a:ext uri="{FF2B5EF4-FFF2-40B4-BE49-F238E27FC236}">
                <a16:creationId xmlns:a16="http://schemas.microsoft.com/office/drawing/2014/main" xmlns="" id="{A1DF9BC5-10A2-244D-93A7-7DF81EE0C9D7}"/>
              </a:ext>
            </a:extLst>
          </p:cNvPr>
          <p:cNvSpPr txBox="1"/>
          <p:nvPr/>
        </p:nvSpPr>
        <p:spPr>
          <a:xfrm>
            <a:off x="649151" y="3039820"/>
            <a:ext cx="1770199" cy="215444"/>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Central</a:t>
            </a:r>
            <a:r>
              <a:rPr lang="sl-SI" sz="1400">
                <a:solidFill>
                  <a:srgbClr val="17327C"/>
                </a:solidFill>
                <a:latin typeface="Helvetica Light" panose="020B0403020202020204" pitchFamily="34" charset="0"/>
              </a:rPr>
              <a:t>ni</a:t>
            </a:r>
            <a:r>
              <a:rPr lang="en-GB" sz="1400">
                <a:solidFill>
                  <a:srgbClr val="17327C"/>
                </a:solidFill>
                <a:latin typeface="Helvetica Light" panose="020B0403020202020204" pitchFamily="34" charset="0"/>
              </a:rPr>
              <a:t> </a:t>
            </a:r>
            <a:r>
              <a:rPr lang="sl-SI" sz="1400">
                <a:solidFill>
                  <a:srgbClr val="17327C"/>
                </a:solidFill>
                <a:latin typeface="Helvetica Light" panose="020B0403020202020204" pitchFamily="34" charset="0"/>
              </a:rPr>
              <a:t>hladilni vodi</a:t>
            </a:r>
            <a:endParaRPr lang="en-GB" sz="1400">
              <a:solidFill>
                <a:srgbClr val="17327C"/>
              </a:solidFill>
              <a:latin typeface="Helvetica Light" panose="020B0403020202020204" pitchFamily="34" charset="0"/>
            </a:endParaRPr>
          </a:p>
        </p:txBody>
      </p:sp>
      <p:sp>
        <p:nvSpPr>
          <p:cNvPr id="11" name="TextBox 11">
            <a:extLst>
              <a:ext uri="{FF2B5EF4-FFF2-40B4-BE49-F238E27FC236}">
                <a16:creationId xmlns:a16="http://schemas.microsoft.com/office/drawing/2014/main" xmlns="" id="{A1DF9BC5-10A2-244D-93A7-7DF81EE0C9D7}"/>
              </a:ext>
            </a:extLst>
          </p:cNvPr>
          <p:cNvSpPr txBox="1"/>
          <p:nvPr/>
        </p:nvSpPr>
        <p:spPr>
          <a:xfrm>
            <a:off x="691823" y="5541802"/>
            <a:ext cx="1346527" cy="215444"/>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Mobil</a:t>
            </a:r>
            <a:r>
              <a:rPr lang="sl-SI" sz="1400">
                <a:solidFill>
                  <a:srgbClr val="17327C"/>
                </a:solidFill>
                <a:latin typeface="Helvetica Light" panose="020B0403020202020204" pitchFamily="34" charset="0"/>
              </a:rPr>
              <a:t>ni hladilniki</a:t>
            </a:r>
            <a:endParaRPr lang="en-GB" sz="1400">
              <a:solidFill>
                <a:srgbClr val="17327C"/>
              </a:solidFill>
              <a:latin typeface="Helvetica Light" panose="020B0403020202020204" pitchFamily="34" charset="0"/>
            </a:endParaRPr>
          </a:p>
        </p:txBody>
      </p:sp>
      <p:sp>
        <p:nvSpPr>
          <p:cNvPr id="13" name="TextBox 11">
            <a:extLst>
              <a:ext uri="{FF2B5EF4-FFF2-40B4-BE49-F238E27FC236}">
                <a16:creationId xmlns:a16="http://schemas.microsoft.com/office/drawing/2014/main" xmlns="" id="{A1DF9BC5-10A2-244D-93A7-7DF81EE0C9D7}"/>
              </a:ext>
            </a:extLst>
          </p:cNvPr>
          <p:cNvSpPr txBox="1"/>
          <p:nvPr/>
        </p:nvSpPr>
        <p:spPr>
          <a:xfrm>
            <a:off x="6348911" y="2987018"/>
            <a:ext cx="3392497" cy="215444"/>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Temperatur</a:t>
            </a:r>
            <a:r>
              <a:rPr lang="sl-SI" sz="1400">
                <a:solidFill>
                  <a:srgbClr val="17327C"/>
                </a:solidFill>
                <a:latin typeface="Helvetica Light" panose="020B0403020202020204" pitchFamily="34" charset="0"/>
              </a:rPr>
              <a:t>ne kontrole</a:t>
            </a:r>
            <a:endParaRPr lang="en-GB" sz="1400">
              <a:solidFill>
                <a:srgbClr val="17327C"/>
              </a:solidFill>
              <a:latin typeface="Helvetica Light" panose="020B0403020202020204" pitchFamily="34" charset="0"/>
            </a:endParaRPr>
          </a:p>
        </p:txBody>
      </p:sp>
      <p:sp>
        <p:nvSpPr>
          <p:cNvPr id="14" name="TextBox 11">
            <a:extLst>
              <a:ext uri="{FF2B5EF4-FFF2-40B4-BE49-F238E27FC236}">
                <a16:creationId xmlns:a16="http://schemas.microsoft.com/office/drawing/2014/main" xmlns="" id="{A1DF9BC5-10A2-244D-93A7-7DF81EE0C9D7}"/>
              </a:ext>
            </a:extLst>
          </p:cNvPr>
          <p:cNvSpPr txBox="1"/>
          <p:nvPr/>
        </p:nvSpPr>
        <p:spPr>
          <a:xfrm>
            <a:off x="6348911" y="5495578"/>
            <a:ext cx="1918789" cy="215444"/>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Distribu</a:t>
            </a:r>
            <a:r>
              <a:rPr lang="sl-SI" sz="1400">
                <a:solidFill>
                  <a:srgbClr val="17327C"/>
                </a:solidFill>
                <a:latin typeface="Helvetica Light" panose="020B0403020202020204" pitchFamily="34" charset="0"/>
              </a:rPr>
              <a:t>cijski razdelilniki</a:t>
            </a:r>
            <a:endParaRPr lang="en-GB" sz="1400">
              <a:solidFill>
                <a:srgbClr val="17327C"/>
              </a:solidFill>
              <a:latin typeface="Helvetica Light" panose="020B0403020202020204" pitchFamily="34" charset="0"/>
            </a:endParaRPr>
          </a:p>
        </p:txBody>
      </p:sp>
      <p:pic>
        <p:nvPicPr>
          <p:cNvPr id="15" name="Billede 14"/>
          <p:cNvPicPr>
            <a:picLocks noChangeAspect="1"/>
          </p:cNvPicPr>
          <p:nvPr/>
        </p:nvPicPr>
        <p:blipFill>
          <a:blip r:embed="rId7">
            <a:extLst>
              <a:ext uri="{BEBA8EAE-BF5A-486C-A8C5-ECC9F3942E4B}">
                <a14:imgProps xmlns:a14="http://schemas.microsoft.com/office/drawing/2010/main">
                  <a14:imgLayer r:embed="rId8">
                    <a14:imgEffect>
                      <a14:backgroundRemoval t="0" b="99905" l="0" r="100000">
                        <a14:foregroundMark x1="70135" y1="25213" x2="70135" y2="25213"/>
                        <a14:foregroundMark x1="56181" y1="39147" x2="56181" y2="39147"/>
                        <a14:foregroundMark x1="36230" y1="57915" x2="36230" y2="57915"/>
                        <a14:foregroundMark x1="18360" y1="68436" x2="18360" y2="68436"/>
                        <a14:foregroundMark x1="32313" y1="54882" x2="32313" y2="54882"/>
                        <a14:foregroundMark x1="31334" y1="63886" x2="31334" y2="63886"/>
                        <a14:foregroundMark x1="54712" y1="33460" x2="54712" y2="33460"/>
                        <a14:foregroundMark x1="70135" y1="18483" x2="70135" y2="18483"/>
                        <a14:foregroundMark x1="85679" y1="6066" x2="85679" y2="6066"/>
                      </a14:backgroundRemoval>
                    </a14:imgEffect>
                  </a14:imgLayer>
                </a14:imgProps>
              </a:ext>
            </a:extLst>
          </a:blip>
          <a:stretch>
            <a:fillRect/>
          </a:stretch>
        </p:blipFill>
        <p:spPr>
          <a:xfrm>
            <a:off x="6208199" y="3440615"/>
            <a:ext cx="1484953" cy="1917534"/>
          </a:xfrm>
          <a:prstGeom prst="rect">
            <a:avLst/>
          </a:prstGeom>
        </p:spPr>
      </p:pic>
      <p:pic>
        <p:nvPicPr>
          <p:cNvPr id="16" name="Billede 15"/>
          <p:cNvPicPr>
            <a:picLocks noChangeAspect="1"/>
          </p:cNvPicPr>
          <p:nvPr/>
        </p:nvPicPr>
        <p:blipFill rotWithShape="1">
          <a:blip r:embed="rId9">
            <a:extLst>
              <a:ext uri="{BEBA8EAE-BF5A-486C-A8C5-ECC9F3942E4B}">
                <a14:imgProps xmlns:a14="http://schemas.microsoft.com/office/drawing/2010/main">
                  <a14:imgLayer r:embed="rId10">
                    <a14:imgEffect>
                      <a14:backgroundRemoval t="9942" b="89914" l="25223" r="73479">
                        <a14:foregroundMark x1="39659" y1="82709" x2="39659" y2="82709"/>
                        <a14:foregroundMark x1="44282" y1="83285" x2="44282" y2="83285"/>
                        <a14:foregroundMark x1="49311" y1="82277" x2="49311" y2="82277"/>
                      </a14:backgroundRemoval>
                    </a14:imgEffect>
                  </a14:imgLayer>
                </a14:imgProps>
              </a:ext>
            </a:extLst>
          </a:blip>
          <a:srcRect l="19933" r="26705"/>
          <a:stretch/>
        </p:blipFill>
        <p:spPr>
          <a:xfrm>
            <a:off x="3472544" y="2222348"/>
            <a:ext cx="1239865" cy="1307775"/>
          </a:xfrm>
          <a:prstGeom prst="rect">
            <a:avLst/>
          </a:prstGeom>
        </p:spPr>
      </p:pic>
      <p:pic>
        <p:nvPicPr>
          <p:cNvPr id="17" name="Billede 16"/>
          <p:cNvPicPr>
            <a:picLocks noChangeAspect="1"/>
          </p:cNvPicPr>
          <p:nvPr/>
        </p:nvPicPr>
        <p:blipFill>
          <a:blip r:embed="rId11">
            <a:extLst>
              <a:ext uri="{BEBA8EAE-BF5A-486C-A8C5-ECC9F3942E4B}">
                <a14:imgProps xmlns:a14="http://schemas.microsoft.com/office/drawing/2010/main">
                  <a14:imgLayer r:embed="rId12">
                    <a14:imgEffect>
                      <a14:backgroundRemoval t="2293" b="100000" l="308" r="100000"/>
                    </a14:imgEffect>
                  </a14:imgLayer>
                </a14:imgProps>
              </a:ext>
            </a:extLst>
          </a:blip>
          <a:stretch>
            <a:fillRect/>
          </a:stretch>
        </p:blipFill>
        <p:spPr>
          <a:xfrm>
            <a:off x="3617846" y="3597718"/>
            <a:ext cx="1209374" cy="703298"/>
          </a:xfrm>
          <a:prstGeom prst="rect">
            <a:avLst/>
          </a:prstGeom>
        </p:spPr>
      </p:pic>
      <p:sp>
        <p:nvSpPr>
          <p:cNvPr id="18" name="Afrundet rektangel 17"/>
          <p:cNvSpPr/>
          <p:nvPr/>
        </p:nvSpPr>
        <p:spPr>
          <a:xfrm>
            <a:off x="3346704" y="2222348"/>
            <a:ext cx="1633728" cy="22765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Lige forbindelse 18"/>
          <p:cNvCxnSpPr/>
          <p:nvPr/>
        </p:nvCxnSpPr>
        <p:spPr>
          <a:xfrm flipV="1">
            <a:off x="4980432" y="2222348"/>
            <a:ext cx="1227767" cy="411124"/>
          </a:xfrm>
          <a:prstGeom prst="line">
            <a:avLst/>
          </a:prstGeom>
          <a:ln>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a:endCxn id="15" idx="1"/>
          </p:cNvCxnSpPr>
          <p:nvPr/>
        </p:nvCxnSpPr>
        <p:spPr>
          <a:xfrm>
            <a:off x="4980432" y="4090416"/>
            <a:ext cx="1227767" cy="308966"/>
          </a:xfrm>
          <a:prstGeom prst="line">
            <a:avLst/>
          </a:prstGeom>
          <a:ln>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flipH="1" flipV="1">
            <a:off x="2308823" y="2267712"/>
            <a:ext cx="1037881" cy="383971"/>
          </a:xfrm>
          <a:prstGeom prst="line">
            <a:avLst/>
          </a:prstGeom>
          <a:ln>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flipH="1">
            <a:off x="2237033" y="4145280"/>
            <a:ext cx="1109671" cy="353568"/>
          </a:xfrm>
          <a:prstGeom prst="line">
            <a:avLst/>
          </a:prstGeom>
          <a:ln>
            <a:solidFill>
              <a:srgbClr val="17327C"/>
            </a:solidFill>
          </a:ln>
        </p:spPr>
        <p:style>
          <a:lnRef idx="1">
            <a:schemeClr val="accent1"/>
          </a:lnRef>
          <a:fillRef idx="0">
            <a:schemeClr val="accent1"/>
          </a:fillRef>
          <a:effectRef idx="0">
            <a:schemeClr val="accent1"/>
          </a:effectRef>
          <a:fontRef idx="minor">
            <a:schemeClr val="tx1"/>
          </a:fontRef>
        </p:style>
      </p:cxnSp>
      <p:sp>
        <p:nvSpPr>
          <p:cNvPr id="23" name="TextBox 11">
            <a:extLst>
              <a:ext uri="{FF2B5EF4-FFF2-40B4-BE49-F238E27FC236}">
                <a16:creationId xmlns:a16="http://schemas.microsoft.com/office/drawing/2014/main" xmlns="" id="{A1DF9BC5-10A2-244D-93A7-7DF81EE0C9D7}"/>
              </a:ext>
            </a:extLst>
          </p:cNvPr>
          <p:cNvSpPr txBox="1"/>
          <p:nvPr/>
        </p:nvSpPr>
        <p:spPr>
          <a:xfrm>
            <a:off x="3825167" y="1917008"/>
            <a:ext cx="5091153" cy="215444"/>
          </a:xfrm>
          <a:prstGeom prst="rect">
            <a:avLst/>
          </a:prstGeom>
          <a:noFill/>
        </p:spPr>
        <p:txBody>
          <a:bodyPr wrap="square" lIns="0" tIns="0" rIns="0" bIns="0" rtlCol="0">
            <a:spAutoFit/>
          </a:bodyPr>
          <a:lstStyle/>
          <a:p>
            <a:r>
              <a:rPr lang="en-GB" sz="1400" err="1">
                <a:solidFill>
                  <a:srgbClr val="17327C"/>
                </a:solidFill>
                <a:latin typeface="Helvetica Light" panose="020B0403020202020204" pitchFamily="34" charset="0"/>
              </a:rPr>
              <a:t>Flosense</a:t>
            </a:r>
            <a:r>
              <a:rPr lang="en-GB" sz="1400">
                <a:solidFill>
                  <a:srgbClr val="17327C"/>
                </a:solidFill>
                <a:latin typeface="Helvetica Light" panose="020B0403020202020204" pitchFamily="34" charset="0"/>
              </a:rPr>
              <a:t> 1.0</a:t>
            </a:r>
          </a:p>
        </p:txBody>
      </p:sp>
      <p:sp>
        <p:nvSpPr>
          <p:cNvPr id="24"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13</a:t>
            </a:fld>
            <a:endParaRPr lang="en-US">
              <a:solidFill>
                <a:schemeClr val="bg1"/>
              </a:solidFill>
            </a:endParaRPr>
          </a:p>
        </p:txBody>
      </p:sp>
    </p:spTree>
    <p:extLst>
      <p:ext uri="{BB962C8B-B14F-4D97-AF65-F5344CB8AC3E}">
        <p14:creationId xmlns:p14="http://schemas.microsoft.com/office/powerpoint/2010/main" val="674590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369332"/>
          </a:xfrm>
          <a:prstGeom prst="rect">
            <a:avLst/>
          </a:prstGeom>
          <a:noFill/>
        </p:spPr>
        <p:txBody>
          <a:bodyPr wrap="square" lIns="0" tIns="0" rIns="0" bIns="0" rtlCol="0">
            <a:spAutoFit/>
          </a:bodyPr>
          <a:lstStyle/>
          <a:p>
            <a:r>
              <a:rPr lang="sl-SI" sz="2400" b="1">
                <a:solidFill>
                  <a:srgbClr val="17327C"/>
                </a:solidFill>
              </a:rPr>
              <a:t>Kontrola temperature</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24" name="Picture 6" descr="Termoregolatore Turbo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707" y="1561027"/>
            <a:ext cx="1520825"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a:extLst>
              <a:ext uri="{FF2B5EF4-FFF2-40B4-BE49-F238E27FC236}">
                <a16:creationId xmlns:a16="http://schemas.microsoft.com/office/drawing/2014/main" xmlns="" id="{9D28AC2E-55D1-487A-AE1B-53B2A05307E6}"/>
              </a:ext>
            </a:extLst>
          </p:cNvPr>
          <p:cNvPicPr>
            <a:picLocks noChangeAspect="1"/>
          </p:cNvPicPr>
          <p:nvPr/>
        </p:nvPicPr>
        <p:blipFill>
          <a:blip r:embed="rId5"/>
          <a:stretch>
            <a:fillRect/>
          </a:stretch>
        </p:blipFill>
        <p:spPr>
          <a:xfrm>
            <a:off x="795968" y="3081852"/>
            <a:ext cx="4743828" cy="3454107"/>
          </a:xfrm>
          <a:prstGeom prst="rect">
            <a:avLst/>
          </a:prstGeom>
        </p:spPr>
      </p:pic>
      <p:sp>
        <p:nvSpPr>
          <p:cNvPr id="26" name="Tekstfelt 25"/>
          <p:cNvSpPr txBox="1"/>
          <p:nvPr/>
        </p:nvSpPr>
        <p:spPr>
          <a:xfrm>
            <a:off x="5820123" y="4278325"/>
            <a:ext cx="3047651" cy="9233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sl-SI"/>
              <a:t>Nastavljena </a:t>
            </a:r>
            <a:r>
              <a:rPr lang="en-GB"/>
              <a:t>temperatur</a:t>
            </a:r>
            <a:r>
              <a:rPr lang="sl-SI"/>
              <a:t>a</a:t>
            </a:r>
            <a:endParaRPr lang="en-GB"/>
          </a:p>
          <a:p>
            <a:pPr marL="285750" indent="-285750">
              <a:buClr>
                <a:schemeClr val="accent2"/>
              </a:buClr>
              <a:buFont typeface="Arial" panose="020B0604020202020204" pitchFamily="34" charset="0"/>
              <a:buChar char="•"/>
            </a:pPr>
            <a:r>
              <a:rPr lang="sl-SI"/>
              <a:t>Dejanska </a:t>
            </a:r>
            <a:r>
              <a:rPr lang="en-GB"/>
              <a:t>temperatur</a:t>
            </a:r>
            <a:r>
              <a:rPr lang="sl-SI"/>
              <a:t>a</a:t>
            </a:r>
            <a:endParaRPr lang="en-GB"/>
          </a:p>
          <a:p>
            <a:pPr marL="285750" indent="-285750">
              <a:buClr>
                <a:schemeClr val="bg1">
                  <a:lumMod val="50000"/>
                </a:schemeClr>
              </a:buClr>
              <a:buFont typeface="Arial" panose="020B0604020202020204" pitchFamily="34" charset="0"/>
              <a:buChar char="•"/>
            </a:pPr>
            <a:r>
              <a:rPr lang="sl-SI"/>
              <a:t>Temperatura forme</a:t>
            </a:r>
            <a:endParaRPr lang="en-GB"/>
          </a:p>
        </p:txBody>
      </p: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14</a:t>
            </a:fld>
            <a:endParaRPr lang="en-US">
              <a:solidFill>
                <a:schemeClr val="bg1"/>
              </a:solidFill>
            </a:endParaRPr>
          </a:p>
        </p:txBody>
      </p:sp>
    </p:spTree>
    <p:extLst>
      <p:ext uri="{BB962C8B-B14F-4D97-AF65-F5344CB8AC3E}">
        <p14:creationId xmlns:p14="http://schemas.microsoft.com/office/powerpoint/2010/main" val="16317954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738664"/>
          </a:xfrm>
          <a:prstGeom prst="rect">
            <a:avLst/>
          </a:prstGeom>
          <a:noFill/>
        </p:spPr>
        <p:txBody>
          <a:bodyPr wrap="square" lIns="0" tIns="0" rIns="0" bIns="0" rtlCol="0">
            <a:spAutoFit/>
          </a:bodyPr>
          <a:lstStyle/>
          <a:p>
            <a:r>
              <a:rPr lang="sl-SI" sz="2400" b="1">
                <a:solidFill>
                  <a:srgbClr val="17327C"/>
                </a:solidFill>
                <a:latin typeface="Helvetica" pitchFamily="2" charset="0"/>
              </a:rPr>
              <a:t>Pretok proti</a:t>
            </a:r>
            <a:r>
              <a:rPr lang="en-GB" sz="2400" b="1">
                <a:solidFill>
                  <a:srgbClr val="17327C"/>
                </a:solidFill>
                <a:latin typeface="Helvetica" pitchFamily="2" charset="0"/>
              </a:rPr>
              <a:t> </a:t>
            </a:r>
            <a:r>
              <a:rPr lang="sl-SI" sz="2400" b="1">
                <a:solidFill>
                  <a:srgbClr val="17327C"/>
                </a:solidFill>
                <a:latin typeface="Helvetica" pitchFamily="2" charset="0"/>
              </a:rPr>
              <a:t>zmogljivosti črpalke</a:t>
            </a:r>
            <a:endParaRPr lang="en-GB" sz="2400" b="1">
              <a:solidFill>
                <a:srgbClr val="17327C"/>
              </a:solidFill>
              <a:latin typeface="Helvetica" pitchFamily="2" charset="0"/>
            </a:endParaRPr>
          </a:p>
          <a:p>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24" name="Picture 6" descr="Termoregolatore Turbo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707" y="1561027"/>
            <a:ext cx="1520825" cy="1520825"/>
          </a:xfrm>
          <a:prstGeom prst="rect">
            <a:avLst/>
          </a:prstGeom>
          <a:noFill/>
          <a:extLst>
            <a:ext uri="{909E8E84-426E-40DD-AFC4-6F175D3DCCD1}">
              <a14:hiddenFill xmlns:a14="http://schemas.microsoft.com/office/drawing/2010/main">
                <a:solidFill>
                  <a:srgbClr val="FFFFFF"/>
                </a:solidFill>
              </a14:hiddenFill>
            </a:ext>
          </a:extLst>
        </p:spPr>
      </p:pic>
      <p:sp>
        <p:nvSpPr>
          <p:cNvPr id="7"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15</a:t>
            </a:fld>
            <a:endParaRPr lang="en-US">
              <a:solidFill>
                <a:schemeClr val="bg1"/>
              </a:solidFill>
            </a:endParaRPr>
          </a:p>
        </p:txBody>
      </p:sp>
      <p:pic>
        <p:nvPicPr>
          <p:cNvPr id="4" name="Slika 3">
            <a:extLst>
              <a:ext uri="{FF2B5EF4-FFF2-40B4-BE49-F238E27FC236}">
                <a16:creationId xmlns:a16="http://schemas.microsoft.com/office/drawing/2014/main" xmlns="" id="{EAD5DB7A-618B-4F1D-8A62-5747E2142F06}"/>
              </a:ext>
            </a:extLst>
          </p:cNvPr>
          <p:cNvPicPr>
            <a:picLocks noChangeAspect="1"/>
          </p:cNvPicPr>
          <p:nvPr/>
        </p:nvPicPr>
        <p:blipFill>
          <a:blip r:embed="rId5"/>
          <a:stretch>
            <a:fillRect/>
          </a:stretch>
        </p:blipFill>
        <p:spPr>
          <a:xfrm>
            <a:off x="1686682" y="2847425"/>
            <a:ext cx="5064970" cy="3466800"/>
          </a:xfrm>
          <a:prstGeom prst="rect">
            <a:avLst/>
          </a:prstGeom>
        </p:spPr>
      </p:pic>
    </p:spTree>
    <p:extLst>
      <p:ext uri="{BB962C8B-B14F-4D97-AF65-F5344CB8AC3E}">
        <p14:creationId xmlns:p14="http://schemas.microsoft.com/office/powerpoint/2010/main" val="2996815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3262BEF-EFF0-D64C-81B6-7AB5C023EE79}"/>
              </a:ext>
            </a:extLst>
          </p:cNvPr>
          <p:cNvPicPr>
            <a:picLocks noChangeAspect="1"/>
          </p:cNvPicPr>
          <p:nvPr/>
        </p:nvPicPr>
        <p:blipFill>
          <a:blip r:embed="rId2"/>
          <a:stretch>
            <a:fillRect/>
          </a:stretch>
        </p:blipFill>
        <p:spPr>
          <a:xfrm>
            <a:off x="0" y="9144"/>
            <a:ext cx="9144000" cy="6839712"/>
          </a:xfrm>
          <a:prstGeom prst="rect">
            <a:avLst/>
          </a:prstGeom>
        </p:spPr>
      </p:pic>
      <p:sp>
        <p:nvSpPr>
          <p:cNvPr id="7" name="Tekstfelt 4">
            <a:extLst>
              <a:ext uri="{FF2B5EF4-FFF2-40B4-BE49-F238E27FC236}">
                <a16:creationId xmlns:a16="http://schemas.microsoft.com/office/drawing/2014/main" xmlns="" id="{D94370A5-2D49-C040-9707-9C75BEB9DD54}"/>
              </a:ext>
            </a:extLst>
          </p:cNvPr>
          <p:cNvSpPr txBox="1"/>
          <p:nvPr/>
        </p:nvSpPr>
        <p:spPr>
          <a:xfrm>
            <a:off x="1206620" y="2540161"/>
            <a:ext cx="2482510" cy="1959511"/>
          </a:xfrm>
          <a:prstGeom prst="rect">
            <a:avLst/>
          </a:prstGeom>
          <a:noFill/>
        </p:spPr>
        <p:txBody>
          <a:bodyPr wrap="square" lIns="0" tIns="0" rIns="0" bIns="0" rtlCol="0">
            <a:spAutoFit/>
          </a:bodyPr>
          <a:lstStyle/>
          <a:p>
            <a:r>
              <a:rPr lang="da-DK" b="1">
                <a:solidFill>
                  <a:srgbClr val="17327C"/>
                </a:solidFill>
                <a:latin typeface="Roboto" panose="02000000000000000000" pitchFamily="2" charset="0"/>
                <a:ea typeface="Roboto" panose="02000000000000000000" pitchFamily="2" charset="0"/>
              </a:rPr>
              <a:t>T</a:t>
            </a:r>
            <a:r>
              <a:rPr lang="sl-SI" b="1">
                <a:solidFill>
                  <a:srgbClr val="17327C"/>
                </a:solidFill>
                <a:latin typeface="Roboto" panose="02000000000000000000" pitchFamily="2" charset="0"/>
                <a:ea typeface="Roboto" panose="02000000000000000000" pitchFamily="2" charset="0"/>
              </a:rPr>
              <a:t>i</a:t>
            </a:r>
            <a:r>
              <a:rPr lang="da-DK" b="1">
                <a:solidFill>
                  <a:srgbClr val="17327C"/>
                </a:solidFill>
                <a:latin typeface="Roboto" panose="02000000000000000000" pitchFamily="2" charset="0"/>
                <a:ea typeface="Roboto" panose="02000000000000000000" pitchFamily="2" charset="0"/>
              </a:rPr>
              <a:t>pi</a:t>
            </a:r>
            <a:r>
              <a:rPr lang="sl-SI" b="1">
                <a:solidFill>
                  <a:srgbClr val="17327C"/>
                </a:solidFill>
                <a:latin typeface="Roboto" panose="02000000000000000000" pitchFamily="2" charset="0"/>
                <a:ea typeface="Roboto" panose="02000000000000000000" pitchFamily="2" charset="0"/>
              </a:rPr>
              <a:t>čna</a:t>
            </a:r>
            <a:r>
              <a:rPr lang="da-DK" b="1">
                <a:solidFill>
                  <a:srgbClr val="17327C"/>
                </a:solidFill>
                <a:latin typeface="Roboto" panose="02000000000000000000" pitchFamily="2" charset="0"/>
                <a:ea typeface="Roboto" panose="02000000000000000000" pitchFamily="2" charset="0"/>
              </a:rPr>
              <a:t> ap</a:t>
            </a:r>
            <a:r>
              <a:rPr lang="sl-SI" b="1">
                <a:solidFill>
                  <a:srgbClr val="17327C"/>
                </a:solidFill>
                <a:latin typeface="Roboto" panose="02000000000000000000" pitchFamily="2" charset="0"/>
                <a:ea typeface="Roboto" panose="02000000000000000000" pitchFamily="2" charset="0"/>
              </a:rPr>
              <a:t>likacija</a:t>
            </a:r>
            <a:r>
              <a:rPr lang="da-DK" b="1">
                <a:solidFill>
                  <a:srgbClr val="17327C"/>
                </a:solidFill>
                <a:latin typeface="Roboto" panose="02000000000000000000" pitchFamily="2" charset="0"/>
                <a:ea typeface="Roboto" panose="02000000000000000000" pitchFamily="2" charset="0"/>
              </a:rPr>
              <a:t>:</a:t>
            </a:r>
          </a:p>
          <a:p>
            <a:endParaRPr lang="da-DK" sz="1600">
              <a:solidFill>
                <a:srgbClr val="17327C"/>
              </a:solidFill>
              <a:latin typeface="+mj-lt"/>
            </a:endParaRPr>
          </a:p>
          <a:p>
            <a:pPr marL="285750" indent="-285750">
              <a:lnSpc>
                <a:spcPct val="150000"/>
              </a:lnSpc>
              <a:buFont typeface="Arial" panose="020B0604020202020204" pitchFamily="34" charset="0"/>
              <a:buChar char="•"/>
            </a:pPr>
            <a:r>
              <a:rPr lang="sl-SI" sz="1600">
                <a:solidFill>
                  <a:srgbClr val="17327C"/>
                </a:solidFill>
                <a:latin typeface="+mj-lt"/>
              </a:rPr>
              <a:t>Grelec vode</a:t>
            </a:r>
            <a:r>
              <a:rPr lang="da-DK" sz="1600">
                <a:solidFill>
                  <a:srgbClr val="17327C"/>
                </a:solidFill>
                <a:latin typeface="+mj-lt"/>
              </a:rPr>
              <a:t> (TCU)</a:t>
            </a:r>
          </a:p>
          <a:p>
            <a:pPr marL="285750" indent="-285750">
              <a:lnSpc>
                <a:spcPct val="150000"/>
              </a:lnSpc>
              <a:buFont typeface="Arial" panose="020B0604020202020204" pitchFamily="34" charset="0"/>
              <a:buChar char="•"/>
            </a:pPr>
            <a:r>
              <a:rPr lang="sl-SI" sz="1600">
                <a:solidFill>
                  <a:srgbClr val="17327C"/>
                </a:solidFill>
                <a:latin typeface="+mj-lt"/>
              </a:rPr>
              <a:t>Hladilnik</a:t>
            </a:r>
            <a:endParaRPr lang="da-DK" sz="1600">
              <a:solidFill>
                <a:srgbClr val="17327C"/>
              </a:solidFill>
              <a:latin typeface="+mj-lt"/>
            </a:endParaRPr>
          </a:p>
          <a:p>
            <a:pPr marL="285750" indent="-285750">
              <a:lnSpc>
                <a:spcPct val="150000"/>
              </a:lnSpc>
              <a:buFont typeface="Arial" panose="020B0604020202020204" pitchFamily="34" charset="0"/>
              <a:buChar char="•"/>
            </a:pPr>
            <a:r>
              <a:rPr lang="sl-SI" sz="1600">
                <a:solidFill>
                  <a:srgbClr val="17327C"/>
                </a:solidFill>
                <a:latin typeface="+mj-lt"/>
              </a:rPr>
              <a:t>Kritični kanal</a:t>
            </a:r>
            <a:endParaRPr lang="da-DK" sz="1600">
              <a:solidFill>
                <a:srgbClr val="17327C"/>
              </a:solidFill>
              <a:latin typeface="+mj-lt"/>
            </a:endParaRPr>
          </a:p>
          <a:p>
            <a:pPr marL="285750" indent="-285750">
              <a:lnSpc>
                <a:spcPct val="150000"/>
              </a:lnSpc>
              <a:buFont typeface="Arial" panose="020B0604020202020204" pitchFamily="34" charset="0"/>
              <a:buChar char="•"/>
            </a:pPr>
            <a:r>
              <a:rPr lang="sl-SI" sz="1600">
                <a:solidFill>
                  <a:srgbClr val="17327C"/>
                </a:solidFill>
                <a:latin typeface="+mj-lt"/>
              </a:rPr>
              <a:t>Kontrolni instrument</a:t>
            </a:r>
            <a:endParaRPr lang="en-US" sz="1600">
              <a:solidFill>
                <a:srgbClr val="17327C"/>
              </a:solidFill>
              <a:latin typeface="+mj-lt"/>
            </a:endParaRPr>
          </a:p>
        </p:txBody>
      </p:sp>
      <p:sp>
        <p:nvSpPr>
          <p:cNvPr id="10" name="TextBox 9">
            <a:extLst>
              <a:ext uri="{FF2B5EF4-FFF2-40B4-BE49-F238E27FC236}">
                <a16:creationId xmlns:a16="http://schemas.microsoft.com/office/drawing/2014/main" xmlns="" id="{23F1223D-A34B-C94C-BD29-8DC3F156C571}"/>
              </a:ext>
            </a:extLst>
          </p:cNvPr>
          <p:cNvSpPr txBox="1"/>
          <p:nvPr/>
        </p:nvSpPr>
        <p:spPr>
          <a:xfrm>
            <a:off x="576000" y="276228"/>
            <a:ext cx="3499822" cy="738664"/>
          </a:xfrm>
          <a:prstGeom prst="rect">
            <a:avLst/>
          </a:prstGeom>
          <a:noFill/>
        </p:spPr>
        <p:txBody>
          <a:bodyPr wrap="square" lIns="0" tIns="0" rIns="0" bIns="0" rtlCol="0">
            <a:spAutoFit/>
          </a:bodyPr>
          <a:lstStyle/>
          <a:p>
            <a:r>
              <a:rPr lang="sl-SI" sz="2400" b="1">
                <a:solidFill>
                  <a:srgbClr val="17327C"/>
                </a:solidFill>
              </a:rPr>
              <a:t>MERJENJE</a:t>
            </a:r>
          </a:p>
          <a:p>
            <a:r>
              <a:rPr lang="sl-SI" sz="2400" b="1">
                <a:solidFill>
                  <a:srgbClr val="17327C"/>
                </a:solidFill>
              </a:rPr>
              <a:t>ENOJNEGA TOKOKROGA</a:t>
            </a:r>
            <a:endParaRPr lang="en-US" sz="2400" b="1">
              <a:solidFill>
                <a:srgbClr val="17327C"/>
              </a:solidFill>
            </a:endParaRPr>
          </a:p>
        </p:txBody>
      </p:sp>
      <p:cxnSp>
        <p:nvCxnSpPr>
          <p:cNvPr id="11" name="Straight Connector 10">
            <a:extLst>
              <a:ext uri="{FF2B5EF4-FFF2-40B4-BE49-F238E27FC236}">
                <a16:creationId xmlns:a16="http://schemas.microsoft.com/office/drawing/2014/main" xmlns="" id="{11862CBB-A51E-C648-BEF0-9AE2DC3F5B41}"/>
              </a:ext>
            </a:extLst>
          </p:cNvPr>
          <p:cNvCxnSpPr>
            <a:cxnSpLocks/>
          </p:cNvCxnSpPr>
          <p:nvPr/>
        </p:nvCxnSpPr>
        <p:spPr>
          <a:xfrm>
            <a:off x="576000" y="1014892"/>
            <a:ext cx="2056668"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8" name="TextBox 7">
            <a:extLst>
              <a:ext uri="{FF2B5EF4-FFF2-40B4-BE49-F238E27FC236}">
                <a16:creationId xmlns:a16="http://schemas.microsoft.com/office/drawing/2014/main" xmlns="" id="{FF3DB12A-CE99-B344-8BDE-4A8A4E19E201}"/>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16</a:t>
            </a:fld>
            <a:endParaRPr lang="en-US">
              <a:solidFill>
                <a:schemeClr val="bg1"/>
              </a:solidFill>
            </a:endParaRPr>
          </a:p>
        </p:txBody>
      </p:sp>
    </p:spTree>
    <p:extLst>
      <p:ext uri="{BB962C8B-B14F-4D97-AF65-F5344CB8AC3E}">
        <p14:creationId xmlns:p14="http://schemas.microsoft.com/office/powerpoint/2010/main" val="4956345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95511BF-47AE-F94F-9B26-D089A944EA89}"/>
              </a:ext>
            </a:extLst>
          </p:cNvPr>
          <p:cNvPicPr>
            <a:picLocks noChangeAspect="1"/>
          </p:cNvPicPr>
          <p:nvPr/>
        </p:nvPicPr>
        <p:blipFill>
          <a:blip r:embed="rId2"/>
          <a:stretch>
            <a:fillRect/>
          </a:stretch>
        </p:blipFill>
        <p:spPr>
          <a:xfrm>
            <a:off x="0" y="9144"/>
            <a:ext cx="9144000" cy="6839712"/>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3714646" cy="369332"/>
          </a:xfrm>
          <a:prstGeom prst="rect">
            <a:avLst/>
          </a:prstGeom>
          <a:noFill/>
        </p:spPr>
        <p:txBody>
          <a:bodyPr wrap="square" lIns="0" tIns="0" rIns="0" bIns="0" rtlCol="0">
            <a:spAutoFit/>
          </a:bodyPr>
          <a:lstStyle/>
          <a:p>
            <a:r>
              <a:rPr lang="en-US" sz="2400">
                <a:solidFill>
                  <a:srgbClr val="17327C"/>
                </a:solidFill>
                <a:latin typeface="Roboto" panose="02000000000000000000" pitchFamily="2" charset="0"/>
                <a:ea typeface="Roboto" panose="02000000000000000000" pitchFamily="2" charset="0"/>
              </a:rPr>
              <a:t>MONT</a:t>
            </a:r>
            <a:r>
              <a:rPr lang="sl-SI" sz="2400">
                <a:solidFill>
                  <a:srgbClr val="17327C"/>
                </a:solidFill>
                <a:latin typeface="Roboto" panose="02000000000000000000" pitchFamily="2" charset="0"/>
                <a:ea typeface="Roboto" panose="02000000000000000000" pitchFamily="2" charset="0"/>
              </a:rPr>
              <a:t>AŽA </a:t>
            </a:r>
            <a:r>
              <a:rPr lang="en-US" sz="2400" b="1">
                <a:solidFill>
                  <a:srgbClr val="17327C"/>
                </a:solidFill>
              </a:rPr>
              <a:t>H</a:t>
            </a:r>
            <a:r>
              <a:rPr lang="sl-SI" sz="2400" b="1">
                <a:solidFill>
                  <a:srgbClr val="17327C"/>
                </a:solidFill>
              </a:rPr>
              <a:t>APRAVE</a:t>
            </a:r>
            <a:endParaRPr lang="en-US" sz="2400">
              <a:solidFill>
                <a:srgbClr val="17327C"/>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648000"/>
            <a:ext cx="332276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7"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17</a:t>
            </a:fld>
            <a:endParaRPr lang="en-US">
              <a:solidFill>
                <a:schemeClr val="bg1"/>
              </a:solidFill>
            </a:endParaRPr>
          </a:p>
        </p:txBody>
      </p:sp>
      <p:sp>
        <p:nvSpPr>
          <p:cNvPr id="8" name="TextBox 7">
            <a:extLst>
              <a:ext uri="{FF2B5EF4-FFF2-40B4-BE49-F238E27FC236}">
                <a16:creationId xmlns:a16="http://schemas.microsoft.com/office/drawing/2014/main" xmlns="" id="{B0F15EDC-5028-4821-BD72-DD241401E446}"/>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678780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3714646" cy="369332"/>
          </a:xfrm>
          <a:prstGeom prst="rect">
            <a:avLst/>
          </a:prstGeom>
          <a:noFill/>
        </p:spPr>
        <p:txBody>
          <a:bodyPr wrap="square" lIns="0" tIns="0" rIns="0" bIns="0" rtlCol="0">
            <a:spAutoFit/>
          </a:bodyPr>
          <a:lstStyle/>
          <a:p>
            <a:r>
              <a:rPr lang="en-US" sz="2400" b="1">
                <a:solidFill>
                  <a:srgbClr val="17327C"/>
                </a:solidFill>
              </a:rPr>
              <a:t>DELTA P</a:t>
            </a:r>
            <a:endParaRPr lang="en-US" sz="2400">
              <a:solidFill>
                <a:srgbClr val="17327C"/>
              </a:solidFill>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648000"/>
            <a:ext cx="123248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xmlns="" id="{5E119680-E721-D942-9811-D9A6C75EF141}"/>
              </a:ext>
            </a:extLst>
          </p:cNvPr>
          <p:cNvPicPr>
            <a:picLocks noChangeAspect="1"/>
          </p:cNvPicPr>
          <p:nvPr/>
        </p:nvPicPr>
        <p:blipFill>
          <a:blip r:embed="rId4"/>
          <a:stretch>
            <a:fillRect/>
          </a:stretch>
        </p:blipFill>
        <p:spPr>
          <a:xfrm>
            <a:off x="576000" y="1680391"/>
            <a:ext cx="1161026" cy="1161026"/>
          </a:xfrm>
          <a:prstGeom prst="rect">
            <a:avLst/>
          </a:prstGeom>
        </p:spPr>
      </p:pic>
      <p:sp>
        <p:nvSpPr>
          <p:cNvPr id="14" name="Rectangle 13">
            <a:extLst>
              <a:ext uri="{FF2B5EF4-FFF2-40B4-BE49-F238E27FC236}">
                <a16:creationId xmlns:a16="http://schemas.microsoft.com/office/drawing/2014/main" xmlns="" id="{E6F8B941-A124-FC4E-8C6E-EDBDA42B1B91}"/>
              </a:ext>
            </a:extLst>
          </p:cNvPr>
          <p:cNvSpPr/>
          <p:nvPr/>
        </p:nvSpPr>
        <p:spPr>
          <a:xfrm>
            <a:off x="2223928" y="1726107"/>
            <a:ext cx="6176494" cy="2469973"/>
          </a:xfrm>
          <a:prstGeom prst="rect">
            <a:avLst/>
          </a:prstGeom>
        </p:spPr>
        <p:txBody>
          <a:bodyPr lIns="0" tIns="0" rIns="0" bIns="0">
            <a:noAutofit/>
          </a:bodyPr>
          <a:lstStyle/>
          <a:p>
            <a:r>
              <a:rPr lang="en-GB" b="1">
                <a:solidFill>
                  <a:srgbClr val="17327C"/>
                </a:solidFill>
                <a:latin typeface="Roboto" panose="02000000000000000000" pitchFamily="2" charset="0"/>
                <a:ea typeface="Roboto" panose="02000000000000000000" pitchFamily="2" charset="0"/>
              </a:rPr>
              <a:t>Delta P</a:t>
            </a:r>
          </a:p>
          <a:p>
            <a:r>
              <a:rPr lang="sl-SI" sz="1600">
                <a:solidFill>
                  <a:srgbClr val="17327C"/>
                </a:solidFill>
                <a:latin typeface="+mj-lt"/>
              </a:rPr>
              <a:t>Izguba pritiska nastane zaradi cevi, priključkov in ventilov in vpliva na produktivnost</a:t>
            </a:r>
            <a:r>
              <a:rPr lang="en-GB" sz="1600">
                <a:solidFill>
                  <a:srgbClr val="17327C"/>
                </a:solidFill>
                <a:latin typeface="+mj-lt"/>
              </a:rPr>
              <a:t>.</a:t>
            </a:r>
          </a:p>
          <a:p>
            <a:endParaRPr lang="en-GB" sz="1600">
              <a:solidFill>
                <a:srgbClr val="17327C"/>
              </a:solidFill>
              <a:latin typeface="+mj-lt"/>
            </a:endParaRPr>
          </a:p>
          <a:p>
            <a:r>
              <a:rPr lang="sl-SI" sz="1600">
                <a:solidFill>
                  <a:srgbClr val="17327C"/>
                </a:solidFill>
                <a:latin typeface="+mj-lt"/>
              </a:rPr>
              <a:t>Razlika med vhodnim in izhodnim pritiskom  se meri kot </a:t>
            </a:r>
            <a:r>
              <a:rPr lang="en-GB" sz="1600" b="1">
                <a:solidFill>
                  <a:srgbClr val="17327C"/>
                </a:solidFill>
                <a:latin typeface="+mj-lt"/>
                <a:ea typeface="Roboto" panose="02000000000000000000" pitchFamily="2" charset="0"/>
              </a:rPr>
              <a:t>Delta P</a:t>
            </a:r>
            <a:r>
              <a:rPr lang="en-GB" sz="1600">
                <a:solidFill>
                  <a:srgbClr val="17327C"/>
                </a:solidFill>
                <a:latin typeface="+mj-lt"/>
              </a:rPr>
              <a:t>.</a:t>
            </a:r>
          </a:p>
          <a:p>
            <a:endParaRPr lang="en-GB" sz="1600">
              <a:solidFill>
                <a:srgbClr val="17327C"/>
              </a:solidFill>
              <a:latin typeface="+mj-lt"/>
            </a:endParaRPr>
          </a:p>
          <a:p>
            <a:r>
              <a:rPr lang="en-GB" sz="1600">
                <a:solidFill>
                  <a:srgbClr val="17327C"/>
                </a:solidFill>
                <a:latin typeface="+mj-lt"/>
              </a:rPr>
              <a:t>Nihanje Delta P lahko kaže na okvaro črpalke, blokiran</a:t>
            </a:r>
            <a:r>
              <a:rPr lang="sl-SI" sz="1600">
                <a:solidFill>
                  <a:srgbClr val="17327C"/>
                </a:solidFill>
                <a:latin typeface="+mj-lt"/>
              </a:rPr>
              <a:t>o</a:t>
            </a:r>
            <a:r>
              <a:rPr lang="en-GB" sz="1600">
                <a:solidFill>
                  <a:srgbClr val="17327C"/>
                </a:solidFill>
                <a:latin typeface="+mj-lt"/>
              </a:rPr>
              <a:t> vodn</a:t>
            </a:r>
            <a:r>
              <a:rPr lang="sl-SI" sz="1600">
                <a:solidFill>
                  <a:srgbClr val="17327C"/>
                </a:solidFill>
                <a:latin typeface="+mj-lt"/>
              </a:rPr>
              <a:t>o</a:t>
            </a:r>
            <a:r>
              <a:rPr lang="en-GB" sz="1600">
                <a:solidFill>
                  <a:srgbClr val="17327C"/>
                </a:solidFill>
                <a:latin typeface="+mj-lt"/>
              </a:rPr>
              <a:t> pot, puščanje itd.</a:t>
            </a:r>
          </a:p>
        </p:txBody>
      </p:sp>
      <p:sp>
        <p:nvSpPr>
          <p:cNvPr id="10"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18</a:t>
            </a:fld>
            <a:endParaRPr lang="en-US">
              <a:solidFill>
                <a:schemeClr val="bg1"/>
              </a:solidFill>
            </a:endParaRPr>
          </a:p>
        </p:txBody>
      </p:sp>
      <p:sp>
        <p:nvSpPr>
          <p:cNvPr id="11" name="TextBox 7">
            <a:extLst>
              <a:ext uri="{FF2B5EF4-FFF2-40B4-BE49-F238E27FC236}">
                <a16:creationId xmlns:a16="http://schemas.microsoft.com/office/drawing/2014/main" xmlns="" id="{B6167163-AC46-49D3-B605-BD62153A0C7E}"/>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702312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28474957-0C68-F346-9BB0-986BADAC3974}"/>
              </a:ext>
            </a:extLst>
          </p:cNvPr>
          <p:cNvPicPr>
            <a:picLocks noChangeAspect="1"/>
          </p:cNvPicPr>
          <p:nvPr/>
        </p:nvPicPr>
        <p:blipFill>
          <a:blip r:embed="rId3"/>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4"/>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3714646" cy="738664"/>
          </a:xfrm>
          <a:prstGeom prst="rect">
            <a:avLst/>
          </a:prstGeom>
          <a:noFill/>
        </p:spPr>
        <p:txBody>
          <a:bodyPr wrap="square" lIns="0" tIns="0" rIns="0" bIns="0" rtlCol="0">
            <a:spAutoFit/>
          </a:bodyPr>
          <a:lstStyle/>
          <a:p>
            <a:r>
              <a:rPr lang="sl-SI" sz="2400" b="1">
                <a:solidFill>
                  <a:srgbClr val="17327C"/>
                </a:solidFill>
              </a:rPr>
              <a:t>POVRATNI IN VHODNI</a:t>
            </a:r>
            <a:endParaRPr lang="en-US" sz="2400" b="1">
              <a:solidFill>
                <a:srgbClr val="17327C"/>
              </a:solidFill>
            </a:endParaRPr>
          </a:p>
          <a:p>
            <a:r>
              <a:rPr lang="en-US" sz="2400" b="1">
                <a:solidFill>
                  <a:srgbClr val="17327C"/>
                </a:solidFill>
              </a:rPr>
              <a:t>SEN</a:t>
            </a:r>
            <a:r>
              <a:rPr lang="sl-SI" sz="2400" b="1">
                <a:solidFill>
                  <a:srgbClr val="17327C"/>
                </a:solidFill>
              </a:rPr>
              <a:t>Z</a:t>
            </a:r>
            <a:r>
              <a:rPr lang="en-US" sz="2400" b="1">
                <a:solidFill>
                  <a:srgbClr val="17327C"/>
                </a:solidFill>
              </a:rPr>
              <a:t>OR</a:t>
            </a:r>
            <a:endParaRPr lang="en-US" sz="2400">
              <a:solidFill>
                <a:srgbClr val="17327C"/>
              </a:solidFill>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1014892"/>
            <a:ext cx="1182462"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1" name="TextBox 66">
            <a:extLst>
              <a:ext uri="{FF2B5EF4-FFF2-40B4-BE49-F238E27FC236}">
                <a16:creationId xmlns:a16="http://schemas.microsoft.com/office/drawing/2014/main" xmlns="" id="{025F2853-36D1-EB4F-A59C-8B941C6B9B6C}"/>
              </a:ext>
            </a:extLst>
          </p:cNvPr>
          <p:cNvSpPr txBox="1"/>
          <p:nvPr/>
        </p:nvSpPr>
        <p:spPr>
          <a:xfrm>
            <a:off x="576000" y="1717614"/>
            <a:ext cx="720237" cy="430887"/>
          </a:xfrm>
          <a:prstGeom prst="rect">
            <a:avLst/>
          </a:prstGeom>
          <a:noFill/>
        </p:spPr>
        <p:txBody>
          <a:bodyPr wrap="square" lIns="0" tIns="0" rIns="0" bIns="0" rtlCol="0">
            <a:spAutoFit/>
          </a:bodyPr>
          <a:lstStyle/>
          <a:p>
            <a:r>
              <a:rPr lang="sl-SI" sz="1400">
                <a:solidFill>
                  <a:schemeClr val="tx2"/>
                </a:solidFill>
                <a:latin typeface="Helvetica Light" panose="020B0403020202020204" pitchFamily="34" charset="0"/>
              </a:rPr>
              <a:t>Povratni</a:t>
            </a:r>
            <a:endParaRPr lang="en-GB" sz="1400">
              <a:solidFill>
                <a:schemeClr val="tx2"/>
              </a:solidFill>
              <a:latin typeface="Helvetica Light" panose="020B0403020202020204" pitchFamily="34" charset="0"/>
            </a:endParaRPr>
          </a:p>
          <a:p>
            <a:r>
              <a:rPr lang="en-GB" sz="1400">
                <a:solidFill>
                  <a:schemeClr val="tx2"/>
                </a:solidFill>
                <a:latin typeface="Helvetica Light" panose="020B0403020202020204" pitchFamily="34" charset="0"/>
              </a:rPr>
              <a:t>sen</a:t>
            </a:r>
            <a:r>
              <a:rPr lang="sl-SI" sz="1400">
                <a:solidFill>
                  <a:schemeClr val="tx2"/>
                </a:solidFill>
                <a:latin typeface="Helvetica Light" panose="020B0403020202020204" pitchFamily="34" charset="0"/>
              </a:rPr>
              <a:t>z</a:t>
            </a:r>
            <a:r>
              <a:rPr lang="en-GB" sz="1400">
                <a:solidFill>
                  <a:schemeClr val="tx2"/>
                </a:solidFill>
                <a:latin typeface="Helvetica Light" panose="020B0403020202020204" pitchFamily="34" charset="0"/>
              </a:rPr>
              <a:t>or</a:t>
            </a:r>
          </a:p>
        </p:txBody>
      </p:sp>
      <p:sp>
        <p:nvSpPr>
          <p:cNvPr id="15" name="TextBox 66">
            <a:extLst>
              <a:ext uri="{FF2B5EF4-FFF2-40B4-BE49-F238E27FC236}">
                <a16:creationId xmlns:a16="http://schemas.microsoft.com/office/drawing/2014/main" xmlns="" id="{5B3DB544-DC04-7947-A801-A8F7B09F927B}"/>
              </a:ext>
            </a:extLst>
          </p:cNvPr>
          <p:cNvSpPr txBox="1"/>
          <p:nvPr/>
        </p:nvSpPr>
        <p:spPr>
          <a:xfrm>
            <a:off x="576000" y="4601490"/>
            <a:ext cx="720237" cy="430887"/>
          </a:xfrm>
          <a:prstGeom prst="rect">
            <a:avLst/>
          </a:prstGeom>
          <a:noFill/>
        </p:spPr>
        <p:txBody>
          <a:bodyPr wrap="square" lIns="0" tIns="0" rIns="0" bIns="0" rtlCol="0">
            <a:spAutoFit/>
          </a:bodyPr>
          <a:lstStyle/>
          <a:p>
            <a:r>
              <a:rPr lang="sl-SI" sz="1400">
                <a:solidFill>
                  <a:schemeClr val="tx2"/>
                </a:solidFill>
                <a:latin typeface="Helvetica Light" panose="020B0403020202020204" pitchFamily="34" charset="0"/>
              </a:rPr>
              <a:t>Vhodni</a:t>
            </a:r>
            <a:endParaRPr lang="en-GB" sz="1400">
              <a:solidFill>
                <a:schemeClr val="tx2"/>
              </a:solidFill>
              <a:latin typeface="Helvetica Light" panose="020B0403020202020204" pitchFamily="34" charset="0"/>
            </a:endParaRPr>
          </a:p>
          <a:p>
            <a:r>
              <a:rPr lang="en-GB" sz="1400">
                <a:solidFill>
                  <a:schemeClr val="tx2"/>
                </a:solidFill>
                <a:latin typeface="Helvetica Light" panose="020B0403020202020204" pitchFamily="34" charset="0"/>
              </a:rPr>
              <a:t>sen</a:t>
            </a:r>
            <a:r>
              <a:rPr lang="sl-SI" sz="1400">
                <a:solidFill>
                  <a:schemeClr val="tx2"/>
                </a:solidFill>
                <a:latin typeface="Helvetica Light" panose="020B0403020202020204" pitchFamily="34" charset="0"/>
              </a:rPr>
              <a:t>z</a:t>
            </a:r>
            <a:r>
              <a:rPr lang="en-GB" sz="1400">
                <a:solidFill>
                  <a:schemeClr val="tx2"/>
                </a:solidFill>
                <a:latin typeface="Helvetica Light" panose="020B0403020202020204" pitchFamily="34" charset="0"/>
              </a:rPr>
              <a:t>or</a:t>
            </a:r>
          </a:p>
        </p:txBody>
      </p:sp>
      <p:sp>
        <p:nvSpPr>
          <p:cNvPr id="17" name="TextBox 66">
            <a:extLst>
              <a:ext uri="{FF2B5EF4-FFF2-40B4-BE49-F238E27FC236}">
                <a16:creationId xmlns:a16="http://schemas.microsoft.com/office/drawing/2014/main" xmlns="" id="{01BA4AAC-F73B-6B43-A5B4-DA1FD4AAB03E}"/>
              </a:ext>
            </a:extLst>
          </p:cNvPr>
          <p:cNvSpPr txBox="1"/>
          <p:nvPr/>
        </p:nvSpPr>
        <p:spPr>
          <a:xfrm>
            <a:off x="6051827" y="2191748"/>
            <a:ext cx="1735121" cy="215444"/>
          </a:xfrm>
          <a:prstGeom prst="rect">
            <a:avLst/>
          </a:prstGeom>
          <a:noFill/>
        </p:spPr>
        <p:txBody>
          <a:bodyPr wrap="square" lIns="0" tIns="0" rIns="0" bIns="0" rtlCol="0">
            <a:spAutoFit/>
          </a:bodyPr>
          <a:lstStyle/>
          <a:p>
            <a:r>
              <a:rPr lang="sl-SI" sz="1400">
                <a:solidFill>
                  <a:srgbClr val="D8232A"/>
                </a:solidFill>
                <a:latin typeface="Helvetica Light" panose="020B0403020202020204" pitchFamily="34" charset="0"/>
              </a:rPr>
              <a:t>Povratek iz procesa</a:t>
            </a:r>
            <a:endParaRPr lang="en-GB" sz="1400">
              <a:solidFill>
                <a:srgbClr val="D8232A"/>
              </a:solidFill>
              <a:latin typeface="Helvetica Light" panose="020B0403020202020204" pitchFamily="34" charset="0"/>
            </a:endParaRPr>
          </a:p>
        </p:txBody>
      </p:sp>
      <p:sp>
        <p:nvSpPr>
          <p:cNvPr id="18" name="TextBox 66">
            <a:extLst>
              <a:ext uri="{FF2B5EF4-FFF2-40B4-BE49-F238E27FC236}">
                <a16:creationId xmlns:a16="http://schemas.microsoft.com/office/drawing/2014/main" xmlns="" id="{2F98CCB4-7958-4144-B5FC-5E846AE72A2C}"/>
              </a:ext>
            </a:extLst>
          </p:cNvPr>
          <p:cNvSpPr txBox="1"/>
          <p:nvPr/>
        </p:nvSpPr>
        <p:spPr>
          <a:xfrm>
            <a:off x="6051827" y="5065577"/>
            <a:ext cx="1735121" cy="215444"/>
          </a:xfrm>
          <a:prstGeom prst="rect">
            <a:avLst/>
          </a:prstGeom>
          <a:noFill/>
        </p:spPr>
        <p:txBody>
          <a:bodyPr wrap="square" lIns="0" tIns="0" rIns="0" bIns="0" rtlCol="0">
            <a:spAutoFit/>
          </a:bodyPr>
          <a:lstStyle/>
          <a:p>
            <a:r>
              <a:rPr lang="sl-SI" sz="1400">
                <a:solidFill>
                  <a:srgbClr val="00AEEF"/>
                </a:solidFill>
                <a:latin typeface="Helvetica Light" panose="020B0403020202020204" pitchFamily="34" charset="0"/>
              </a:rPr>
              <a:t>Dovod v proces</a:t>
            </a:r>
            <a:endParaRPr lang="en-GB" sz="1400">
              <a:solidFill>
                <a:srgbClr val="00AEEF"/>
              </a:solidFill>
              <a:latin typeface="Helvetica Light" panose="020B0403020202020204" pitchFamily="34" charset="0"/>
            </a:endParaRPr>
          </a:p>
        </p:txBody>
      </p:sp>
      <p:sp>
        <p:nvSpPr>
          <p:cNvPr id="19" name="TextBox 66">
            <a:extLst>
              <a:ext uri="{FF2B5EF4-FFF2-40B4-BE49-F238E27FC236}">
                <a16:creationId xmlns:a16="http://schemas.microsoft.com/office/drawing/2014/main" xmlns="" id="{A4E3CDF5-EEAE-B644-8246-61628FC714AB}"/>
              </a:ext>
            </a:extLst>
          </p:cNvPr>
          <p:cNvSpPr txBox="1"/>
          <p:nvPr/>
        </p:nvSpPr>
        <p:spPr>
          <a:xfrm rot="16200000">
            <a:off x="8074641" y="4109668"/>
            <a:ext cx="720237" cy="215444"/>
          </a:xfrm>
          <a:prstGeom prst="rect">
            <a:avLst/>
          </a:prstGeom>
          <a:noFill/>
        </p:spPr>
        <p:txBody>
          <a:bodyPr wrap="square" lIns="0" tIns="0" rIns="0" bIns="0" rtlCol="0">
            <a:spAutoFit/>
          </a:bodyPr>
          <a:lstStyle/>
          <a:p>
            <a:r>
              <a:rPr lang="en-GB" sz="1400">
                <a:solidFill>
                  <a:schemeClr val="tx2"/>
                </a:solidFill>
                <a:latin typeface="Helvetica Light" panose="020B0403020202020204" pitchFamily="34" charset="0"/>
              </a:rPr>
              <a:t>Process</a:t>
            </a:r>
          </a:p>
        </p:txBody>
      </p:sp>
      <p:sp>
        <p:nvSpPr>
          <p:cNvPr id="14"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19</a:t>
            </a:fld>
            <a:endParaRPr lang="en-US">
              <a:solidFill>
                <a:schemeClr val="bg1"/>
              </a:solidFill>
            </a:endParaRPr>
          </a:p>
        </p:txBody>
      </p:sp>
      <p:sp>
        <p:nvSpPr>
          <p:cNvPr id="21" name="TextBox 7">
            <a:extLst>
              <a:ext uri="{FF2B5EF4-FFF2-40B4-BE49-F238E27FC236}">
                <a16:creationId xmlns:a16="http://schemas.microsoft.com/office/drawing/2014/main" xmlns="" id="{33777F0B-A9F8-48D5-9406-E6676C51F3E4}"/>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233661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xmlns="" id="{BE4C251B-91D4-2044-A32E-631CB9C02355}"/>
              </a:ext>
            </a:extLst>
          </p:cNvPr>
          <p:cNvSpPr txBox="1"/>
          <p:nvPr/>
        </p:nvSpPr>
        <p:spPr>
          <a:xfrm>
            <a:off x="1899138" y="1430626"/>
            <a:ext cx="5623833" cy="3754874"/>
          </a:xfrm>
          <a:prstGeom prst="rect">
            <a:avLst/>
          </a:prstGeom>
          <a:noFill/>
        </p:spPr>
        <p:txBody>
          <a:bodyPr wrap="square" lIns="0" tIns="0" rIns="0" bIns="0" rtlCol="0">
            <a:spAutoFit/>
          </a:bodyPr>
          <a:lstStyle/>
          <a:p>
            <a:pPr marL="457200" indent="-457200">
              <a:buAutoNum type="arabicPeriod"/>
            </a:pPr>
            <a:r>
              <a:rPr lang="sl-SI" sz="2000" dirty="0">
                <a:solidFill>
                  <a:srgbClr val="17327C"/>
                </a:solidFill>
                <a:latin typeface="+mj-lt"/>
              </a:rPr>
              <a:t>Zakaj je potrebno nadzirati</a:t>
            </a:r>
            <a:br>
              <a:rPr lang="sl-SI" sz="2000" dirty="0">
                <a:solidFill>
                  <a:srgbClr val="17327C"/>
                </a:solidFill>
                <a:latin typeface="+mj-lt"/>
              </a:rPr>
            </a:br>
            <a:r>
              <a:rPr lang="sl-SI" sz="2000" b="1" dirty="0">
                <a:solidFill>
                  <a:srgbClr val="17327C"/>
                </a:solidFill>
                <a:latin typeface="+mj-lt"/>
              </a:rPr>
              <a:t>Pretok</a:t>
            </a:r>
            <a:r>
              <a:rPr lang="en-GB" sz="2000" b="1" dirty="0">
                <a:solidFill>
                  <a:srgbClr val="17327C"/>
                </a:solidFill>
                <a:latin typeface="+mj-lt"/>
              </a:rPr>
              <a:t> &amp; </a:t>
            </a:r>
            <a:r>
              <a:rPr lang="en-GB" sz="2000" b="1" dirty="0" err="1">
                <a:solidFill>
                  <a:srgbClr val="17327C"/>
                </a:solidFill>
                <a:latin typeface="+mj-lt"/>
              </a:rPr>
              <a:t>Temperatur</a:t>
            </a:r>
            <a:r>
              <a:rPr lang="sl-SI" sz="2000" b="1">
                <a:solidFill>
                  <a:srgbClr val="17327C"/>
                </a:solidFill>
                <a:latin typeface="+mj-lt"/>
              </a:rPr>
              <a:t>o</a:t>
            </a:r>
            <a:r>
              <a:rPr lang="en-GB" sz="2000">
                <a:solidFill>
                  <a:srgbClr val="17327C"/>
                </a:solidFill>
                <a:latin typeface="+mj-lt"/>
              </a:rPr>
              <a:t>?</a:t>
            </a: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produ</a:t>
            </a:r>
            <a:r>
              <a:rPr lang="sl-SI" sz="2000">
                <a:solidFill>
                  <a:srgbClr val="17327C"/>
                </a:solidFill>
                <a:latin typeface="+mj-lt"/>
              </a:rPr>
              <a:t>kti in aplikacije</a:t>
            </a:r>
            <a:endParaRPr lang="en-GB" sz="2000">
              <a:solidFill>
                <a:srgbClr val="17327C"/>
              </a:solidFill>
              <a:latin typeface="+mj-lt"/>
            </a:endParaRP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a:t>
            </a:r>
            <a:r>
              <a:rPr lang="en-GB" sz="2000" b="1">
                <a:solidFill>
                  <a:srgbClr val="17327C"/>
                </a:solidFill>
              </a:rPr>
              <a:t>1.0</a:t>
            </a: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a:t>
            </a:r>
            <a:r>
              <a:rPr lang="en-GB" sz="2000" b="1">
                <a:solidFill>
                  <a:srgbClr val="17327C"/>
                </a:solidFill>
              </a:rPr>
              <a:t>2.0</a:t>
            </a: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a:t>
            </a:r>
            <a:r>
              <a:rPr lang="en-GB" sz="2000" b="1">
                <a:solidFill>
                  <a:srgbClr val="17327C"/>
                </a:solidFill>
              </a:rPr>
              <a:t>3.0</a:t>
            </a: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a:t>
            </a:r>
            <a:r>
              <a:rPr lang="en-GB" sz="2000" b="1">
                <a:solidFill>
                  <a:srgbClr val="17327C"/>
                </a:solidFill>
              </a:rPr>
              <a:t>4.0</a:t>
            </a:r>
          </a:p>
          <a:p>
            <a:pPr marL="457200" indent="-457200">
              <a:lnSpc>
                <a:spcPct val="150000"/>
              </a:lnSpc>
              <a:buFont typeface="+mj-lt"/>
              <a:buAutoNum type="arabicPeriod"/>
            </a:pPr>
            <a:r>
              <a:rPr lang="en-GB" sz="2000" err="1">
                <a:solidFill>
                  <a:srgbClr val="17327C"/>
                </a:solidFill>
                <a:latin typeface="+mj-lt"/>
              </a:rPr>
              <a:t>Flosense</a:t>
            </a:r>
            <a:r>
              <a:rPr lang="en-GB" sz="2000">
                <a:solidFill>
                  <a:srgbClr val="17327C"/>
                </a:solidFill>
                <a:latin typeface="+mj-lt"/>
              </a:rPr>
              <a:t> </a:t>
            </a:r>
            <a:r>
              <a:rPr lang="en-GB" sz="2000" b="1">
                <a:solidFill>
                  <a:srgbClr val="17327C"/>
                </a:solidFill>
              </a:rPr>
              <a:t>5.0</a:t>
            </a:r>
            <a:r>
              <a:rPr lang="en-GB" sz="2000">
                <a:solidFill>
                  <a:srgbClr val="17327C"/>
                </a:solidFill>
                <a:latin typeface="+mj-lt"/>
              </a:rPr>
              <a:t> </a:t>
            </a:r>
            <a:r>
              <a:rPr lang="en-GB" sz="2000" i="1">
                <a:solidFill>
                  <a:srgbClr val="17327C"/>
                </a:solidFill>
                <a:latin typeface="+mj-lt"/>
              </a:rPr>
              <a:t>/</a:t>
            </a:r>
            <a:r>
              <a:rPr lang="sl-SI" sz="2000" i="1">
                <a:solidFill>
                  <a:srgbClr val="17327C"/>
                </a:solidFill>
                <a:latin typeface="+mj-lt"/>
              </a:rPr>
              <a:t>pride kmalu</a:t>
            </a:r>
            <a:r>
              <a:rPr lang="en-GB" sz="2000" i="1">
                <a:solidFill>
                  <a:srgbClr val="17327C"/>
                </a:solidFill>
                <a:latin typeface="+mj-lt"/>
              </a:rPr>
              <a:t>/</a:t>
            </a:r>
          </a:p>
          <a:p>
            <a:endParaRPr lang="en-GB" sz="2400">
              <a:solidFill>
                <a:srgbClr val="17327C"/>
              </a:solidFill>
              <a:latin typeface="Helvetica Light" panose="020B0403020202020204" pitchFamily="34" charset="0"/>
            </a:endParaRPr>
          </a:p>
        </p:txBody>
      </p:sp>
      <p:sp>
        <p:nvSpPr>
          <p:cNvPr id="4" name="TextBox 3">
            <a:extLst>
              <a:ext uri="{FF2B5EF4-FFF2-40B4-BE49-F238E27FC236}">
                <a16:creationId xmlns:a16="http://schemas.microsoft.com/office/drawing/2014/main" xmlns="" id="{DB58EB14-CB44-EE40-9E45-6FF1AA2EF3B6}"/>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 </a:t>
            </a:r>
            <a:r>
              <a:rPr lang="en-GB" sz="900" spc="300">
                <a:solidFill>
                  <a:srgbClr val="D8232A"/>
                </a:solidFill>
              </a:rPr>
              <a:t>FLOW </a:t>
            </a:r>
            <a:r>
              <a:rPr lang="en-GB" sz="900" spc="300">
                <a:solidFill>
                  <a:srgbClr val="17327C"/>
                </a:solidFill>
              </a:rPr>
              <a:t>MONITOR</a:t>
            </a:r>
          </a:p>
        </p:txBody>
      </p:sp>
      <p:sp>
        <p:nvSpPr>
          <p:cNvPr id="5" name="TextBox 4">
            <a:extLst>
              <a:ext uri="{FF2B5EF4-FFF2-40B4-BE49-F238E27FC236}">
                <a16:creationId xmlns:a16="http://schemas.microsoft.com/office/drawing/2014/main" xmlns="" id="{0E13EEC2-6489-1C44-8E39-84DCB7144D67}"/>
              </a:ext>
            </a:extLst>
          </p:cNvPr>
          <p:cNvSpPr txBox="1"/>
          <p:nvPr/>
        </p:nvSpPr>
        <p:spPr>
          <a:xfrm>
            <a:off x="576000" y="276228"/>
            <a:ext cx="2021465" cy="369332"/>
          </a:xfrm>
          <a:prstGeom prst="rect">
            <a:avLst/>
          </a:prstGeom>
          <a:noFill/>
        </p:spPr>
        <p:txBody>
          <a:bodyPr wrap="square" lIns="0" tIns="0" rIns="0" bIns="0" rtlCol="0">
            <a:spAutoFit/>
          </a:bodyPr>
          <a:lstStyle/>
          <a:p>
            <a:r>
              <a:rPr lang="en-US" sz="2400" b="1">
                <a:solidFill>
                  <a:srgbClr val="17327C"/>
                </a:solidFill>
              </a:rPr>
              <a:t>AGENDA</a:t>
            </a:r>
          </a:p>
        </p:txBody>
      </p:sp>
      <p:cxnSp>
        <p:nvCxnSpPr>
          <p:cNvPr id="7" name="Straight Connector 6">
            <a:extLst>
              <a:ext uri="{FF2B5EF4-FFF2-40B4-BE49-F238E27FC236}">
                <a16:creationId xmlns:a16="http://schemas.microsoft.com/office/drawing/2014/main" xmlns="" id="{59A71CCA-0646-8847-BDE1-D95D12A5448B}"/>
              </a:ext>
            </a:extLst>
          </p:cNvPr>
          <p:cNvCxnSpPr>
            <a:cxnSpLocks/>
          </p:cNvCxnSpPr>
          <p:nvPr/>
        </p:nvCxnSpPr>
        <p:spPr>
          <a:xfrm>
            <a:off x="576000" y="648000"/>
            <a:ext cx="1212607"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xmlns="" id="{BFA44A27-F26F-CF49-98A5-899430B087AC}"/>
              </a:ext>
            </a:extLst>
          </p:cNvPr>
          <p:cNvPicPr>
            <a:picLocks noChangeAspect="1"/>
          </p:cNvPicPr>
          <p:nvPr/>
        </p:nvPicPr>
        <p:blipFill>
          <a:blip r:embed="rId3"/>
          <a:stretch>
            <a:fillRect/>
          </a:stretch>
        </p:blipFill>
        <p:spPr>
          <a:xfrm>
            <a:off x="7536266" y="381214"/>
            <a:ext cx="1151033" cy="254298"/>
          </a:xfrm>
          <a:prstGeom prst="rect">
            <a:avLst/>
          </a:prstGeom>
        </p:spPr>
      </p:pic>
      <p:sp>
        <p:nvSpPr>
          <p:cNvPr id="10"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7047343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3714646" cy="369332"/>
          </a:xfrm>
          <a:prstGeom prst="rect">
            <a:avLst/>
          </a:prstGeom>
          <a:noFill/>
        </p:spPr>
        <p:txBody>
          <a:bodyPr wrap="square" lIns="0" tIns="0" rIns="0" bIns="0" rtlCol="0">
            <a:spAutoFit/>
          </a:bodyPr>
          <a:lstStyle/>
          <a:p>
            <a:r>
              <a:rPr lang="en-US" sz="2400" b="1">
                <a:solidFill>
                  <a:srgbClr val="17327C"/>
                </a:solidFill>
              </a:rPr>
              <a:t>DELTA T</a:t>
            </a:r>
            <a:endParaRPr lang="en-US" sz="2400">
              <a:solidFill>
                <a:srgbClr val="17327C"/>
              </a:solidFill>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648000"/>
            <a:ext cx="124264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xmlns="" id="{9067C6BE-98EC-4B47-AF1B-170B6CBD9D2E}"/>
              </a:ext>
            </a:extLst>
          </p:cNvPr>
          <p:cNvPicPr>
            <a:picLocks noChangeAspect="1"/>
          </p:cNvPicPr>
          <p:nvPr/>
        </p:nvPicPr>
        <p:blipFill>
          <a:blip r:embed="rId4"/>
          <a:stretch>
            <a:fillRect/>
          </a:stretch>
        </p:blipFill>
        <p:spPr>
          <a:xfrm>
            <a:off x="576000" y="1698619"/>
            <a:ext cx="1161026" cy="1161026"/>
          </a:xfrm>
          <a:prstGeom prst="rect">
            <a:avLst/>
          </a:prstGeom>
        </p:spPr>
      </p:pic>
      <p:sp>
        <p:nvSpPr>
          <p:cNvPr id="14" name="Rectangle 13">
            <a:extLst>
              <a:ext uri="{FF2B5EF4-FFF2-40B4-BE49-F238E27FC236}">
                <a16:creationId xmlns:a16="http://schemas.microsoft.com/office/drawing/2014/main" xmlns="" id="{6397494D-A7C6-2F47-AA6A-AB72C42CD1B2}"/>
              </a:ext>
            </a:extLst>
          </p:cNvPr>
          <p:cNvSpPr/>
          <p:nvPr/>
        </p:nvSpPr>
        <p:spPr>
          <a:xfrm>
            <a:off x="2223928" y="1726107"/>
            <a:ext cx="6176494" cy="2734133"/>
          </a:xfrm>
          <a:prstGeom prst="rect">
            <a:avLst/>
          </a:prstGeom>
        </p:spPr>
        <p:txBody>
          <a:bodyPr lIns="0" tIns="0" rIns="0" bIns="0">
            <a:noAutofit/>
          </a:bodyPr>
          <a:lstStyle/>
          <a:p>
            <a:r>
              <a:rPr lang="en-GB" b="1">
                <a:solidFill>
                  <a:srgbClr val="17327C"/>
                </a:solidFill>
                <a:latin typeface="Roboto" panose="02000000000000000000" pitchFamily="2" charset="0"/>
                <a:ea typeface="Roboto" panose="02000000000000000000" pitchFamily="2" charset="0"/>
              </a:rPr>
              <a:t>Delta T</a:t>
            </a:r>
          </a:p>
          <a:p>
            <a:r>
              <a:rPr lang="en-GB" sz="1600">
                <a:solidFill>
                  <a:srgbClr val="17327C"/>
                </a:solidFill>
                <a:latin typeface="+mj-lt"/>
              </a:rPr>
              <a:t>Ko hladilna voda prehaja skozi kalup, prenaša toploto iz jekla v hladilno vodo. Čim močnejši je pretok, tem učinkovitejši je postopek hlajenja.</a:t>
            </a:r>
          </a:p>
          <a:p>
            <a:endParaRPr lang="en-GB" sz="1600">
              <a:solidFill>
                <a:srgbClr val="17327C"/>
              </a:solidFill>
              <a:latin typeface="+mj-lt"/>
            </a:endParaRPr>
          </a:p>
          <a:p>
            <a:r>
              <a:rPr lang="it-IT" sz="1600">
                <a:solidFill>
                  <a:srgbClr val="17327C"/>
                </a:solidFill>
                <a:latin typeface="+mj-lt"/>
              </a:rPr>
              <a:t>Razlika med vstopno temperaturo in temperaturo povratka se meri kot</a:t>
            </a:r>
            <a:r>
              <a:rPr lang="en-GB" sz="1600">
                <a:solidFill>
                  <a:srgbClr val="17327C"/>
                </a:solidFill>
                <a:latin typeface="+mj-lt"/>
              </a:rPr>
              <a:t> </a:t>
            </a:r>
            <a:r>
              <a:rPr lang="en-GB" sz="1600" b="1">
                <a:solidFill>
                  <a:srgbClr val="17327C"/>
                </a:solidFill>
                <a:latin typeface="Roboto" panose="02000000000000000000" pitchFamily="2" charset="0"/>
                <a:ea typeface="Roboto" panose="02000000000000000000" pitchFamily="2" charset="0"/>
              </a:rPr>
              <a:t>Delta T</a:t>
            </a:r>
            <a:r>
              <a:rPr lang="en-GB" sz="1600">
                <a:solidFill>
                  <a:srgbClr val="17327C"/>
                </a:solidFill>
                <a:latin typeface="+mj-lt"/>
              </a:rPr>
              <a:t>.</a:t>
            </a:r>
          </a:p>
          <a:p>
            <a:endParaRPr lang="en-GB" sz="1600">
              <a:solidFill>
                <a:srgbClr val="17327C"/>
              </a:solidFill>
              <a:latin typeface="+mj-lt"/>
            </a:endParaRPr>
          </a:p>
          <a:p>
            <a:r>
              <a:rPr lang="en-GB" sz="1600">
                <a:solidFill>
                  <a:srgbClr val="17327C"/>
                </a:solidFill>
                <a:latin typeface="+mj-lt"/>
              </a:rPr>
              <a:t>Nenadno nihanje Delta T lahko povzroči napačen grelec / hladilnik, blokiran kanal, </a:t>
            </a:r>
            <a:r>
              <a:rPr lang="sl-SI" sz="1600">
                <a:solidFill>
                  <a:srgbClr val="17327C"/>
                </a:solidFill>
                <a:latin typeface="+mj-lt"/>
              </a:rPr>
              <a:t>povečanje obsega</a:t>
            </a:r>
            <a:r>
              <a:rPr lang="en-GB" sz="1600">
                <a:solidFill>
                  <a:srgbClr val="17327C"/>
                </a:solidFill>
                <a:latin typeface="+mj-lt"/>
              </a:rPr>
              <a:t> itd.</a:t>
            </a:r>
          </a:p>
        </p:txBody>
      </p: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20</a:t>
            </a:fld>
            <a:endParaRPr lang="en-US">
              <a:solidFill>
                <a:schemeClr val="bg1"/>
              </a:solidFill>
            </a:endParaRPr>
          </a:p>
        </p:txBody>
      </p:sp>
      <p:sp>
        <p:nvSpPr>
          <p:cNvPr id="11" name="TextBox 7">
            <a:extLst>
              <a:ext uri="{FF2B5EF4-FFF2-40B4-BE49-F238E27FC236}">
                <a16:creationId xmlns:a16="http://schemas.microsoft.com/office/drawing/2014/main" xmlns="" id="{10CF5CF5-E63A-4032-ABDB-B7F6B9AB72E6}"/>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282571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pic>
        <p:nvPicPr>
          <p:cNvPr id="3" name="Picture 2">
            <a:extLst>
              <a:ext uri="{FF2B5EF4-FFF2-40B4-BE49-F238E27FC236}">
                <a16:creationId xmlns:a16="http://schemas.microsoft.com/office/drawing/2014/main" xmlns="" id="{0C42CFD2-2387-3C49-86C5-B622A4954642}"/>
              </a:ext>
            </a:extLst>
          </p:cNvPr>
          <p:cNvPicPr>
            <a:picLocks noChangeAspect="1"/>
          </p:cNvPicPr>
          <p:nvPr/>
        </p:nvPicPr>
        <p:blipFill>
          <a:blip r:embed="rId4"/>
          <a:stretch>
            <a:fillRect/>
          </a:stretch>
        </p:blipFill>
        <p:spPr>
          <a:xfrm>
            <a:off x="622840" y="2532500"/>
            <a:ext cx="1161026" cy="1161026"/>
          </a:xfrm>
          <a:prstGeom prst="rect">
            <a:avLst/>
          </a:prstGeom>
        </p:spPr>
      </p:pic>
      <p:pic>
        <p:nvPicPr>
          <p:cNvPr id="5" name="Picture 4">
            <a:extLst>
              <a:ext uri="{FF2B5EF4-FFF2-40B4-BE49-F238E27FC236}">
                <a16:creationId xmlns:a16="http://schemas.microsoft.com/office/drawing/2014/main" xmlns="" id="{67D04666-7E7D-8A4C-BA79-9F633329ABD4}"/>
              </a:ext>
            </a:extLst>
          </p:cNvPr>
          <p:cNvPicPr>
            <a:picLocks noChangeAspect="1"/>
          </p:cNvPicPr>
          <p:nvPr/>
        </p:nvPicPr>
        <p:blipFill>
          <a:blip r:embed="rId5"/>
          <a:stretch>
            <a:fillRect/>
          </a:stretch>
        </p:blipFill>
        <p:spPr>
          <a:xfrm>
            <a:off x="622839" y="3988111"/>
            <a:ext cx="1161026" cy="1161026"/>
          </a:xfrm>
          <a:prstGeom prst="rect">
            <a:avLst/>
          </a:prstGeom>
        </p:spPr>
      </p:pic>
      <p:sp>
        <p:nvSpPr>
          <p:cNvPr id="14" name="TextBox 13">
            <a:extLst>
              <a:ext uri="{FF2B5EF4-FFF2-40B4-BE49-F238E27FC236}">
                <a16:creationId xmlns:a16="http://schemas.microsoft.com/office/drawing/2014/main" xmlns="" id="{00B9F4A0-053B-3346-89DD-CA4B86EB84FC}"/>
              </a:ext>
            </a:extLst>
          </p:cNvPr>
          <p:cNvSpPr txBox="1"/>
          <p:nvPr/>
        </p:nvSpPr>
        <p:spPr>
          <a:xfrm>
            <a:off x="575999" y="276228"/>
            <a:ext cx="5167575" cy="738664"/>
          </a:xfrm>
          <a:prstGeom prst="rect">
            <a:avLst/>
          </a:prstGeom>
          <a:noFill/>
        </p:spPr>
        <p:txBody>
          <a:bodyPr wrap="square" lIns="0" tIns="0" rIns="0" bIns="0" rtlCol="0">
            <a:spAutoFit/>
          </a:bodyPr>
          <a:lstStyle/>
          <a:p>
            <a:r>
              <a:rPr lang="sv-SE" sz="2400" b="1">
                <a:solidFill>
                  <a:srgbClr val="17327C"/>
                </a:solidFill>
              </a:rPr>
              <a:t>PRENOS ENERGIJE IN</a:t>
            </a:r>
          </a:p>
          <a:p>
            <a:r>
              <a:rPr lang="sv-SE" sz="2400" b="1">
                <a:solidFill>
                  <a:srgbClr val="17327C"/>
                </a:solidFill>
              </a:rPr>
              <a:t>INDIKATOR TURBULENTNEGA TOKA</a:t>
            </a:r>
            <a:endParaRPr lang="en-US" sz="2400">
              <a:solidFill>
                <a:srgbClr val="17327C"/>
              </a:solidFill>
            </a:endParaRPr>
          </a:p>
        </p:txBody>
      </p:sp>
      <p:cxnSp>
        <p:nvCxnSpPr>
          <p:cNvPr id="17" name="Straight Connector 16">
            <a:extLst>
              <a:ext uri="{FF2B5EF4-FFF2-40B4-BE49-F238E27FC236}">
                <a16:creationId xmlns:a16="http://schemas.microsoft.com/office/drawing/2014/main" xmlns="" id="{84E7F99B-ADFE-584E-9428-2384FBB9D9DE}"/>
              </a:ext>
            </a:extLst>
          </p:cNvPr>
          <p:cNvCxnSpPr>
            <a:cxnSpLocks/>
          </p:cNvCxnSpPr>
          <p:nvPr/>
        </p:nvCxnSpPr>
        <p:spPr>
          <a:xfrm>
            <a:off x="576000" y="1012652"/>
            <a:ext cx="4327596" cy="22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9" name="TextBox 13">
            <a:extLst>
              <a:ext uri="{FF2B5EF4-FFF2-40B4-BE49-F238E27FC236}">
                <a16:creationId xmlns:a16="http://schemas.microsoft.com/office/drawing/2014/main" xmlns="" id="{91839826-E662-2A42-BD15-CFDB1EF1E7AC}"/>
              </a:ext>
            </a:extLst>
          </p:cNvPr>
          <p:cNvSpPr txBox="1"/>
          <p:nvPr/>
        </p:nvSpPr>
        <p:spPr>
          <a:xfrm>
            <a:off x="575999" y="1369094"/>
            <a:ext cx="8120325" cy="677108"/>
          </a:xfrm>
          <a:prstGeom prst="rect">
            <a:avLst/>
          </a:prstGeom>
          <a:noFill/>
        </p:spPr>
        <p:txBody>
          <a:bodyPr wrap="square" lIns="0" tIns="0" rIns="0" bIns="0" rtlCol="0">
            <a:spAutoFit/>
          </a:bodyPr>
          <a:lstStyle/>
          <a:p>
            <a:r>
              <a:rPr lang="en-GB" sz="2200" b="1">
                <a:solidFill>
                  <a:srgbClr val="17327C"/>
                </a:solidFill>
                <a:latin typeface="+mj-lt"/>
              </a:rPr>
              <a:t>Flosense, zagotavlja vidnost ključnih meritev hladilnega kroga, izboljšuje učinkovitost, povečuje produktivnost in dobičkonosnost.</a:t>
            </a:r>
            <a:endParaRPr lang="en-GB" sz="2200">
              <a:solidFill>
                <a:srgbClr val="17327C"/>
              </a:solidFill>
              <a:latin typeface="+mj-lt"/>
            </a:endParaRPr>
          </a:p>
        </p:txBody>
      </p:sp>
      <p:sp>
        <p:nvSpPr>
          <p:cNvPr id="20" name="Rectangle 19">
            <a:extLst>
              <a:ext uri="{FF2B5EF4-FFF2-40B4-BE49-F238E27FC236}">
                <a16:creationId xmlns:a16="http://schemas.microsoft.com/office/drawing/2014/main" xmlns="" id="{892E3742-C6A9-6E4B-BCBD-DDBAB035D7DF}"/>
              </a:ext>
            </a:extLst>
          </p:cNvPr>
          <p:cNvSpPr/>
          <p:nvPr/>
        </p:nvSpPr>
        <p:spPr>
          <a:xfrm>
            <a:off x="2223928" y="2557547"/>
            <a:ext cx="6176494" cy="1107997"/>
          </a:xfrm>
          <a:prstGeom prst="rect">
            <a:avLst/>
          </a:prstGeom>
        </p:spPr>
        <p:txBody>
          <a:bodyPr lIns="0" tIns="0" rIns="0" bIns="0">
            <a:noAutofit/>
          </a:bodyPr>
          <a:lstStyle/>
          <a:p>
            <a:r>
              <a:rPr lang="en-GB" b="1">
                <a:solidFill>
                  <a:srgbClr val="17327C"/>
                </a:solidFill>
                <a:latin typeface="Roboto" panose="02000000000000000000" pitchFamily="2" charset="0"/>
                <a:ea typeface="Roboto" panose="02000000000000000000" pitchFamily="2" charset="0"/>
              </a:rPr>
              <a:t>Kazalnik prenosa energije</a:t>
            </a:r>
          </a:p>
          <a:p>
            <a:r>
              <a:rPr lang="en-GB" sz="1600">
                <a:solidFill>
                  <a:srgbClr val="17327C"/>
                </a:solidFill>
                <a:latin typeface="Roboto" panose="02000000000000000000" pitchFamily="2" charset="0"/>
                <a:ea typeface="Roboto" panose="02000000000000000000" pitchFamily="2" charset="0"/>
              </a:rPr>
              <a:t>Toplota se iz </a:t>
            </a:r>
            <a:r>
              <a:rPr lang="sl-SI" sz="1600">
                <a:solidFill>
                  <a:srgbClr val="17327C"/>
                </a:solidFill>
                <a:latin typeface="Roboto" panose="02000000000000000000" pitchFamily="2" charset="0"/>
                <a:ea typeface="Roboto" panose="02000000000000000000" pitchFamily="2" charset="0"/>
              </a:rPr>
              <a:t>forme</a:t>
            </a:r>
            <a:r>
              <a:rPr lang="en-GB" sz="1600">
                <a:solidFill>
                  <a:srgbClr val="17327C"/>
                </a:solidFill>
                <a:latin typeface="Roboto" panose="02000000000000000000" pitchFamily="2" charset="0"/>
                <a:ea typeface="Roboto" panose="02000000000000000000" pitchFamily="2" charset="0"/>
              </a:rPr>
              <a:t> prenaša skozi vodne kanale, Flosense</a:t>
            </a:r>
            <a:endParaRPr lang="sl-SI" sz="1600">
              <a:solidFill>
                <a:srgbClr val="17327C"/>
              </a:solidFill>
              <a:latin typeface="Roboto" panose="02000000000000000000" pitchFamily="2" charset="0"/>
              <a:ea typeface="Roboto" panose="02000000000000000000" pitchFamily="2" charset="0"/>
            </a:endParaRPr>
          </a:p>
          <a:p>
            <a:r>
              <a:rPr lang="en-GB" sz="1600">
                <a:solidFill>
                  <a:srgbClr val="17327C"/>
                </a:solidFill>
                <a:latin typeface="Roboto" panose="02000000000000000000" pitchFamily="2" charset="0"/>
                <a:ea typeface="Roboto" panose="02000000000000000000" pitchFamily="2" charset="0"/>
              </a:rPr>
              <a:t>izračuna prenos toplote kot energijske enote BTU ali kWh.</a:t>
            </a:r>
            <a:endParaRPr lang="sl-SI" sz="1600">
              <a:solidFill>
                <a:srgbClr val="17327C"/>
              </a:solidFill>
              <a:latin typeface="Roboto" panose="02000000000000000000" pitchFamily="2" charset="0"/>
              <a:ea typeface="Roboto" panose="02000000000000000000" pitchFamily="2" charset="0"/>
            </a:endParaRPr>
          </a:p>
          <a:p>
            <a:r>
              <a:rPr lang="en-GB" sz="1600">
                <a:solidFill>
                  <a:srgbClr val="17327C"/>
                </a:solidFill>
                <a:latin typeface="Roboto" panose="02000000000000000000" pitchFamily="2" charset="0"/>
                <a:ea typeface="Roboto" panose="02000000000000000000" pitchFamily="2" charset="0"/>
              </a:rPr>
              <a:t>Ta funkcija ponazarja </a:t>
            </a:r>
            <a:r>
              <a:rPr lang="sl-SI" sz="1600">
                <a:solidFill>
                  <a:srgbClr val="17327C"/>
                </a:solidFill>
                <a:latin typeface="Roboto" panose="02000000000000000000" pitchFamily="2" charset="0"/>
                <a:ea typeface="Roboto" panose="02000000000000000000" pitchFamily="2" charset="0"/>
              </a:rPr>
              <a:t>učinkovitost</a:t>
            </a:r>
            <a:r>
              <a:rPr lang="en-GB" sz="1600">
                <a:solidFill>
                  <a:srgbClr val="17327C"/>
                </a:solidFill>
                <a:latin typeface="Roboto" panose="02000000000000000000" pitchFamily="2" charset="0"/>
                <a:ea typeface="Roboto" panose="02000000000000000000" pitchFamily="2" charset="0"/>
              </a:rPr>
              <a:t> </a:t>
            </a:r>
            <a:r>
              <a:rPr lang="sl-SI" sz="1600">
                <a:solidFill>
                  <a:srgbClr val="17327C"/>
                </a:solidFill>
                <a:latin typeface="Roboto" panose="02000000000000000000" pitchFamily="2" charset="0"/>
                <a:ea typeface="Roboto" panose="02000000000000000000" pitchFamily="2" charset="0"/>
              </a:rPr>
              <a:t>procesa</a:t>
            </a:r>
            <a:r>
              <a:rPr lang="en-GB" sz="1600">
                <a:solidFill>
                  <a:srgbClr val="17327C"/>
                </a:solidFill>
                <a:latin typeface="Roboto" panose="02000000000000000000" pitchFamily="2" charset="0"/>
                <a:ea typeface="Roboto" panose="02000000000000000000" pitchFamily="2" charset="0"/>
              </a:rPr>
              <a:t>.</a:t>
            </a:r>
            <a:endParaRPr lang="en-GB" sz="1600">
              <a:solidFill>
                <a:srgbClr val="17327C"/>
              </a:solidFill>
              <a:latin typeface="+mj-lt"/>
            </a:endParaRPr>
          </a:p>
        </p:txBody>
      </p:sp>
      <p:sp>
        <p:nvSpPr>
          <p:cNvPr id="22" name="Rectangle 21">
            <a:extLst>
              <a:ext uri="{FF2B5EF4-FFF2-40B4-BE49-F238E27FC236}">
                <a16:creationId xmlns:a16="http://schemas.microsoft.com/office/drawing/2014/main" xmlns="" id="{9739C28A-C3F6-8B46-808B-24391C5DBB72}"/>
              </a:ext>
            </a:extLst>
          </p:cNvPr>
          <p:cNvSpPr/>
          <p:nvPr/>
        </p:nvSpPr>
        <p:spPr>
          <a:xfrm>
            <a:off x="2223927" y="3986992"/>
            <a:ext cx="6297233" cy="1461380"/>
          </a:xfrm>
          <a:prstGeom prst="rect">
            <a:avLst/>
          </a:prstGeom>
        </p:spPr>
        <p:txBody>
          <a:bodyPr lIns="0" tIns="0" rIns="0" bIns="0">
            <a:noAutofit/>
          </a:bodyPr>
          <a:lstStyle/>
          <a:p>
            <a:r>
              <a:rPr lang="sl-SI" b="1">
                <a:solidFill>
                  <a:srgbClr val="17327C"/>
                </a:solidFill>
                <a:latin typeface="Roboto" panose="02000000000000000000" pitchFamily="2" charset="0"/>
                <a:ea typeface="Roboto" panose="02000000000000000000" pitchFamily="2" charset="0"/>
              </a:rPr>
              <a:t>Kazalnik turbulence pretoka</a:t>
            </a:r>
            <a:endParaRPr lang="en-GB" b="1">
              <a:solidFill>
                <a:srgbClr val="17327C"/>
              </a:solidFill>
              <a:latin typeface="Roboto" panose="02000000000000000000" pitchFamily="2" charset="0"/>
              <a:ea typeface="Roboto" panose="02000000000000000000" pitchFamily="2" charset="0"/>
            </a:endParaRPr>
          </a:p>
          <a:p>
            <a:r>
              <a:rPr lang="sl-SI" sz="1600">
                <a:solidFill>
                  <a:srgbClr val="17327C"/>
                </a:solidFill>
                <a:latin typeface="+mj-lt"/>
              </a:rPr>
              <a:t>Flosense je opremljen z kazalnikom turbulence pretoka, ki velja za ključni indikator učinkovitosti hladilnega tokokroga</a:t>
            </a:r>
            <a:r>
              <a:rPr lang="en-GB" sz="1600">
                <a:solidFill>
                  <a:srgbClr val="17327C"/>
                </a:solidFill>
                <a:latin typeface="+mj-lt"/>
              </a:rPr>
              <a:t>. Enota bo pokazala laminarni, prehodni in turbulentni pretok ter spremljanje Reynoldsove številke, ki temelji na premeru pretoka in odstotku glikola v sistemu.</a:t>
            </a:r>
          </a:p>
          <a:p>
            <a:endParaRPr lang="en-GB" sz="1600">
              <a:solidFill>
                <a:srgbClr val="17327C"/>
              </a:solidFill>
              <a:latin typeface="+mj-lt"/>
            </a:endParaRPr>
          </a:p>
        </p:txBody>
      </p:sp>
      <p:sp>
        <p:nvSpPr>
          <p:cNvPr id="23" name="Rectangle 22">
            <a:extLst>
              <a:ext uri="{FF2B5EF4-FFF2-40B4-BE49-F238E27FC236}">
                <a16:creationId xmlns:a16="http://schemas.microsoft.com/office/drawing/2014/main" xmlns="" id="{5F2F1BDF-73BB-1E45-ACE8-3C23A2D2FE3D}"/>
              </a:ext>
            </a:extLst>
          </p:cNvPr>
          <p:cNvSpPr/>
          <p:nvPr/>
        </p:nvSpPr>
        <p:spPr>
          <a:xfrm>
            <a:off x="2223928" y="5712426"/>
            <a:ext cx="6176494" cy="446008"/>
          </a:xfrm>
          <a:prstGeom prst="rect">
            <a:avLst/>
          </a:prstGeom>
        </p:spPr>
        <p:txBody>
          <a:bodyPr lIns="0" tIns="0" rIns="0" bIns="0">
            <a:noAutofit/>
          </a:bodyPr>
          <a:lstStyle/>
          <a:p>
            <a:r>
              <a:rPr lang="en-GB" sz="1600">
                <a:solidFill>
                  <a:srgbClr val="17327C"/>
                </a:solidFill>
                <a:latin typeface="+mj-lt"/>
              </a:rPr>
              <a:t>Izboljšanje pretoka od laminara do turbulenta lahko poveča učinkovitost prenosa toplote do 500%.</a:t>
            </a:r>
          </a:p>
        </p:txBody>
      </p:sp>
      <p:sp>
        <p:nvSpPr>
          <p:cNvPr id="12"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21</a:t>
            </a:fld>
            <a:endParaRPr lang="en-US">
              <a:solidFill>
                <a:schemeClr val="bg1"/>
              </a:solidFill>
            </a:endParaRPr>
          </a:p>
        </p:txBody>
      </p:sp>
      <p:sp>
        <p:nvSpPr>
          <p:cNvPr id="15" name="TextBox 7">
            <a:extLst>
              <a:ext uri="{FF2B5EF4-FFF2-40B4-BE49-F238E27FC236}">
                <a16:creationId xmlns:a16="http://schemas.microsoft.com/office/drawing/2014/main" xmlns="" id="{F2D78DA1-A473-4F0B-9EE5-4C3B86215C48}"/>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193621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pic>
        <p:nvPicPr>
          <p:cNvPr id="7" name="Picture 6">
            <a:extLst>
              <a:ext uri="{FF2B5EF4-FFF2-40B4-BE49-F238E27FC236}">
                <a16:creationId xmlns:a16="http://schemas.microsoft.com/office/drawing/2014/main" xmlns="" id="{12B4492C-C425-CB49-9CC1-C61D92930750}"/>
              </a:ext>
            </a:extLst>
          </p:cNvPr>
          <p:cNvPicPr>
            <a:picLocks noChangeAspect="1"/>
          </p:cNvPicPr>
          <p:nvPr/>
        </p:nvPicPr>
        <p:blipFill>
          <a:blip r:embed="rId4"/>
          <a:stretch>
            <a:fillRect/>
          </a:stretch>
        </p:blipFill>
        <p:spPr>
          <a:xfrm>
            <a:off x="576000" y="2848487"/>
            <a:ext cx="1161026" cy="1161026"/>
          </a:xfrm>
          <a:prstGeom prst="rect">
            <a:avLst/>
          </a:prstGeom>
        </p:spPr>
      </p:pic>
      <p:sp>
        <p:nvSpPr>
          <p:cNvPr id="10" name="TextBox 9">
            <a:extLst>
              <a:ext uri="{FF2B5EF4-FFF2-40B4-BE49-F238E27FC236}">
                <a16:creationId xmlns:a16="http://schemas.microsoft.com/office/drawing/2014/main" xmlns="" id="{3933F993-79D6-B049-8769-401C6FE41405}"/>
              </a:ext>
            </a:extLst>
          </p:cNvPr>
          <p:cNvSpPr txBox="1"/>
          <p:nvPr/>
        </p:nvSpPr>
        <p:spPr>
          <a:xfrm>
            <a:off x="576000" y="276228"/>
            <a:ext cx="3714646" cy="369332"/>
          </a:xfrm>
          <a:prstGeom prst="rect">
            <a:avLst/>
          </a:prstGeom>
          <a:noFill/>
        </p:spPr>
        <p:txBody>
          <a:bodyPr wrap="square" lIns="0" tIns="0" rIns="0" bIns="0" rtlCol="0">
            <a:spAutoFit/>
          </a:bodyPr>
          <a:lstStyle/>
          <a:p>
            <a:r>
              <a:rPr lang="en-US" sz="2400" b="1">
                <a:solidFill>
                  <a:srgbClr val="17327C"/>
                </a:solidFill>
              </a:rPr>
              <a:t>ALARM</a:t>
            </a:r>
            <a:endParaRPr lang="en-US" sz="2400">
              <a:solidFill>
                <a:srgbClr val="17327C"/>
              </a:solidFill>
            </a:endParaRPr>
          </a:p>
        </p:txBody>
      </p:sp>
      <p:cxnSp>
        <p:nvCxnSpPr>
          <p:cNvPr id="11" name="Straight Connector 10">
            <a:extLst>
              <a:ext uri="{FF2B5EF4-FFF2-40B4-BE49-F238E27FC236}">
                <a16:creationId xmlns:a16="http://schemas.microsoft.com/office/drawing/2014/main" xmlns="" id="{8F64B716-5D91-2A49-9D97-0ADF066B7F8C}"/>
              </a:ext>
            </a:extLst>
          </p:cNvPr>
          <p:cNvCxnSpPr>
            <a:cxnSpLocks/>
          </p:cNvCxnSpPr>
          <p:nvPr/>
        </p:nvCxnSpPr>
        <p:spPr>
          <a:xfrm>
            <a:off x="576000" y="648000"/>
            <a:ext cx="2338022"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xmlns="" id="{62E8D8DF-9B45-504C-A89E-AF4E44185421}"/>
              </a:ext>
            </a:extLst>
          </p:cNvPr>
          <p:cNvSpPr txBox="1"/>
          <p:nvPr/>
        </p:nvSpPr>
        <p:spPr>
          <a:xfrm>
            <a:off x="576000" y="1145574"/>
            <a:ext cx="7971904" cy="1107996"/>
          </a:xfrm>
          <a:prstGeom prst="rect">
            <a:avLst/>
          </a:prstGeom>
          <a:noFill/>
        </p:spPr>
        <p:txBody>
          <a:bodyPr wrap="square" lIns="0" tIns="0" rIns="0" bIns="0" rtlCol="0">
            <a:spAutoFit/>
          </a:bodyPr>
          <a:lstStyle/>
          <a:p>
            <a:r>
              <a:rPr lang="en-GB" sz="2400" b="1" err="1">
                <a:solidFill>
                  <a:srgbClr val="17327C"/>
                </a:solidFill>
                <a:latin typeface="+mj-lt"/>
              </a:rPr>
              <a:t>Flosense</a:t>
            </a:r>
            <a:r>
              <a:rPr lang="en-GB" sz="2400" b="1">
                <a:solidFill>
                  <a:srgbClr val="17327C"/>
                </a:solidFill>
                <a:latin typeface="+mj-lt"/>
              </a:rPr>
              <a:t>, ponuja funkcije in vmesnike za spremljanje, analiziranje in preverjanje podatkov, ki so bistveni za vašo produktivnost in kakovost.</a:t>
            </a:r>
          </a:p>
        </p:txBody>
      </p:sp>
      <p:sp>
        <p:nvSpPr>
          <p:cNvPr id="15" name="Rectangle 14">
            <a:extLst>
              <a:ext uri="{FF2B5EF4-FFF2-40B4-BE49-F238E27FC236}">
                <a16:creationId xmlns:a16="http://schemas.microsoft.com/office/drawing/2014/main" xmlns="" id="{2802EE25-A088-CB43-A685-3E39039DCBA2}"/>
              </a:ext>
            </a:extLst>
          </p:cNvPr>
          <p:cNvSpPr/>
          <p:nvPr/>
        </p:nvSpPr>
        <p:spPr>
          <a:xfrm>
            <a:off x="2223928" y="2848487"/>
            <a:ext cx="6176494" cy="2863939"/>
          </a:xfrm>
          <a:prstGeom prst="rect">
            <a:avLst/>
          </a:prstGeom>
        </p:spPr>
        <p:txBody>
          <a:bodyPr lIns="0" tIns="0" rIns="0" bIns="0">
            <a:noAutofit/>
          </a:bodyPr>
          <a:lstStyle/>
          <a:p>
            <a:r>
              <a:rPr lang="en-GB" b="1">
                <a:solidFill>
                  <a:srgbClr val="17327C"/>
                </a:solidFill>
                <a:latin typeface="Roboto" panose="02000000000000000000" pitchFamily="2" charset="0"/>
                <a:ea typeface="Roboto" panose="02000000000000000000" pitchFamily="2" charset="0"/>
              </a:rPr>
              <a:t>Alarm</a:t>
            </a:r>
            <a:endParaRPr lang="sl-SI" b="1">
              <a:solidFill>
                <a:srgbClr val="17327C"/>
              </a:solidFill>
              <a:latin typeface="Roboto" panose="02000000000000000000" pitchFamily="2" charset="0"/>
              <a:ea typeface="Roboto" panose="02000000000000000000" pitchFamily="2" charset="0"/>
            </a:endParaRPr>
          </a:p>
          <a:p>
            <a:r>
              <a:rPr lang="en-GB" sz="1600">
                <a:solidFill>
                  <a:srgbClr val="17327C"/>
                </a:solidFill>
                <a:latin typeface="+mj-lt"/>
              </a:rPr>
              <a:t>S progra</a:t>
            </a:r>
            <a:r>
              <a:rPr lang="sl-SI" sz="1600">
                <a:solidFill>
                  <a:srgbClr val="17327C"/>
                </a:solidFill>
                <a:latin typeface="+mj-lt"/>
              </a:rPr>
              <a:t>mabilnimi</a:t>
            </a:r>
            <a:r>
              <a:rPr lang="en-GB" sz="1600">
                <a:solidFill>
                  <a:srgbClr val="17327C"/>
                </a:solidFill>
                <a:latin typeface="+mj-lt"/>
              </a:rPr>
              <a:t> omejitvami alarma na pretoku, temperaturi in tlaku lahko vsako spreminjanje vrednosti, ki se spremlja, sproži alarm na zaslonu. Zunanji alarmni izhodni signal se lahko priključi na pomožno opremo, ki je lahko vizualni ali slišni </a:t>
            </a:r>
            <a:r>
              <a:rPr lang="sl-SI" sz="1600">
                <a:solidFill>
                  <a:srgbClr val="17327C"/>
                </a:solidFill>
                <a:latin typeface="+mj-lt"/>
              </a:rPr>
              <a:t>signal</a:t>
            </a:r>
            <a:r>
              <a:rPr lang="en-GB" sz="1600">
                <a:solidFill>
                  <a:srgbClr val="17327C"/>
                </a:solidFill>
                <a:latin typeface="+mj-lt"/>
              </a:rPr>
              <a:t>, grelnik kalupov ali stroj za brizganje.</a:t>
            </a:r>
            <a:endParaRPr lang="sl-SI" sz="1600">
              <a:solidFill>
                <a:srgbClr val="17327C"/>
              </a:solidFill>
              <a:latin typeface="+mj-lt"/>
            </a:endParaRPr>
          </a:p>
          <a:p>
            <a:endParaRPr lang="en-GB" sz="1600">
              <a:solidFill>
                <a:srgbClr val="17327C"/>
              </a:solidFill>
              <a:latin typeface="+mj-lt"/>
            </a:endParaRPr>
          </a:p>
          <a:p>
            <a:r>
              <a:rPr lang="en-GB" sz="1600">
                <a:solidFill>
                  <a:srgbClr val="17327C"/>
                </a:solidFill>
                <a:latin typeface="+mj-lt"/>
              </a:rPr>
              <a:t>Tudi v primeru „</a:t>
            </a:r>
            <a:r>
              <a:rPr lang="sl-SI" sz="1600">
                <a:solidFill>
                  <a:srgbClr val="17327C"/>
                </a:solidFill>
                <a:latin typeface="+mj-lt"/>
              </a:rPr>
              <a:t>poškodbe </a:t>
            </a:r>
            <a:r>
              <a:rPr lang="en-GB" sz="1600">
                <a:solidFill>
                  <a:srgbClr val="17327C"/>
                </a:solidFill>
                <a:latin typeface="+mj-lt"/>
              </a:rPr>
              <a:t>cevi" bo enota zaznala nenadno izgubo tlaka in enoto je </a:t>
            </a:r>
            <a:r>
              <a:rPr lang="sl-SI" sz="1600">
                <a:solidFill>
                  <a:srgbClr val="17327C"/>
                </a:solidFill>
                <a:latin typeface="+mj-lt"/>
              </a:rPr>
              <a:t>bodisi </a:t>
            </a:r>
            <a:r>
              <a:rPr lang="en-GB" sz="1600">
                <a:solidFill>
                  <a:srgbClr val="17327C"/>
                </a:solidFill>
                <a:latin typeface="+mj-lt"/>
              </a:rPr>
              <a:t>mogoče povezati z alarmom ali pa jo uporabiti za samodejni izklop grelnika </a:t>
            </a:r>
            <a:r>
              <a:rPr lang="sl-SI" sz="1600">
                <a:solidFill>
                  <a:srgbClr val="17327C"/>
                </a:solidFill>
                <a:latin typeface="+mj-lt"/>
              </a:rPr>
              <a:t>forme</a:t>
            </a:r>
            <a:r>
              <a:rPr lang="en-GB" sz="1600">
                <a:solidFill>
                  <a:srgbClr val="17327C"/>
                </a:solidFill>
                <a:latin typeface="+mj-lt"/>
              </a:rPr>
              <a:t>.</a:t>
            </a:r>
          </a:p>
        </p:txBody>
      </p:sp>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22</a:t>
            </a:fld>
            <a:endParaRPr lang="en-US">
              <a:solidFill>
                <a:schemeClr val="bg1"/>
              </a:solidFill>
            </a:endParaRPr>
          </a:p>
        </p:txBody>
      </p:sp>
      <p:sp>
        <p:nvSpPr>
          <p:cNvPr id="12" name="TextBox 7">
            <a:extLst>
              <a:ext uri="{FF2B5EF4-FFF2-40B4-BE49-F238E27FC236}">
                <a16:creationId xmlns:a16="http://schemas.microsoft.com/office/drawing/2014/main" xmlns="" id="{EBBFF7EE-5217-4FC0-9656-57394DA79AE8}"/>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499630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pic>
        <p:nvPicPr>
          <p:cNvPr id="8" name="Picture 7">
            <a:extLst>
              <a:ext uri="{FF2B5EF4-FFF2-40B4-BE49-F238E27FC236}">
                <a16:creationId xmlns:a16="http://schemas.microsoft.com/office/drawing/2014/main" xmlns="" id="{3566CA61-01F4-3A44-8D49-1C98AB877CB3}"/>
              </a:ext>
            </a:extLst>
          </p:cNvPr>
          <p:cNvPicPr>
            <a:picLocks noChangeAspect="1"/>
          </p:cNvPicPr>
          <p:nvPr/>
        </p:nvPicPr>
        <p:blipFill>
          <a:blip r:embed="rId4"/>
          <a:stretch>
            <a:fillRect/>
          </a:stretch>
        </p:blipFill>
        <p:spPr>
          <a:xfrm>
            <a:off x="596096" y="1502339"/>
            <a:ext cx="1161026" cy="1161026"/>
          </a:xfrm>
          <a:prstGeom prst="rect">
            <a:avLst/>
          </a:prstGeom>
        </p:spPr>
      </p:pic>
      <p:sp>
        <p:nvSpPr>
          <p:cNvPr id="10" name="TextBox 9">
            <a:extLst>
              <a:ext uri="{FF2B5EF4-FFF2-40B4-BE49-F238E27FC236}">
                <a16:creationId xmlns:a16="http://schemas.microsoft.com/office/drawing/2014/main" xmlns="" id="{3933F993-79D6-B049-8769-401C6FE41405}"/>
              </a:ext>
            </a:extLst>
          </p:cNvPr>
          <p:cNvSpPr txBox="1"/>
          <p:nvPr/>
        </p:nvSpPr>
        <p:spPr>
          <a:xfrm>
            <a:off x="575999" y="276228"/>
            <a:ext cx="3929325" cy="738664"/>
          </a:xfrm>
          <a:prstGeom prst="rect">
            <a:avLst/>
          </a:prstGeom>
          <a:noFill/>
        </p:spPr>
        <p:txBody>
          <a:bodyPr wrap="square" lIns="0" tIns="0" rIns="0" bIns="0" rtlCol="0">
            <a:spAutoFit/>
          </a:bodyPr>
          <a:lstStyle/>
          <a:p>
            <a:r>
              <a:rPr lang="sl-SI" sz="2400" b="1">
                <a:solidFill>
                  <a:srgbClr val="17327C"/>
                </a:solidFill>
              </a:rPr>
              <a:t>ZAPISOVANJE PODATKOV</a:t>
            </a:r>
            <a:r>
              <a:rPr lang="en-US" sz="2400" b="1">
                <a:solidFill>
                  <a:srgbClr val="17327C"/>
                </a:solidFill>
              </a:rPr>
              <a:t> </a:t>
            </a:r>
            <a:br>
              <a:rPr lang="en-US" sz="2400" b="1">
                <a:solidFill>
                  <a:srgbClr val="17327C"/>
                </a:solidFill>
              </a:rPr>
            </a:br>
            <a:r>
              <a:rPr lang="sl-SI" sz="2400">
                <a:solidFill>
                  <a:srgbClr val="17327C"/>
                </a:solidFill>
                <a:latin typeface="Roboto" panose="02000000000000000000" pitchFamily="2" charset="0"/>
                <a:ea typeface="Roboto" panose="02000000000000000000" pitchFamily="2" charset="0"/>
              </a:rPr>
              <a:t>IN</a:t>
            </a:r>
            <a:r>
              <a:rPr lang="en-US" sz="2400" b="1">
                <a:solidFill>
                  <a:srgbClr val="17327C"/>
                </a:solidFill>
              </a:rPr>
              <a:t> </a:t>
            </a:r>
            <a:r>
              <a:rPr lang="sl-SI" sz="2400" b="1">
                <a:solidFill>
                  <a:srgbClr val="17327C"/>
                </a:solidFill>
              </a:rPr>
              <a:t>IZVOZ</a:t>
            </a:r>
            <a:endParaRPr lang="en-US" sz="2400">
              <a:solidFill>
                <a:srgbClr val="17327C"/>
              </a:solidFill>
            </a:endParaRPr>
          </a:p>
        </p:txBody>
      </p:sp>
      <p:cxnSp>
        <p:nvCxnSpPr>
          <p:cNvPr id="11" name="Straight Connector 10">
            <a:extLst>
              <a:ext uri="{FF2B5EF4-FFF2-40B4-BE49-F238E27FC236}">
                <a16:creationId xmlns:a16="http://schemas.microsoft.com/office/drawing/2014/main" xmlns="" id="{8F64B716-5D91-2A49-9D97-0ADF066B7F8C}"/>
              </a:ext>
            </a:extLst>
          </p:cNvPr>
          <p:cNvCxnSpPr>
            <a:cxnSpLocks/>
            <a:endCxn id="10" idx="2"/>
          </p:cNvCxnSpPr>
          <p:nvPr/>
        </p:nvCxnSpPr>
        <p:spPr>
          <a:xfrm>
            <a:off x="576000" y="1014892"/>
            <a:ext cx="1964662"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7" name="Rectangle 16">
            <a:extLst>
              <a:ext uri="{FF2B5EF4-FFF2-40B4-BE49-F238E27FC236}">
                <a16:creationId xmlns:a16="http://schemas.microsoft.com/office/drawing/2014/main" xmlns="" id="{269BB9EF-04E6-EC4E-BDC7-59E9C139F661}"/>
              </a:ext>
            </a:extLst>
          </p:cNvPr>
          <p:cNvSpPr/>
          <p:nvPr/>
        </p:nvSpPr>
        <p:spPr>
          <a:xfrm>
            <a:off x="2223928" y="1502338"/>
            <a:ext cx="3342859" cy="2971299"/>
          </a:xfrm>
          <a:prstGeom prst="rect">
            <a:avLst/>
          </a:prstGeom>
        </p:spPr>
        <p:txBody>
          <a:bodyPr lIns="0" tIns="0" rIns="0" bIns="0">
            <a:noAutofit/>
          </a:bodyPr>
          <a:lstStyle/>
          <a:p>
            <a:r>
              <a:rPr lang="sl-SI" b="1">
                <a:solidFill>
                  <a:srgbClr val="17327C"/>
                </a:solidFill>
                <a:latin typeface="Roboto" panose="02000000000000000000" pitchFamily="2" charset="0"/>
                <a:ea typeface="Roboto" panose="02000000000000000000" pitchFamily="2" charset="0"/>
              </a:rPr>
              <a:t>Zapisovanje podatkov</a:t>
            </a:r>
            <a:endParaRPr lang="en-GB" b="1">
              <a:solidFill>
                <a:srgbClr val="17327C"/>
              </a:solidFill>
              <a:latin typeface="Roboto" panose="02000000000000000000" pitchFamily="2" charset="0"/>
              <a:ea typeface="Roboto" panose="02000000000000000000" pitchFamily="2" charset="0"/>
            </a:endParaRPr>
          </a:p>
          <a:p>
            <a:r>
              <a:rPr lang="en-GB" sz="1600">
                <a:solidFill>
                  <a:srgbClr val="17327C"/>
                </a:solidFill>
                <a:latin typeface="+mj-lt"/>
              </a:rPr>
              <a:t>Podatki s</a:t>
            </a:r>
            <a:r>
              <a:rPr lang="sl-SI" sz="1600">
                <a:solidFill>
                  <a:srgbClr val="17327C"/>
                </a:solidFill>
                <a:latin typeface="+mj-lt"/>
              </a:rPr>
              <a:t>e</a:t>
            </a:r>
            <a:r>
              <a:rPr lang="en-GB" sz="1600">
                <a:solidFill>
                  <a:srgbClr val="17327C"/>
                </a:solidFill>
                <a:latin typeface="+mj-lt"/>
              </a:rPr>
              <a:t> </a:t>
            </a:r>
            <a:r>
              <a:rPr lang="sl-SI" sz="1600">
                <a:solidFill>
                  <a:srgbClr val="17327C"/>
                </a:solidFill>
                <a:latin typeface="+mj-lt"/>
              </a:rPr>
              <a:t>snemajo</a:t>
            </a:r>
            <a:r>
              <a:rPr lang="en-GB" sz="1600">
                <a:solidFill>
                  <a:srgbClr val="17327C"/>
                </a:solidFill>
                <a:latin typeface="+mj-lt"/>
              </a:rPr>
              <a:t> in </a:t>
            </a:r>
            <a:r>
              <a:rPr lang="sl-SI" sz="1600">
                <a:solidFill>
                  <a:srgbClr val="17327C"/>
                </a:solidFill>
                <a:latin typeface="+mj-lt"/>
              </a:rPr>
              <a:t>so </a:t>
            </a:r>
            <a:r>
              <a:rPr lang="en-GB" sz="1600">
                <a:solidFill>
                  <a:srgbClr val="17327C"/>
                </a:solidFill>
                <a:latin typeface="+mj-lt"/>
              </a:rPr>
              <a:t>shranjeni v notranjem pomnilniku, </a:t>
            </a:r>
            <a:r>
              <a:rPr lang="sl-SI" sz="1600">
                <a:solidFill>
                  <a:srgbClr val="17327C"/>
                </a:solidFill>
                <a:latin typeface="+mj-lt"/>
              </a:rPr>
              <a:t>od koder so </a:t>
            </a:r>
            <a:r>
              <a:rPr lang="en-GB" sz="1600">
                <a:solidFill>
                  <a:srgbClr val="17327C"/>
                </a:solidFill>
                <a:latin typeface="+mj-lt"/>
              </a:rPr>
              <a:t>lahko prikazani </a:t>
            </a:r>
            <a:r>
              <a:rPr lang="sl-SI" sz="1600">
                <a:solidFill>
                  <a:srgbClr val="17327C"/>
                </a:solidFill>
                <a:latin typeface="+mj-lt"/>
              </a:rPr>
              <a:t> za </a:t>
            </a:r>
            <a:r>
              <a:rPr lang="en-GB" sz="1600">
                <a:solidFill>
                  <a:srgbClr val="17327C"/>
                </a:solidFill>
                <a:latin typeface="+mj-lt"/>
              </a:rPr>
              <a:t>preteklih 30 dn</a:t>
            </a:r>
            <a:r>
              <a:rPr lang="sl-SI" sz="1600">
                <a:solidFill>
                  <a:srgbClr val="17327C"/>
                </a:solidFill>
                <a:latin typeface="+mj-lt"/>
              </a:rPr>
              <a:t>i</a:t>
            </a:r>
            <a:r>
              <a:rPr lang="en-GB" sz="1600">
                <a:solidFill>
                  <a:srgbClr val="17327C"/>
                </a:solidFill>
                <a:latin typeface="+mj-lt"/>
              </a:rPr>
              <a:t>.</a:t>
            </a:r>
          </a:p>
          <a:p>
            <a:endParaRPr lang="en-GB" sz="1600">
              <a:solidFill>
                <a:srgbClr val="17327C"/>
              </a:solidFill>
              <a:latin typeface="+mj-lt"/>
            </a:endParaRPr>
          </a:p>
          <a:p>
            <a:r>
              <a:rPr lang="en-GB" sz="1600">
                <a:solidFill>
                  <a:srgbClr val="17327C"/>
                </a:solidFill>
                <a:latin typeface="+mj-lt"/>
              </a:rPr>
              <a:t>Pretok, temperatura in tlak se beležijo in si jih lahko ogledate na grafičnem zaslonu.</a:t>
            </a:r>
          </a:p>
          <a:p>
            <a:endParaRPr lang="en-GB" sz="1600">
              <a:solidFill>
                <a:srgbClr val="17327C"/>
              </a:solidFill>
              <a:latin typeface="+mj-lt"/>
            </a:endParaRPr>
          </a:p>
          <a:p>
            <a:r>
              <a:rPr lang="sl-SI" sz="1600">
                <a:solidFill>
                  <a:srgbClr val="17327C"/>
                </a:solidFill>
                <a:latin typeface="+mj-lt"/>
              </a:rPr>
              <a:t>Zadnjih 30 dni podatkov je posnetih in so shranjeni v internem spominu </a:t>
            </a:r>
            <a:r>
              <a:rPr lang="en-GB" sz="1600">
                <a:solidFill>
                  <a:srgbClr val="17327C"/>
                </a:solidFill>
                <a:latin typeface="+mj-lt"/>
              </a:rPr>
              <a:t>memory.</a:t>
            </a:r>
          </a:p>
        </p:txBody>
      </p:sp>
      <p:sp>
        <p:nvSpPr>
          <p:cNvPr id="12" name="Rectangle 11">
            <a:extLst>
              <a:ext uri="{FF2B5EF4-FFF2-40B4-BE49-F238E27FC236}">
                <a16:creationId xmlns:a16="http://schemas.microsoft.com/office/drawing/2014/main" xmlns="" id="{71C997FB-518A-9D4E-B074-9DFDD0B109EA}"/>
              </a:ext>
            </a:extLst>
          </p:cNvPr>
          <p:cNvSpPr/>
          <p:nvPr/>
        </p:nvSpPr>
        <p:spPr>
          <a:xfrm>
            <a:off x="2223928" y="4707923"/>
            <a:ext cx="6176494" cy="1657650"/>
          </a:xfrm>
          <a:prstGeom prst="rect">
            <a:avLst/>
          </a:prstGeom>
        </p:spPr>
        <p:txBody>
          <a:bodyPr lIns="0" tIns="0" rIns="0" bIns="0">
            <a:noAutofit/>
          </a:bodyPr>
          <a:lstStyle/>
          <a:p>
            <a:r>
              <a:rPr lang="sl-SI" b="1">
                <a:solidFill>
                  <a:srgbClr val="17327C"/>
                </a:solidFill>
                <a:latin typeface="Roboto" panose="02000000000000000000" pitchFamily="2" charset="0"/>
                <a:ea typeface="Roboto" panose="02000000000000000000" pitchFamily="2" charset="0"/>
              </a:rPr>
              <a:t>Izvoz podatkov</a:t>
            </a:r>
            <a:endParaRPr lang="en-GB" b="1">
              <a:solidFill>
                <a:srgbClr val="17327C"/>
              </a:solidFill>
              <a:latin typeface="Roboto" panose="02000000000000000000" pitchFamily="2" charset="0"/>
              <a:ea typeface="Roboto" panose="02000000000000000000" pitchFamily="2" charset="0"/>
            </a:endParaRPr>
          </a:p>
          <a:p>
            <a:r>
              <a:rPr lang="en-GB" sz="1600">
                <a:solidFill>
                  <a:srgbClr val="17327C"/>
                </a:solidFill>
                <a:latin typeface="+mj-lt"/>
              </a:rPr>
              <a:t>Podatke je mogoče za nadaljnjo analizo prenesti tudi na prenosnik s pomočjo integriranega USB vhoda.</a:t>
            </a:r>
          </a:p>
          <a:p>
            <a:endParaRPr lang="sl-SI" sz="1600">
              <a:solidFill>
                <a:srgbClr val="17327C"/>
              </a:solidFill>
              <a:latin typeface="+mj-lt"/>
            </a:endParaRPr>
          </a:p>
          <a:p>
            <a:r>
              <a:rPr lang="en-GB" sz="1600">
                <a:solidFill>
                  <a:srgbClr val="17327C"/>
                </a:solidFill>
                <a:latin typeface="+mj-lt"/>
              </a:rPr>
              <a:t>Podatki so shranjeni </a:t>
            </a:r>
            <a:r>
              <a:rPr lang="sl-SI" sz="1600">
                <a:solidFill>
                  <a:srgbClr val="17327C"/>
                </a:solidFill>
                <a:latin typeface="+mj-lt"/>
              </a:rPr>
              <a:t>v tekstovnem formatu</a:t>
            </a:r>
            <a:r>
              <a:rPr lang="en-GB" sz="1600">
                <a:solidFill>
                  <a:srgbClr val="17327C"/>
                </a:solidFill>
                <a:latin typeface="+mj-lt"/>
              </a:rPr>
              <a:t> </a:t>
            </a:r>
            <a:r>
              <a:rPr lang="sl-SI" sz="1600">
                <a:solidFill>
                  <a:srgbClr val="17327C"/>
                </a:solidFill>
                <a:latin typeface="+mj-lt"/>
              </a:rPr>
              <a:t>in jih</a:t>
            </a:r>
            <a:r>
              <a:rPr lang="en-GB" sz="1600">
                <a:solidFill>
                  <a:srgbClr val="17327C"/>
                </a:solidFill>
                <a:latin typeface="+mj-lt"/>
              </a:rPr>
              <a:t> je mogoče analizirati z uporabo excela ali druge programske opreme za analizo.</a:t>
            </a:r>
          </a:p>
        </p:txBody>
      </p:sp>
      <p:pic>
        <p:nvPicPr>
          <p:cNvPr id="3" name="Picture 2">
            <a:extLst>
              <a:ext uri="{FF2B5EF4-FFF2-40B4-BE49-F238E27FC236}">
                <a16:creationId xmlns:a16="http://schemas.microsoft.com/office/drawing/2014/main" xmlns="" id="{9C26A58E-A196-A74C-8B5E-CE15834E80BD}"/>
              </a:ext>
            </a:extLst>
          </p:cNvPr>
          <p:cNvPicPr>
            <a:picLocks noChangeAspect="1"/>
          </p:cNvPicPr>
          <p:nvPr/>
        </p:nvPicPr>
        <p:blipFill>
          <a:blip r:embed="rId5"/>
          <a:stretch>
            <a:fillRect/>
          </a:stretch>
        </p:blipFill>
        <p:spPr>
          <a:xfrm>
            <a:off x="705288" y="4707923"/>
            <a:ext cx="1081979" cy="1081979"/>
          </a:xfrm>
          <a:prstGeom prst="rect">
            <a:avLst/>
          </a:prstGeom>
        </p:spPr>
      </p:pic>
      <p:cxnSp>
        <p:nvCxnSpPr>
          <p:cNvPr id="5" name="Straight Arrow Connector 4">
            <a:extLst>
              <a:ext uri="{FF2B5EF4-FFF2-40B4-BE49-F238E27FC236}">
                <a16:creationId xmlns:a16="http://schemas.microsoft.com/office/drawing/2014/main" xmlns="" id="{019CA46F-3840-1F43-A6DB-B2495984ED15}"/>
              </a:ext>
            </a:extLst>
          </p:cNvPr>
          <p:cNvCxnSpPr>
            <a:cxnSpLocks/>
          </p:cNvCxnSpPr>
          <p:nvPr/>
        </p:nvCxnSpPr>
        <p:spPr>
          <a:xfrm>
            <a:off x="1075174" y="4476139"/>
            <a:ext cx="0" cy="23178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13A06177-28E9-9B4F-8F59-8F661E236DFF}"/>
              </a:ext>
            </a:extLst>
          </p:cNvPr>
          <p:cNvPicPr>
            <a:picLocks noChangeAspect="1"/>
          </p:cNvPicPr>
          <p:nvPr/>
        </p:nvPicPr>
        <p:blipFill>
          <a:blip r:embed="rId6"/>
          <a:stretch>
            <a:fillRect/>
          </a:stretch>
        </p:blipFill>
        <p:spPr>
          <a:xfrm>
            <a:off x="5833245" y="1627670"/>
            <a:ext cx="2769973" cy="1564732"/>
          </a:xfrm>
          <a:prstGeom prst="rect">
            <a:avLst/>
          </a:prstGeom>
        </p:spPr>
      </p:pic>
      <p:sp>
        <p:nvSpPr>
          <p:cNvPr id="14"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23</a:t>
            </a:fld>
            <a:endParaRPr lang="en-US">
              <a:solidFill>
                <a:schemeClr val="bg1"/>
              </a:solidFill>
            </a:endParaRPr>
          </a:p>
        </p:txBody>
      </p:sp>
      <p:sp>
        <p:nvSpPr>
          <p:cNvPr id="15" name="TextBox 7">
            <a:extLst>
              <a:ext uri="{FF2B5EF4-FFF2-40B4-BE49-F238E27FC236}">
                <a16:creationId xmlns:a16="http://schemas.microsoft.com/office/drawing/2014/main" xmlns="" id="{5E5E9BBF-87CA-4F68-AEC3-402800FC33DF}"/>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85864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B7B39D4-FB45-7B47-A8FB-57E155F0F777}"/>
              </a:ext>
            </a:extLst>
          </p:cNvPr>
          <p:cNvPicPr>
            <a:picLocks noChangeAspect="1"/>
          </p:cNvPicPr>
          <p:nvPr/>
        </p:nvPicPr>
        <p:blipFill>
          <a:blip r:embed="rId2"/>
          <a:stretch>
            <a:fillRect/>
          </a:stretch>
        </p:blipFill>
        <p:spPr>
          <a:xfrm>
            <a:off x="0" y="9144"/>
            <a:ext cx="9144000" cy="6848856"/>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3714646" cy="369332"/>
          </a:xfrm>
          <a:prstGeom prst="rect">
            <a:avLst/>
          </a:prstGeom>
          <a:noFill/>
        </p:spPr>
        <p:txBody>
          <a:bodyPr wrap="square" lIns="0" tIns="0" rIns="0" bIns="0" rtlCol="0">
            <a:spAutoFit/>
          </a:bodyPr>
          <a:lstStyle/>
          <a:p>
            <a:r>
              <a:rPr lang="en-US" sz="2400">
                <a:solidFill>
                  <a:srgbClr val="17327C"/>
                </a:solidFill>
                <a:latin typeface="Roboto" panose="02000000000000000000" pitchFamily="2" charset="0"/>
                <a:ea typeface="Roboto" panose="02000000000000000000" pitchFamily="2" charset="0"/>
              </a:rPr>
              <a:t>MAGNET</a:t>
            </a:r>
            <a:r>
              <a:rPr lang="sl-SI" sz="2400">
                <a:solidFill>
                  <a:srgbClr val="17327C"/>
                </a:solidFill>
                <a:latin typeface="Roboto" panose="02000000000000000000" pitchFamily="2" charset="0"/>
                <a:ea typeface="Roboto" panose="02000000000000000000" pitchFamily="2" charset="0"/>
              </a:rPr>
              <a:t>NI NOSILEC</a:t>
            </a:r>
            <a:endParaRPr lang="en-US" sz="2400">
              <a:solidFill>
                <a:srgbClr val="17327C"/>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1004844"/>
            <a:ext cx="2940923"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cxnSp>
        <p:nvCxnSpPr>
          <p:cNvPr id="8" name="Straight Connector 67">
            <a:extLst>
              <a:ext uri="{FF2B5EF4-FFF2-40B4-BE49-F238E27FC236}">
                <a16:creationId xmlns:a16="http://schemas.microsoft.com/office/drawing/2014/main" xmlns="" id="{C5253B5D-6D42-1A4E-91FE-593673856F53}"/>
              </a:ext>
            </a:extLst>
          </p:cNvPr>
          <p:cNvCxnSpPr>
            <a:cxnSpLocks/>
          </p:cNvCxnSpPr>
          <p:nvPr/>
        </p:nvCxnSpPr>
        <p:spPr>
          <a:xfrm>
            <a:off x="6125144" y="4175760"/>
            <a:ext cx="0" cy="136209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67">
            <a:extLst>
              <a:ext uri="{FF2B5EF4-FFF2-40B4-BE49-F238E27FC236}">
                <a16:creationId xmlns:a16="http://schemas.microsoft.com/office/drawing/2014/main" xmlns="" id="{58ABA310-478B-6643-9D48-148E43C6C82A}"/>
              </a:ext>
            </a:extLst>
          </p:cNvPr>
          <p:cNvCxnSpPr>
            <a:cxnSpLocks/>
          </p:cNvCxnSpPr>
          <p:nvPr/>
        </p:nvCxnSpPr>
        <p:spPr>
          <a:xfrm>
            <a:off x="3150450" y="3958542"/>
            <a:ext cx="0" cy="1579310"/>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66">
            <a:extLst>
              <a:ext uri="{FF2B5EF4-FFF2-40B4-BE49-F238E27FC236}">
                <a16:creationId xmlns:a16="http://schemas.microsoft.com/office/drawing/2014/main" xmlns="" id="{960021E8-E274-204E-B9B9-C00AE7B584E2}"/>
              </a:ext>
            </a:extLst>
          </p:cNvPr>
          <p:cNvSpPr txBox="1"/>
          <p:nvPr/>
        </p:nvSpPr>
        <p:spPr>
          <a:xfrm>
            <a:off x="3273540" y="5153264"/>
            <a:ext cx="1087057" cy="430887"/>
          </a:xfrm>
          <a:prstGeom prst="rect">
            <a:avLst/>
          </a:prstGeom>
          <a:noFill/>
        </p:spPr>
        <p:txBody>
          <a:bodyPr wrap="square" lIns="0" tIns="0" rIns="0" bIns="0" rtlCol="0">
            <a:spAutoFit/>
          </a:bodyPr>
          <a:lstStyle/>
          <a:p>
            <a:r>
              <a:rPr lang="sl-SI" sz="1400">
                <a:solidFill>
                  <a:schemeClr val="tx2"/>
                </a:solidFill>
                <a:latin typeface="Helvetica Light" panose="020B0403020202020204" pitchFamily="34" charset="0"/>
              </a:rPr>
              <a:t>Magnetni</a:t>
            </a:r>
          </a:p>
          <a:p>
            <a:r>
              <a:rPr lang="sl-SI" sz="1400">
                <a:solidFill>
                  <a:schemeClr val="tx2"/>
                </a:solidFill>
                <a:latin typeface="Helvetica Light" panose="020B0403020202020204" pitchFamily="34" charset="0"/>
              </a:rPr>
              <a:t>nosilec</a:t>
            </a:r>
            <a:endParaRPr lang="en-GB" sz="1400">
              <a:solidFill>
                <a:schemeClr val="tx2"/>
              </a:solidFill>
              <a:latin typeface="Helvetica Light" panose="020B0403020202020204" pitchFamily="34" charset="0"/>
            </a:endParaRPr>
          </a:p>
        </p:txBody>
      </p:sp>
      <p:sp>
        <p:nvSpPr>
          <p:cNvPr id="19" name="TextBox 66">
            <a:extLst>
              <a:ext uri="{FF2B5EF4-FFF2-40B4-BE49-F238E27FC236}">
                <a16:creationId xmlns:a16="http://schemas.microsoft.com/office/drawing/2014/main" xmlns="" id="{089E18EF-09FC-A04F-91E2-18413DE7FF9E}"/>
              </a:ext>
            </a:extLst>
          </p:cNvPr>
          <p:cNvSpPr txBox="1"/>
          <p:nvPr/>
        </p:nvSpPr>
        <p:spPr>
          <a:xfrm>
            <a:off x="6248234" y="5153264"/>
            <a:ext cx="1087057" cy="430887"/>
          </a:xfrm>
          <a:prstGeom prst="rect">
            <a:avLst/>
          </a:prstGeom>
          <a:noFill/>
        </p:spPr>
        <p:txBody>
          <a:bodyPr wrap="square" lIns="0" tIns="0" rIns="0" bIns="0" rtlCol="0">
            <a:spAutoFit/>
          </a:bodyPr>
          <a:lstStyle/>
          <a:p>
            <a:r>
              <a:rPr lang="en-GB" sz="1400">
                <a:solidFill>
                  <a:srgbClr val="17327C"/>
                </a:solidFill>
                <a:latin typeface="+mj-lt"/>
              </a:rPr>
              <a:t>4.3” </a:t>
            </a:r>
            <a:r>
              <a:rPr lang="sl-SI" sz="1400">
                <a:solidFill>
                  <a:srgbClr val="17327C"/>
                </a:solidFill>
                <a:latin typeface="+mj-lt"/>
              </a:rPr>
              <a:t>zaslon</a:t>
            </a:r>
          </a:p>
          <a:p>
            <a:r>
              <a:rPr lang="sl-SI" sz="1400">
                <a:solidFill>
                  <a:srgbClr val="17327C"/>
                </a:solidFill>
                <a:latin typeface="+mj-lt"/>
              </a:rPr>
              <a:t>na dotik</a:t>
            </a:r>
            <a:endParaRPr lang="en-GB" sz="1400">
              <a:solidFill>
                <a:srgbClr val="17327C"/>
              </a:solidFill>
              <a:latin typeface="+mj-lt"/>
            </a:endParaRPr>
          </a:p>
        </p:txBody>
      </p:sp>
      <p:sp>
        <p:nvSpPr>
          <p:cNvPr id="15"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24</a:t>
            </a:fld>
            <a:endParaRPr lang="en-US">
              <a:solidFill>
                <a:schemeClr val="bg1"/>
              </a:solidFill>
            </a:endParaRPr>
          </a:p>
        </p:txBody>
      </p:sp>
      <p:sp>
        <p:nvSpPr>
          <p:cNvPr id="17" name="TextBox 7">
            <a:extLst>
              <a:ext uri="{FF2B5EF4-FFF2-40B4-BE49-F238E27FC236}">
                <a16:creationId xmlns:a16="http://schemas.microsoft.com/office/drawing/2014/main" xmlns="" id="{133E4EA0-5EF9-4C1C-ADF6-52BFD4FC90E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960818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789608B3-08F0-E046-B01A-D36FCF36DDFD}"/>
              </a:ext>
            </a:extLst>
          </p:cNvPr>
          <p:cNvPicPr>
            <a:picLocks noChangeAspect="1"/>
          </p:cNvPicPr>
          <p:nvPr/>
        </p:nvPicPr>
        <p:blipFill>
          <a:blip r:embed="rId2"/>
          <a:stretch>
            <a:fillRect/>
          </a:stretch>
        </p:blipFill>
        <p:spPr>
          <a:xfrm>
            <a:off x="0" y="9144"/>
            <a:ext cx="9144000" cy="6839712"/>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3"/>
          <a:stretch>
            <a:fillRect/>
          </a:stretch>
        </p:blipFill>
        <p:spPr>
          <a:xfrm>
            <a:off x="7041118" y="276228"/>
            <a:ext cx="1562100" cy="342900"/>
          </a:xfrm>
          <a:prstGeom prst="rect">
            <a:avLst/>
          </a:prstGeom>
        </p:spPr>
      </p:pic>
      <p:sp>
        <p:nvSpPr>
          <p:cNvPr id="9" name="TextBox 8">
            <a:extLst>
              <a:ext uri="{FF2B5EF4-FFF2-40B4-BE49-F238E27FC236}">
                <a16:creationId xmlns:a16="http://schemas.microsoft.com/office/drawing/2014/main" xmlns="" id="{A3B226EA-D5A3-154F-BF1D-CDDB0FF314B9}"/>
              </a:ext>
            </a:extLst>
          </p:cNvPr>
          <p:cNvSpPr txBox="1"/>
          <p:nvPr/>
        </p:nvSpPr>
        <p:spPr>
          <a:xfrm>
            <a:off x="576000" y="276228"/>
            <a:ext cx="2418409" cy="369332"/>
          </a:xfrm>
          <a:prstGeom prst="rect">
            <a:avLst/>
          </a:prstGeom>
          <a:noFill/>
        </p:spPr>
        <p:txBody>
          <a:bodyPr wrap="square" lIns="0" tIns="0" rIns="0" bIns="0" rtlCol="0">
            <a:spAutoFit/>
          </a:bodyPr>
          <a:lstStyle/>
          <a:p>
            <a:r>
              <a:rPr lang="sl-SI" sz="2400">
                <a:solidFill>
                  <a:srgbClr val="17327C"/>
                </a:solidFill>
                <a:latin typeface="Roboto" panose="02000000000000000000" pitchFamily="2" charset="0"/>
                <a:ea typeface="Roboto" panose="02000000000000000000" pitchFamily="2" charset="0"/>
              </a:rPr>
              <a:t>PRIKLJUČKI</a:t>
            </a:r>
            <a:endParaRPr lang="en-US" sz="2400">
              <a:solidFill>
                <a:srgbClr val="17327C"/>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xmlns="" id="{DD3BDF64-A11B-B748-9103-D1EE352CF1AB}"/>
              </a:ext>
            </a:extLst>
          </p:cNvPr>
          <p:cNvCxnSpPr>
            <a:cxnSpLocks/>
          </p:cNvCxnSpPr>
          <p:nvPr/>
        </p:nvCxnSpPr>
        <p:spPr>
          <a:xfrm>
            <a:off x="576000" y="1004844"/>
            <a:ext cx="2076765" cy="10048"/>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xmlns="" id="{D05DDAB7-49C8-AF40-A9EC-10F93C2CFE54}"/>
              </a:ext>
            </a:extLst>
          </p:cNvPr>
          <p:cNvSpPr txBox="1"/>
          <p:nvPr/>
        </p:nvSpPr>
        <p:spPr>
          <a:xfrm>
            <a:off x="575999" y="1124600"/>
            <a:ext cx="2227491" cy="223143"/>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Ele</a:t>
            </a:r>
            <a:r>
              <a:rPr lang="sl-SI" sz="1400">
                <a:solidFill>
                  <a:srgbClr val="17327C"/>
                </a:solidFill>
                <a:latin typeface="Helvetica Light" panose="020B0403020202020204" pitchFamily="34" charset="0"/>
              </a:rPr>
              <a:t>k</a:t>
            </a:r>
            <a:r>
              <a:rPr lang="en-GB" sz="1400">
                <a:solidFill>
                  <a:srgbClr val="17327C"/>
                </a:solidFill>
                <a:latin typeface="Helvetica Light" panose="020B0403020202020204" pitchFamily="34" charset="0"/>
              </a:rPr>
              <a:t>tri</a:t>
            </a:r>
            <a:r>
              <a:rPr lang="sl-SI" sz="1400">
                <a:solidFill>
                  <a:srgbClr val="17327C"/>
                </a:solidFill>
                <a:latin typeface="Helvetica Light" panose="020B0403020202020204" pitchFamily="34" charset="0"/>
              </a:rPr>
              <a:t>čni</a:t>
            </a:r>
            <a:r>
              <a:rPr lang="en-GB" sz="1400">
                <a:solidFill>
                  <a:srgbClr val="17327C"/>
                </a:solidFill>
                <a:latin typeface="Helvetica Light" panose="020B0403020202020204" pitchFamily="34" charset="0"/>
              </a:rPr>
              <a:t> </a:t>
            </a:r>
            <a:r>
              <a:rPr lang="sl-SI" sz="1400">
                <a:solidFill>
                  <a:srgbClr val="17327C"/>
                </a:solidFill>
                <a:latin typeface="Helvetica Light" panose="020B0403020202020204" pitchFamily="34" charset="0"/>
              </a:rPr>
              <a:t>priključki</a:t>
            </a:r>
            <a:endParaRPr lang="en-GB" sz="1400">
              <a:solidFill>
                <a:srgbClr val="17327C"/>
              </a:solidFill>
              <a:latin typeface="Helvetica Light" panose="020B0403020202020204" pitchFamily="34" charset="0"/>
            </a:endParaRPr>
          </a:p>
        </p:txBody>
      </p:sp>
      <p:cxnSp>
        <p:nvCxnSpPr>
          <p:cNvPr id="14" name="Straight Connector 67">
            <a:extLst>
              <a:ext uri="{FF2B5EF4-FFF2-40B4-BE49-F238E27FC236}">
                <a16:creationId xmlns:a16="http://schemas.microsoft.com/office/drawing/2014/main" xmlns="" id="{53165FAA-5C05-C348-A9D9-B9E0CF517A51}"/>
              </a:ext>
            </a:extLst>
          </p:cNvPr>
          <p:cNvCxnSpPr>
            <a:cxnSpLocks/>
          </p:cNvCxnSpPr>
          <p:nvPr/>
        </p:nvCxnSpPr>
        <p:spPr>
          <a:xfrm>
            <a:off x="5349640" y="4175760"/>
            <a:ext cx="0" cy="125197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67">
            <a:extLst>
              <a:ext uri="{FF2B5EF4-FFF2-40B4-BE49-F238E27FC236}">
                <a16:creationId xmlns:a16="http://schemas.microsoft.com/office/drawing/2014/main" xmlns="" id="{CFAAFDC4-598C-9C49-B02B-BC7CE3A47EEA}"/>
              </a:ext>
            </a:extLst>
          </p:cNvPr>
          <p:cNvCxnSpPr>
            <a:cxnSpLocks/>
          </p:cNvCxnSpPr>
          <p:nvPr/>
        </p:nvCxnSpPr>
        <p:spPr>
          <a:xfrm>
            <a:off x="6138136" y="3745894"/>
            <a:ext cx="0" cy="1681838"/>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67">
            <a:extLst>
              <a:ext uri="{FF2B5EF4-FFF2-40B4-BE49-F238E27FC236}">
                <a16:creationId xmlns:a16="http://schemas.microsoft.com/office/drawing/2014/main" xmlns="" id="{0DF79994-6FE2-0345-89F0-A7931ED08CBC}"/>
              </a:ext>
            </a:extLst>
          </p:cNvPr>
          <p:cNvCxnSpPr>
            <a:cxnSpLocks/>
          </p:cNvCxnSpPr>
          <p:nvPr/>
        </p:nvCxnSpPr>
        <p:spPr>
          <a:xfrm>
            <a:off x="6529237" y="3606800"/>
            <a:ext cx="0" cy="182093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67">
            <a:extLst>
              <a:ext uri="{FF2B5EF4-FFF2-40B4-BE49-F238E27FC236}">
                <a16:creationId xmlns:a16="http://schemas.microsoft.com/office/drawing/2014/main" xmlns="" id="{C1E1DF62-7C5F-2B49-978D-681CFAE55D84}"/>
              </a:ext>
            </a:extLst>
          </p:cNvPr>
          <p:cNvCxnSpPr>
            <a:cxnSpLocks/>
          </p:cNvCxnSpPr>
          <p:nvPr/>
        </p:nvCxnSpPr>
        <p:spPr>
          <a:xfrm>
            <a:off x="7001842" y="3429000"/>
            <a:ext cx="0" cy="199873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67">
            <a:extLst>
              <a:ext uri="{FF2B5EF4-FFF2-40B4-BE49-F238E27FC236}">
                <a16:creationId xmlns:a16="http://schemas.microsoft.com/office/drawing/2014/main" xmlns="" id="{A367C8F5-2A07-3340-9454-8DC23E2B349A}"/>
              </a:ext>
            </a:extLst>
          </p:cNvPr>
          <p:cNvCxnSpPr>
            <a:cxnSpLocks/>
          </p:cNvCxnSpPr>
          <p:nvPr/>
        </p:nvCxnSpPr>
        <p:spPr>
          <a:xfrm>
            <a:off x="7321711" y="3241040"/>
            <a:ext cx="0" cy="218669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67">
            <a:extLst>
              <a:ext uri="{FF2B5EF4-FFF2-40B4-BE49-F238E27FC236}">
                <a16:creationId xmlns:a16="http://schemas.microsoft.com/office/drawing/2014/main" xmlns="" id="{E89A8E9D-1B2F-DE49-80E0-26CDF08CBADA}"/>
              </a:ext>
            </a:extLst>
          </p:cNvPr>
          <p:cNvCxnSpPr>
            <a:cxnSpLocks/>
          </p:cNvCxnSpPr>
          <p:nvPr/>
        </p:nvCxnSpPr>
        <p:spPr>
          <a:xfrm flipH="1">
            <a:off x="5725365" y="3962400"/>
            <a:ext cx="21568" cy="146533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D1288EF1-8C3D-E642-957C-170CD3D07780}"/>
              </a:ext>
            </a:extLst>
          </p:cNvPr>
          <p:cNvSpPr/>
          <p:nvPr/>
        </p:nvSpPr>
        <p:spPr>
          <a:xfrm>
            <a:off x="570391" y="3597181"/>
            <a:ext cx="2224968" cy="2226250"/>
          </a:xfrm>
          <a:prstGeom prst="rect">
            <a:avLst/>
          </a:prstGeom>
        </p:spPr>
        <p:txBody>
          <a:bodyPr wrap="none" lIns="0" tIns="0" rIns="0" bIns="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1.</a:t>
            </a:r>
            <a:r>
              <a:rPr lang="pl-PL" sz="1400">
                <a:solidFill>
                  <a:srgbClr val="17327C"/>
                </a:solidFill>
                <a:latin typeface="+mj-lt"/>
              </a:rPr>
              <a:t> </a:t>
            </a:r>
            <a:r>
              <a:rPr lang="en-GB" sz="1400">
                <a:solidFill>
                  <a:srgbClr val="17327C"/>
                </a:solidFill>
                <a:latin typeface="+mj-lt"/>
              </a:rPr>
              <a:t>Alarm</a:t>
            </a:r>
          </a:p>
          <a:p>
            <a:pPr>
              <a:lnSpc>
                <a:spcPct val="150000"/>
              </a:lnSpc>
            </a:pPr>
            <a:r>
              <a:rPr lang="en-GB" sz="1400" b="1">
                <a:solidFill>
                  <a:srgbClr val="17327C"/>
                </a:solidFill>
                <a:latin typeface="Roboto" panose="02000000000000000000" pitchFamily="2" charset="0"/>
                <a:ea typeface="Roboto" panose="02000000000000000000" pitchFamily="2" charset="0"/>
              </a:rPr>
              <a:t>2.</a:t>
            </a:r>
            <a:r>
              <a:rPr lang="en-GB" sz="1400">
                <a:solidFill>
                  <a:srgbClr val="17327C"/>
                </a:solidFill>
              </a:rPr>
              <a:t> </a:t>
            </a:r>
            <a:r>
              <a:rPr lang="en-GB" sz="1400">
                <a:solidFill>
                  <a:srgbClr val="17327C"/>
                </a:solidFill>
                <a:latin typeface="+mj-lt"/>
              </a:rPr>
              <a:t>Sensor 2 (</a:t>
            </a:r>
            <a:r>
              <a:rPr lang="sl-SI" sz="1400">
                <a:solidFill>
                  <a:srgbClr val="17327C"/>
                </a:solidFill>
                <a:latin typeface="+mj-lt"/>
              </a:rPr>
              <a:t>senzor pritiska</a:t>
            </a:r>
            <a:r>
              <a:rPr lang="en-GB" sz="1400">
                <a:solidFill>
                  <a:srgbClr val="17327C"/>
                </a:solidFill>
                <a:latin typeface="+mj-lt"/>
              </a:rPr>
              <a:t>)</a:t>
            </a:r>
          </a:p>
          <a:p>
            <a:pPr>
              <a:lnSpc>
                <a:spcPct val="150000"/>
              </a:lnSpc>
            </a:pPr>
            <a:r>
              <a:rPr lang="en-GB" sz="1400" b="1">
                <a:solidFill>
                  <a:srgbClr val="17327C"/>
                </a:solidFill>
                <a:latin typeface="Roboto" panose="02000000000000000000" pitchFamily="2" charset="0"/>
                <a:ea typeface="Roboto" panose="02000000000000000000" pitchFamily="2" charset="0"/>
              </a:rPr>
              <a:t>3.</a:t>
            </a:r>
            <a:r>
              <a:rPr lang="en-GB" sz="1400">
                <a:solidFill>
                  <a:srgbClr val="17327C"/>
                </a:solidFill>
              </a:rPr>
              <a:t> </a:t>
            </a:r>
            <a:r>
              <a:rPr lang="en-GB" sz="1400">
                <a:solidFill>
                  <a:srgbClr val="17327C"/>
                </a:solidFill>
                <a:latin typeface="+mj-lt"/>
              </a:rPr>
              <a:t>Sensor 1 (</a:t>
            </a:r>
            <a:r>
              <a:rPr lang="sl-SI" sz="1400">
                <a:solidFill>
                  <a:srgbClr val="17327C"/>
                </a:solidFill>
                <a:latin typeface="+mj-lt"/>
              </a:rPr>
              <a:t>senzor pretoka</a:t>
            </a:r>
            <a:r>
              <a:rPr lang="en-GB" sz="1400">
                <a:solidFill>
                  <a:srgbClr val="17327C"/>
                </a:solidFill>
                <a:latin typeface="+mj-lt"/>
              </a:rPr>
              <a:t>)</a:t>
            </a:r>
          </a:p>
          <a:p>
            <a:pPr>
              <a:lnSpc>
                <a:spcPct val="150000"/>
              </a:lnSpc>
            </a:pPr>
            <a:r>
              <a:rPr lang="en-GB" sz="1400" b="1">
                <a:solidFill>
                  <a:srgbClr val="17327C"/>
                </a:solidFill>
                <a:latin typeface="Roboto" panose="02000000000000000000" pitchFamily="2" charset="0"/>
                <a:ea typeface="Roboto" panose="02000000000000000000" pitchFamily="2" charset="0"/>
              </a:rPr>
              <a:t>4. </a:t>
            </a:r>
            <a:r>
              <a:rPr lang="sl-SI" sz="1400">
                <a:solidFill>
                  <a:srgbClr val="17327C"/>
                </a:solidFill>
                <a:latin typeface="+mj-lt"/>
              </a:rPr>
              <a:t>Napajanje vhod</a:t>
            </a:r>
            <a:endParaRPr lang="en-GB" sz="1400">
              <a:solidFill>
                <a:srgbClr val="17327C"/>
              </a:solidFill>
              <a:latin typeface="+mj-lt"/>
            </a:endParaRPr>
          </a:p>
          <a:p>
            <a:pPr>
              <a:lnSpc>
                <a:spcPct val="150000"/>
              </a:lnSpc>
            </a:pPr>
            <a:r>
              <a:rPr lang="en-GB" sz="1400" b="1">
                <a:solidFill>
                  <a:srgbClr val="17327C"/>
                </a:solidFill>
                <a:latin typeface="Roboto" panose="02000000000000000000" pitchFamily="2" charset="0"/>
                <a:ea typeface="Roboto" panose="02000000000000000000" pitchFamily="2" charset="0"/>
              </a:rPr>
              <a:t>5.</a:t>
            </a:r>
            <a:r>
              <a:rPr lang="en-GB" sz="1400">
                <a:solidFill>
                  <a:srgbClr val="17327C"/>
                </a:solidFill>
              </a:rPr>
              <a:t> </a:t>
            </a:r>
            <a:r>
              <a:rPr lang="en-GB" sz="1400">
                <a:solidFill>
                  <a:srgbClr val="17327C"/>
                </a:solidFill>
                <a:latin typeface="+mj-lt"/>
              </a:rPr>
              <a:t>USB</a:t>
            </a:r>
          </a:p>
          <a:p>
            <a:pPr>
              <a:lnSpc>
                <a:spcPct val="150000"/>
              </a:lnSpc>
            </a:pPr>
            <a:r>
              <a:rPr lang="pl-PL" sz="1400" b="1">
                <a:solidFill>
                  <a:srgbClr val="17327C"/>
                </a:solidFill>
                <a:latin typeface="Roboto" panose="02000000000000000000" pitchFamily="2" charset="0"/>
                <a:ea typeface="Roboto" panose="02000000000000000000" pitchFamily="2" charset="0"/>
              </a:rPr>
              <a:t>6.</a:t>
            </a:r>
            <a:r>
              <a:rPr lang="pl-PL" sz="1400">
                <a:solidFill>
                  <a:srgbClr val="17327C"/>
                </a:solidFill>
              </a:rPr>
              <a:t> </a:t>
            </a:r>
            <a:r>
              <a:rPr lang="sl-SI" sz="1400">
                <a:solidFill>
                  <a:srgbClr val="17327C"/>
                </a:solidFill>
                <a:latin typeface="+mj-lt"/>
              </a:rPr>
              <a:t>Zemlja</a:t>
            </a:r>
            <a:endParaRPr lang="en-GB" sz="1400">
              <a:solidFill>
                <a:srgbClr val="17327C"/>
              </a:solidFill>
              <a:latin typeface="+mj-lt"/>
            </a:endParaRPr>
          </a:p>
          <a:p>
            <a:pPr>
              <a:lnSpc>
                <a:spcPct val="150000"/>
              </a:lnSpc>
            </a:pPr>
            <a:endParaRPr lang="en-GB" sz="1400">
              <a:solidFill>
                <a:srgbClr val="17327C"/>
              </a:solidFill>
              <a:latin typeface="+mj-lt"/>
            </a:endParaRPr>
          </a:p>
        </p:txBody>
      </p:sp>
      <p:sp>
        <p:nvSpPr>
          <p:cNvPr id="24" name="TextBox 66">
            <a:extLst>
              <a:ext uri="{FF2B5EF4-FFF2-40B4-BE49-F238E27FC236}">
                <a16:creationId xmlns:a16="http://schemas.microsoft.com/office/drawing/2014/main" xmlns="" id="{652A688C-579E-5D42-8865-B0434B1915F8}"/>
              </a:ext>
            </a:extLst>
          </p:cNvPr>
          <p:cNvSpPr txBox="1"/>
          <p:nvPr/>
        </p:nvSpPr>
        <p:spPr>
          <a:xfrm>
            <a:off x="5014565"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1.</a:t>
            </a:r>
          </a:p>
        </p:txBody>
      </p:sp>
      <p:sp>
        <p:nvSpPr>
          <p:cNvPr id="35" name="TextBox 66">
            <a:extLst>
              <a:ext uri="{FF2B5EF4-FFF2-40B4-BE49-F238E27FC236}">
                <a16:creationId xmlns:a16="http://schemas.microsoft.com/office/drawing/2014/main" xmlns="" id="{4B3572F5-8E55-4243-B533-7E5AF8EFE004}"/>
              </a:ext>
            </a:extLst>
          </p:cNvPr>
          <p:cNvSpPr txBox="1"/>
          <p:nvPr/>
        </p:nvSpPr>
        <p:spPr>
          <a:xfrm>
            <a:off x="5405446"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2.</a:t>
            </a:r>
          </a:p>
        </p:txBody>
      </p:sp>
      <p:sp>
        <p:nvSpPr>
          <p:cNvPr id="37" name="TextBox 66">
            <a:extLst>
              <a:ext uri="{FF2B5EF4-FFF2-40B4-BE49-F238E27FC236}">
                <a16:creationId xmlns:a16="http://schemas.microsoft.com/office/drawing/2014/main" xmlns="" id="{23A2EC69-3C04-174B-BAE9-EEEF067BF276}"/>
              </a:ext>
            </a:extLst>
          </p:cNvPr>
          <p:cNvSpPr txBox="1"/>
          <p:nvPr/>
        </p:nvSpPr>
        <p:spPr>
          <a:xfrm>
            <a:off x="5811846"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3.</a:t>
            </a:r>
          </a:p>
        </p:txBody>
      </p:sp>
      <p:sp>
        <p:nvSpPr>
          <p:cNvPr id="38" name="TextBox 66">
            <a:extLst>
              <a:ext uri="{FF2B5EF4-FFF2-40B4-BE49-F238E27FC236}">
                <a16:creationId xmlns:a16="http://schemas.microsoft.com/office/drawing/2014/main" xmlns="" id="{0A04AEE4-BE52-7047-9CF3-B5590E34AB70}"/>
              </a:ext>
            </a:extLst>
          </p:cNvPr>
          <p:cNvSpPr txBox="1"/>
          <p:nvPr/>
        </p:nvSpPr>
        <p:spPr>
          <a:xfrm>
            <a:off x="6207865"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4.</a:t>
            </a:r>
          </a:p>
        </p:txBody>
      </p:sp>
      <p:sp>
        <p:nvSpPr>
          <p:cNvPr id="39" name="TextBox 66">
            <a:extLst>
              <a:ext uri="{FF2B5EF4-FFF2-40B4-BE49-F238E27FC236}">
                <a16:creationId xmlns:a16="http://schemas.microsoft.com/office/drawing/2014/main" xmlns="" id="{B53BEF86-2B64-E942-A6D9-45E5AD566164}"/>
              </a:ext>
            </a:extLst>
          </p:cNvPr>
          <p:cNvSpPr txBox="1"/>
          <p:nvPr/>
        </p:nvSpPr>
        <p:spPr>
          <a:xfrm>
            <a:off x="6665728"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5.</a:t>
            </a:r>
          </a:p>
        </p:txBody>
      </p:sp>
      <p:sp>
        <p:nvSpPr>
          <p:cNvPr id="40" name="TextBox 66">
            <a:extLst>
              <a:ext uri="{FF2B5EF4-FFF2-40B4-BE49-F238E27FC236}">
                <a16:creationId xmlns:a16="http://schemas.microsoft.com/office/drawing/2014/main" xmlns="" id="{81D6D44D-AE57-1E4E-8CF6-0506BBF9FAB1}"/>
              </a:ext>
            </a:extLst>
          </p:cNvPr>
          <p:cNvSpPr txBox="1"/>
          <p:nvPr/>
        </p:nvSpPr>
        <p:spPr>
          <a:xfrm>
            <a:off x="6990406" y="5291631"/>
            <a:ext cx="285682" cy="184666"/>
          </a:xfrm>
          <a:prstGeom prst="rect">
            <a:avLst/>
          </a:prstGeom>
          <a:noFill/>
        </p:spPr>
        <p:txBody>
          <a:bodyPr wrap="square" lIns="0" tIns="0" rIns="0" bIns="0" rtlCol="0">
            <a:spAutoFit/>
          </a:bodyPr>
          <a:lstStyle/>
          <a:p>
            <a:pPr algn="r"/>
            <a:r>
              <a:rPr lang="en-GB" sz="1200">
                <a:solidFill>
                  <a:schemeClr val="tx2"/>
                </a:solidFill>
                <a:latin typeface="Helvetica Light" panose="020B0403020202020204" pitchFamily="34" charset="0"/>
              </a:rPr>
              <a:t>6.</a:t>
            </a:r>
          </a:p>
        </p:txBody>
      </p:sp>
      <p:sp>
        <p:nvSpPr>
          <p:cNvPr id="21"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25</a:t>
            </a:fld>
            <a:endParaRPr lang="en-US">
              <a:solidFill>
                <a:schemeClr val="bg1"/>
              </a:solidFill>
            </a:endParaRPr>
          </a:p>
        </p:txBody>
      </p:sp>
      <p:sp>
        <p:nvSpPr>
          <p:cNvPr id="25" name="TextBox 7">
            <a:extLst>
              <a:ext uri="{FF2B5EF4-FFF2-40B4-BE49-F238E27FC236}">
                <a16:creationId xmlns:a16="http://schemas.microsoft.com/office/drawing/2014/main" xmlns="" id="{4F111020-061F-47B7-A0D7-83E56BF9E0C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543664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75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125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2"/>
          <a:stretch>
            <a:fillRect/>
          </a:stretch>
        </p:blipFill>
        <p:spPr>
          <a:xfrm>
            <a:off x="7041118" y="276228"/>
            <a:ext cx="1562100" cy="342900"/>
          </a:xfrm>
          <a:prstGeom prst="rect">
            <a:avLst/>
          </a:prstGeom>
        </p:spPr>
      </p:pic>
      <p:pic>
        <p:nvPicPr>
          <p:cNvPr id="25" name="Picture 24">
            <a:extLst>
              <a:ext uri="{FF2B5EF4-FFF2-40B4-BE49-F238E27FC236}">
                <a16:creationId xmlns:a16="http://schemas.microsoft.com/office/drawing/2014/main" xmlns="" id="{6AEFB793-19B3-434B-924F-512453D3C70B}"/>
              </a:ext>
            </a:extLst>
          </p:cNvPr>
          <p:cNvPicPr>
            <a:picLocks noChangeAspect="1"/>
          </p:cNvPicPr>
          <p:nvPr/>
        </p:nvPicPr>
        <p:blipFill>
          <a:blip r:embed="rId3"/>
          <a:stretch>
            <a:fillRect/>
          </a:stretch>
        </p:blipFill>
        <p:spPr>
          <a:xfrm>
            <a:off x="588797" y="1443589"/>
            <a:ext cx="7951937" cy="4494983"/>
          </a:xfrm>
          <a:prstGeom prst="rect">
            <a:avLst/>
          </a:prstGeom>
        </p:spPr>
      </p:pic>
      <p:sp>
        <p:nvSpPr>
          <p:cNvPr id="26" name="TextBox 25">
            <a:extLst>
              <a:ext uri="{FF2B5EF4-FFF2-40B4-BE49-F238E27FC236}">
                <a16:creationId xmlns:a16="http://schemas.microsoft.com/office/drawing/2014/main" xmlns="" id="{4E9868B9-FECE-AE4B-B9EB-9A47D805C3EC}"/>
              </a:ext>
            </a:extLst>
          </p:cNvPr>
          <p:cNvSpPr txBox="1"/>
          <p:nvPr/>
        </p:nvSpPr>
        <p:spPr>
          <a:xfrm>
            <a:off x="576000" y="276228"/>
            <a:ext cx="4348425" cy="369332"/>
          </a:xfrm>
          <a:prstGeom prst="rect">
            <a:avLst/>
          </a:prstGeom>
          <a:noFill/>
        </p:spPr>
        <p:txBody>
          <a:bodyPr wrap="square" lIns="0" tIns="0" rIns="0" bIns="0" rtlCol="0">
            <a:spAutoFit/>
          </a:bodyPr>
          <a:lstStyle/>
          <a:p>
            <a:r>
              <a:rPr lang="sl-SI" sz="2400" b="1">
                <a:solidFill>
                  <a:srgbClr val="17327C"/>
                </a:solidFill>
              </a:rPr>
              <a:t>ZASLONSKI PRIKAZOVALNIK</a:t>
            </a:r>
            <a:endParaRPr lang="en-GB" sz="2400" b="1">
              <a:solidFill>
                <a:srgbClr val="17327C"/>
              </a:solidFill>
            </a:endParaRPr>
          </a:p>
        </p:txBody>
      </p:sp>
      <p:sp>
        <p:nvSpPr>
          <p:cNvPr id="27" name="TextBox 26">
            <a:extLst>
              <a:ext uri="{FF2B5EF4-FFF2-40B4-BE49-F238E27FC236}">
                <a16:creationId xmlns:a16="http://schemas.microsoft.com/office/drawing/2014/main" xmlns="" id="{C23983CF-06AB-5A4F-BF4B-C7ADD6DDCB70}"/>
              </a:ext>
            </a:extLst>
          </p:cNvPr>
          <p:cNvSpPr txBox="1"/>
          <p:nvPr/>
        </p:nvSpPr>
        <p:spPr>
          <a:xfrm>
            <a:off x="575999" y="753558"/>
            <a:ext cx="2388265" cy="215444"/>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Gra</a:t>
            </a:r>
            <a:r>
              <a:rPr lang="sl-SI" sz="1400">
                <a:solidFill>
                  <a:srgbClr val="17327C"/>
                </a:solidFill>
                <a:latin typeface="Helvetica Light" panose="020B0403020202020204" pitchFamily="34" charset="0"/>
              </a:rPr>
              <a:t>fični prikaz</a:t>
            </a:r>
            <a:endParaRPr lang="en-GB" sz="1400">
              <a:solidFill>
                <a:srgbClr val="17327C"/>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xmlns="" id="{D288DA19-8166-9441-954E-152BBE2E95D4}"/>
              </a:ext>
            </a:extLst>
          </p:cNvPr>
          <p:cNvCxnSpPr>
            <a:cxnSpLocks/>
          </p:cNvCxnSpPr>
          <p:nvPr/>
        </p:nvCxnSpPr>
        <p:spPr>
          <a:xfrm>
            <a:off x="576000" y="648000"/>
            <a:ext cx="414840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26</a:t>
            </a:fld>
            <a:endParaRPr lang="en-US">
              <a:solidFill>
                <a:schemeClr val="bg1"/>
              </a:solidFill>
            </a:endParaRPr>
          </a:p>
        </p:txBody>
      </p:sp>
      <p:sp>
        <p:nvSpPr>
          <p:cNvPr id="9" name="TextBox 7">
            <a:extLst>
              <a:ext uri="{FF2B5EF4-FFF2-40B4-BE49-F238E27FC236}">
                <a16:creationId xmlns:a16="http://schemas.microsoft.com/office/drawing/2014/main" xmlns="" id="{52091BE2-93D2-4F1B-9B8C-647ED73A03A8}"/>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45123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xmlns="" id="{3A1A07C3-B703-294E-8F88-47E465B8C1EA}"/>
              </a:ext>
            </a:extLst>
          </p:cNvPr>
          <p:cNvPicPr>
            <a:picLocks noChangeAspect="1"/>
          </p:cNvPicPr>
          <p:nvPr/>
        </p:nvPicPr>
        <p:blipFill>
          <a:blip r:embed="rId3"/>
          <a:stretch>
            <a:fillRect/>
          </a:stretch>
        </p:blipFill>
        <p:spPr>
          <a:xfrm>
            <a:off x="5967772" y="2593836"/>
            <a:ext cx="2105025" cy="971050"/>
          </a:xfrm>
          <a:prstGeom prst="rect">
            <a:avLst/>
          </a:prstGeom>
        </p:spPr>
      </p:pic>
      <p:pic>
        <p:nvPicPr>
          <p:cNvPr id="3" name="Picture 2">
            <a:extLst>
              <a:ext uri="{FF2B5EF4-FFF2-40B4-BE49-F238E27FC236}">
                <a16:creationId xmlns:a16="http://schemas.microsoft.com/office/drawing/2014/main" xmlns="" id="{5F1B770D-6598-934E-A0C6-1A843F15697E}"/>
              </a:ext>
            </a:extLst>
          </p:cNvPr>
          <p:cNvPicPr>
            <a:picLocks noChangeAspect="1"/>
          </p:cNvPicPr>
          <p:nvPr/>
        </p:nvPicPr>
        <p:blipFill>
          <a:blip r:embed="rId4"/>
          <a:stretch>
            <a:fillRect/>
          </a:stretch>
        </p:blipFill>
        <p:spPr>
          <a:xfrm>
            <a:off x="575999" y="3952939"/>
            <a:ext cx="7253224" cy="1260094"/>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5"/>
          <a:stretch>
            <a:fillRect/>
          </a:stretch>
        </p:blipFill>
        <p:spPr>
          <a:xfrm>
            <a:off x="7041118" y="276228"/>
            <a:ext cx="1562100" cy="342900"/>
          </a:xfrm>
          <a:prstGeom prst="rect">
            <a:avLst/>
          </a:prstGeom>
        </p:spPr>
      </p:pic>
      <p:sp>
        <p:nvSpPr>
          <p:cNvPr id="10" name="TextBox 9">
            <a:extLst>
              <a:ext uri="{FF2B5EF4-FFF2-40B4-BE49-F238E27FC236}">
                <a16:creationId xmlns:a16="http://schemas.microsoft.com/office/drawing/2014/main" xmlns="" id="{9DD1DC92-9CF6-A749-A55E-939763F4AA9A}"/>
              </a:ext>
            </a:extLst>
          </p:cNvPr>
          <p:cNvSpPr txBox="1"/>
          <p:nvPr/>
        </p:nvSpPr>
        <p:spPr>
          <a:xfrm>
            <a:off x="575999" y="753558"/>
            <a:ext cx="2861506" cy="215444"/>
          </a:xfrm>
          <a:prstGeom prst="rect">
            <a:avLst/>
          </a:prstGeom>
          <a:noFill/>
        </p:spPr>
        <p:txBody>
          <a:bodyPr wrap="square" lIns="0" tIns="0" rIns="0" bIns="0" rtlCol="0">
            <a:spAutoFit/>
          </a:bodyPr>
          <a:lstStyle/>
          <a:p>
            <a:r>
              <a:rPr lang="sl-SI" sz="1400">
                <a:solidFill>
                  <a:srgbClr val="17327C"/>
                </a:solidFill>
                <a:latin typeface="Helvetica Light" panose="020B0403020202020204" pitchFamily="34" charset="0"/>
              </a:rPr>
              <a:t>Senzorski komplet za enojni pretok</a:t>
            </a:r>
            <a:endParaRPr lang="en-GB" sz="1400">
              <a:solidFill>
                <a:srgbClr val="17327C"/>
              </a:solidFill>
              <a:latin typeface="Helvetica Light" panose="020B0403020202020204" pitchFamily="34" charset="0"/>
            </a:endParaRPr>
          </a:p>
        </p:txBody>
      </p:sp>
      <p:grpSp>
        <p:nvGrpSpPr>
          <p:cNvPr id="8" name="Gruppe 1">
            <a:extLst>
              <a:ext uri="{FF2B5EF4-FFF2-40B4-BE49-F238E27FC236}">
                <a16:creationId xmlns:a16="http://schemas.microsoft.com/office/drawing/2014/main" xmlns="" id="{DAECAC31-3330-AE45-BC08-004FDB3D7240}"/>
              </a:ext>
            </a:extLst>
          </p:cNvPr>
          <p:cNvGrpSpPr/>
          <p:nvPr/>
        </p:nvGrpSpPr>
        <p:grpSpPr>
          <a:xfrm>
            <a:off x="3400329" y="5641349"/>
            <a:ext cx="542761" cy="520456"/>
            <a:chOff x="6892506" y="1268082"/>
            <a:chExt cx="629728" cy="603849"/>
          </a:xfrm>
        </p:grpSpPr>
        <p:sp>
          <p:nvSpPr>
            <p:cNvPr id="14" name="Ellipse 4">
              <a:extLst>
                <a:ext uri="{FF2B5EF4-FFF2-40B4-BE49-F238E27FC236}">
                  <a16:creationId xmlns:a16="http://schemas.microsoft.com/office/drawing/2014/main" xmlns="" id="{6FB1742A-A609-214C-8EE6-77EA7A64436C}"/>
                </a:ext>
              </a:extLst>
            </p:cNvPr>
            <p:cNvSpPr/>
            <p:nvPr/>
          </p:nvSpPr>
          <p:spPr>
            <a:xfrm>
              <a:off x="6892506" y="1268082"/>
              <a:ext cx="629728" cy="6038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øjrepil 5">
              <a:extLst>
                <a:ext uri="{FF2B5EF4-FFF2-40B4-BE49-F238E27FC236}">
                  <a16:creationId xmlns:a16="http://schemas.microsoft.com/office/drawing/2014/main" xmlns="" id="{EE098141-F7B8-D14B-9CF5-A5BB7457AC47}"/>
                </a:ext>
              </a:extLst>
            </p:cNvPr>
            <p:cNvSpPr/>
            <p:nvPr/>
          </p:nvSpPr>
          <p:spPr>
            <a:xfrm>
              <a:off x="7263441" y="1544128"/>
              <a:ext cx="224287" cy="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enstrepil 6">
              <a:extLst>
                <a:ext uri="{FF2B5EF4-FFF2-40B4-BE49-F238E27FC236}">
                  <a16:creationId xmlns:a16="http://schemas.microsoft.com/office/drawing/2014/main" xmlns="" id="{7E16C5B7-52D0-A145-A78B-E74E0BE23520}"/>
                </a:ext>
              </a:extLst>
            </p:cNvPr>
            <p:cNvSpPr/>
            <p:nvPr/>
          </p:nvSpPr>
          <p:spPr>
            <a:xfrm>
              <a:off x="6935639" y="1544128"/>
              <a:ext cx="237227" cy="69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kstfelt 7">
            <a:extLst>
              <a:ext uri="{FF2B5EF4-FFF2-40B4-BE49-F238E27FC236}">
                <a16:creationId xmlns:a16="http://schemas.microsoft.com/office/drawing/2014/main" xmlns="" id="{77CF406B-6437-9C48-B0DF-D4AD5D514F87}"/>
              </a:ext>
            </a:extLst>
          </p:cNvPr>
          <p:cNvSpPr txBox="1"/>
          <p:nvPr/>
        </p:nvSpPr>
        <p:spPr>
          <a:xfrm>
            <a:off x="575999" y="5778467"/>
            <a:ext cx="2822767" cy="246221"/>
          </a:xfrm>
          <a:prstGeom prst="rect">
            <a:avLst/>
          </a:prstGeom>
          <a:noFill/>
        </p:spPr>
        <p:txBody>
          <a:bodyPr wrap="square" lIns="0" tIns="0" rIns="0" bIns="0" rtlCol="0">
            <a:spAutoFit/>
          </a:bodyPr>
          <a:lstStyle/>
          <a:p>
            <a:r>
              <a:rPr lang="sl-SI" sz="1600" b="1">
                <a:solidFill>
                  <a:srgbClr val="17327C"/>
                </a:solidFill>
                <a:latin typeface="+mj-lt"/>
              </a:rPr>
              <a:t>Pretočni kanal</a:t>
            </a:r>
            <a:r>
              <a:rPr lang="da-DK" sz="1600" b="1">
                <a:solidFill>
                  <a:srgbClr val="17327C"/>
                </a:solidFill>
                <a:latin typeface="+mj-lt"/>
              </a:rPr>
              <a:t>  &lt; 13 mm (1/2”) </a:t>
            </a:r>
            <a:endParaRPr lang="en-US" sz="1600" b="1">
              <a:solidFill>
                <a:srgbClr val="17327C"/>
              </a:solidFill>
              <a:latin typeface="+mj-lt"/>
            </a:endParaRPr>
          </a:p>
        </p:txBody>
      </p:sp>
      <p:pic>
        <p:nvPicPr>
          <p:cNvPr id="11" name="Picture 10">
            <a:extLst>
              <a:ext uri="{FF2B5EF4-FFF2-40B4-BE49-F238E27FC236}">
                <a16:creationId xmlns:a16="http://schemas.microsoft.com/office/drawing/2014/main" xmlns="" id="{C36CC1ED-4A5B-274B-BAF5-ED9A96EC0BD8}"/>
              </a:ext>
            </a:extLst>
          </p:cNvPr>
          <p:cNvPicPr>
            <a:picLocks noChangeAspect="1"/>
          </p:cNvPicPr>
          <p:nvPr/>
        </p:nvPicPr>
        <p:blipFill>
          <a:blip r:embed="rId6"/>
          <a:stretch>
            <a:fillRect/>
          </a:stretch>
        </p:blipFill>
        <p:spPr>
          <a:xfrm>
            <a:off x="435014" y="1996756"/>
            <a:ext cx="2277872" cy="1703848"/>
          </a:xfrm>
          <a:prstGeom prst="rect">
            <a:avLst/>
          </a:prstGeom>
        </p:spPr>
      </p:pic>
      <p:sp>
        <p:nvSpPr>
          <p:cNvPr id="24" name="TextBox 23">
            <a:extLst>
              <a:ext uri="{FF2B5EF4-FFF2-40B4-BE49-F238E27FC236}">
                <a16:creationId xmlns:a16="http://schemas.microsoft.com/office/drawing/2014/main" xmlns="" id="{DD475372-0E90-3A49-81D4-AAC480B63ED4}"/>
              </a:ext>
            </a:extLst>
          </p:cNvPr>
          <p:cNvSpPr txBox="1"/>
          <p:nvPr/>
        </p:nvSpPr>
        <p:spPr>
          <a:xfrm>
            <a:off x="576000" y="276228"/>
            <a:ext cx="4569741" cy="369332"/>
          </a:xfrm>
          <a:prstGeom prst="rect">
            <a:avLst/>
          </a:prstGeom>
          <a:noFill/>
        </p:spPr>
        <p:txBody>
          <a:bodyPr wrap="square" lIns="0" tIns="0" rIns="0" bIns="0" rtlCol="0">
            <a:spAutoFit/>
          </a:bodyPr>
          <a:lstStyle/>
          <a:p>
            <a:r>
              <a:rPr lang="sl-SI" sz="2400" b="1">
                <a:solidFill>
                  <a:srgbClr val="17327C"/>
                </a:solidFill>
              </a:rPr>
              <a:t>ZASLONSKI PRIKAZOVALNIK</a:t>
            </a:r>
            <a:endParaRPr lang="en-GB" sz="2400" b="1">
              <a:solidFill>
                <a:srgbClr val="17327C"/>
              </a:solidFill>
            </a:endParaRPr>
          </a:p>
        </p:txBody>
      </p:sp>
      <p:cxnSp>
        <p:nvCxnSpPr>
          <p:cNvPr id="25" name="Straight Connector 24">
            <a:extLst>
              <a:ext uri="{FF2B5EF4-FFF2-40B4-BE49-F238E27FC236}">
                <a16:creationId xmlns:a16="http://schemas.microsoft.com/office/drawing/2014/main" xmlns="" id="{B9C20A58-1015-A540-817B-97DD5980EA2C}"/>
              </a:ext>
            </a:extLst>
          </p:cNvPr>
          <p:cNvCxnSpPr>
            <a:cxnSpLocks/>
          </p:cNvCxnSpPr>
          <p:nvPr/>
        </p:nvCxnSpPr>
        <p:spPr>
          <a:xfrm>
            <a:off x="576000" y="648000"/>
            <a:ext cx="4076682"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xmlns="" id="{D7A6AF8A-0135-3D40-B0A8-1F3A9E4CD050}"/>
              </a:ext>
            </a:extLst>
          </p:cNvPr>
          <p:cNvCxnSpPr>
            <a:cxnSpLocks/>
          </p:cNvCxnSpPr>
          <p:nvPr/>
        </p:nvCxnSpPr>
        <p:spPr>
          <a:xfrm>
            <a:off x="6270931" y="3564886"/>
            <a:ext cx="1521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5E1D326C-2775-0F4A-B730-33AF472DDED5}"/>
              </a:ext>
            </a:extLst>
          </p:cNvPr>
          <p:cNvCxnSpPr>
            <a:cxnSpLocks/>
          </p:cNvCxnSpPr>
          <p:nvPr/>
        </p:nvCxnSpPr>
        <p:spPr>
          <a:xfrm>
            <a:off x="7795939" y="3373154"/>
            <a:ext cx="0" cy="282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9970AD30-AEE2-F146-A9E7-BB21E40FB124}"/>
              </a:ext>
            </a:extLst>
          </p:cNvPr>
          <p:cNvCxnSpPr>
            <a:cxnSpLocks/>
          </p:cNvCxnSpPr>
          <p:nvPr/>
        </p:nvCxnSpPr>
        <p:spPr>
          <a:xfrm>
            <a:off x="6270931" y="3400431"/>
            <a:ext cx="0" cy="255053"/>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40">
            <a:extLst>
              <a:ext uri="{FF2B5EF4-FFF2-40B4-BE49-F238E27FC236}">
                <a16:creationId xmlns:a16="http://schemas.microsoft.com/office/drawing/2014/main" xmlns="" id="{3807F958-520E-A04E-BD88-D2CCFFC6F128}"/>
              </a:ext>
            </a:extLst>
          </p:cNvPr>
          <p:cNvSpPr txBox="1"/>
          <p:nvPr/>
        </p:nvSpPr>
        <p:spPr>
          <a:xfrm>
            <a:off x="6966418" y="3590621"/>
            <a:ext cx="207770" cy="138720"/>
          </a:xfrm>
          <a:prstGeom prst="rect">
            <a:avLst/>
          </a:prstGeom>
          <a:noFill/>
        </p:spPr>
        <p:txBody>
          <a:bodyPr wrap="square" lIns="0" tIns="0" rIns="0" bIns="0" rtlCol="0">
            <a:noAutofit/>
          </a:bodyPr>
          <a:lstStyle/>
          <a:p>
            <a:pPr algn="ctr"/>
            <a:r>
              <a:rPr lang="en-GB" sz="900" b="1">
                <a:solidFill>
                  <a:srgbClr val="17327C"/>
                </a:solidFill>
                <a:latin typeface="Helvetica" pitchFamily="2" charset="0"/>
              </a:rPr>
              <a:t>A</a:t>
            </a:r>
            <a:endParaRPr lang="en-GB" sz="900">
              <a:solidFill>
                <a:srgbClr val="17327C"/>
              </a:solidFill>
              <a:latin typeface="Helvetica Light" panose="020B0403020202020204" pitchFamily="34" charset="0"/>
            </a:endParaRPr>
          </a:p>
        </p:txBody>
      </p:sp>
      <p:cxnSp>
        <p:nvCxnSpPr>
          <p:cNvPr id="59" name="Straight Connector 58">
            <a:extLst>
              <a:ext uri="{FF2B5EF4-FFF2-40B4-BE49-F238E27FC236}">
                <a16:creationId xmlns:a16="http://schemas.microsoft.com/office/drawing/2014/main" xmlns="" id="{F5258467-F81B-164B-82A4-0F6AC3C0D6A0}"/>
              </a:ext>
            </a:extLst>
          </p:cNvPr>
          <p:cNvCxnSpPr>
            <a:cxnSpLocks/>
          </p:cNvCxnSpPr>
          <p:nvPr/>
        </p:nvCxnSpPr>
        <p:spPr>
          <a:xfrm>
            <a:off x="6003611" y="3078327"/>
            <a:ext cx="208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9D6494B2-EB1A-7D41-8126-211B443B6CA4}"/>
              </a:ext>
            </a:extLst>
          </p:cNvPr>
          <p:cNvCxnSpPr>
            <a:cxnSpLocks/>
          </p:cNvCxnSpPr>
          <p:nvPr/>
        </p:nvCxnSpPr>
        <p:spPr>
          <a:xfrm>
            <a:off x="6003611" y="3344921"/>
            <a:ext cx="208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86C0F2E6-DCE6-CE49-92A8-5518C755EFF2}"/>
              </a:ext>
            </a:extLst>
          </p:cNvPr>
          <p:cNvCxnSpPr>
            <a:cxnSpLocks/>
          </p:cNvCxnSpPr>
          <p:nvPr/>
        </p:nvCxnSpPr>
        <p:spPr>
          <a:xfrm>
            <a:off x="6092602" y="3078296"/>
            <a:ext cx="0" cy="268214"/>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40">
            <a:extLst>
              <a:ext uri="{FF2B5EF4-FFF2-40B4-BE49-F238E27FC236}">
                <a16:creationId xmlns:a16="http://schemas.microsoft.com/office/drawing/2014/main" xmlns="" id="{D3FDB981-DE93-4A41-A241-CB38C2E078FF}"/>
              </a:ext>
            </a:extLst>
          </p:cNvPr>
          <p:cNvSpPr txBox="1"/>
          <p:nvPr/>
        </p:nvSpPr>
        <p:spPr>
          <a:xfrm>
            <a:off x="5899726" y="3142253"/>
            <a:ext cx="207770" cy="138742"/>
          </a:xfrm>
          <a:prstGeom prst="rect">
            <a:avLst/>
          </a:prstGeom>
          <a:noFill/>
        </p:spPr>
        <p:txBody>
          <a:bodyPr wrap="square" lIns="0" tIns="0" rIns="0" bIns="0" rtlCol="0">
            <a:noAutofit/>
          </a:bodyPr>
          <a:lstStyle/>
          <a:p>
            <a:pPr algn="ctr"/>
            <a:r>
              <a:rPr lang="en-GB" sz="900" b="1">
                <a:solidFill>
                  <a:srgbClr val="17327C"/>
                </a:solidFill>
                <a:latin typeface="Helvetica" pitchFamily="2" charset="0"/>
              </a:rPr>
              <a:t>B</a:t>
            </a:r>
            <a:endParaRPr lang="en-GB" sz="900">
              <a:solidFill>
                <a:srgbClr val="17327C"/>
              </a:solidFill>
              <a:latin typeface="Helvetica Light" panose="020B0403020202020204" pitchFamily="34" charset="0"/>
            </a:endParaRPr>
          </a:p>
        </p:txBody>
      </p:sp>
      <p:cxnSp>
        <p:nvCxnSpPr>
          <p:cNvPr id="68" name="Straight Connector 67">
            <a:extLst>
              <a:ext uri="{FF2B5EF4-FFF2-40B4-BE49-F238E27FC236}">
                <a16:creationId xmlns:a16="http://schemas.microsoft.com/office/drawing/2014/main" xmlns="" id="{6BF8DAE3-01CC-6342-807A-FB834C3E1C60}"/>
              </a:ext>
            </a:extLst>
          </p:cNvPr>
          <p:cNvCxnSpPr>
            <a:cxnSpLocks/>
          </p:cNvCxnSpPr>
          <p:nvPr/>
        </p:nvCxnSpPr>
        <p:spPr>
          <a:xfrm>
            <a:off x="7792147" y="3063292"/>
            <a:ext cx="208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68ED5D73-819F-E841-A53F-AAA47FE641DE}"/>
              </a:ext>
            </a:extLst>
          </p:cNvPr>
          <p:cNvCxnSpPr>
            <a:cxnSpLocks/>
          </p:cNvCxnSpPr>
          <p:nvPr/>
        </p:nvCxnSpPr>
        <p:spPr>
          <a:xfrm>
            <a:off x="7792147" y="3329849"/>
            <a:ext cx="2081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44787267-4D7F-5B4C-BC7A-D0BFBB66EBA6}"/>
              </a:ext>
            </a:extLst>
          </p:cNvPr>
          <p:cNvCxnSpPr>
            <a:cxnSpLocks/>
          </p:cNvCxnSpPr>
          <p:nvPr/>
        </p:nvCxnSpPr>
        <p:spPr>
          <a:xfrm>
            <a:off x="7918786" y="3062465"/>
            <a:ext cx="0" cy="268214"/>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40">
            <a:extLst>
              <a:ext uri="{FF2B5EF4-FFF2-40B4-BE49-F238E27FC236}">
                <a16:creationId xmlns:a16="http://schemas.microsoft.com/office/drawing/2014/main" xmlns="" id="{B1B5E543-C7D0-974F-AC0C-04355562F4E7}"/>
              </a:ext>
            </a:extLst>
          </p:cNvPr>
          <p:cNvSpPr txBox="1"/>
          <p:nvPr/>
        </p:nvSpPr>
        <p:spPr>
          <a:xfrm>
            <a:off x="7965748" y="3136511"/>
            <a:ext cx="207770" cy="138742"/>
          </a:xfrm>
          <a:prstGeom prst="rect">
            <a:avLst/>
          </a:prstGeom>
          <a:noFill/>
        </p:spPr>
        <p:txBody>
          <a:bodyPr wrap="square" lIns="0" tIns="0" rIns="0" bIns="0" rtlCol="0">
            <a:noAutofit/>
          </a:bodyPr>
          <a:lstStyle/>
          <a:p>
            <a:r>
              <a:rPr lang="en-GB" sz="900" b="1">
                <a:solidFill>
                  <a:srgbClr val="17327C"/>
                </a:solidFill>
                <a:latin typeface="Helvetica" pitchFamily="2" charset="0"/>
              </a:rPr>
              <a:t>D</a:t>
            </a:r>
            <a:endParaRPr lang="en-GB" sz="900">
              <a:solidFill>
                <a:srgbClr val="17327C"/>
              </a:solidFill>
              <a:latin typeface="Helvetica Light" panose="020B0403020202020204" pitchFamily="34" charset="0"/>
            </a:endParaRPr>
          </a:p>
        </p:txBody>
      </p:sp>
      <p:cxnSp>
        <p:nvCxnSpPr>
          <p:cNvPr id="73" name="Straight Connector 72">
            <a:extLst>
              <a:ext uri="{FF2B5EF4-FFF2-40B4-BE49-F238E27FC236}">
                <a16:creationId xmlns:a16="http://schemas.microsoft.com/office/drawing/2014/main" xmlns="" id="{9971F29C-25D2-6C40-B292-72EC314D859B}"/>
              </a:ext>
            </a:extLst>
          </p:cNvPr>
          <p:cNvCxnSpPr>
            <a:cxnSpLocks/>
          </p:cNvCxnSpPr>
          <p:nvPr/>
        </p:nvCxnSpPr>
        <p:spPr>
          <a:xfrm>
            <a:off x="7350847" y="2631474"/>
            <a:ext cx="1107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92251C8B-E230-324F-9752-2C5B04E04C70}"/>
              </a:ext>
            </a:extLst>
          </p:cNvPr>
          <p:cNvCxnSpPr>
            <a:cxnSpLocks/>
          </p:cNvCxnSpPr>
          <p:nvPr/>
        </p:nvCxnSpPr>
        <p:spPr>
          <a:xfrm>
            <a:off x="7568539" y="3372700"/>
            <a:ext cx="889348"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40">
            <a:extLst>
              <a:ext uri="{FF2B5EF4-FFF2-40B4-BE49-F238E27FC236}">
                <a16:creationId xmlns:a16="http://schemas.microsoft.com/office/drawing/2014/main" xmlns="" id="{7BA36188-7AC8-4040-B13F-871FAEF56F71}"/>
              </a:ext>
            </a:extLst>
          </p:cNvPr>
          <p:cNvSpPr txBox="1"/>
          <p:nvPr/>
        </p:nvSpPr>
        <p:spPr>
          <a:xfrm>
            <a:off x="8414393" y="2934598"/>
            <a:ext cx="207770" cy="138742"/>
          </a:xfrm>
          <a:prstGeom prst="rect">
            <a:avLst/>
          </a:prstGeom>
          <a:noFill/>
        </p:spPr>
        <p:txBody>
          <a:bodyPr wrap="square" lIns="0" tIns="0" rIns="0" bIns="0" rtlCol="0">
            <a:noAutofit/>
          </a:bodyPr>
          <a:lstStyle/>
          <a:p>
            <a:r>
              <a:rPr lang="en-GB" sz="900" b="1">
                <a:solidFill>
                  <a:srgbClr val="17327C"/>
                </a:solidFill>
                <a:latin typeface="Helvetica" pitchFamily="2" charset="0"/>
              </a:rPr>
              <a:t>C</a:t>
            </a:r>
            <a:endParaRPr lang="en-GB" sz="900">
              <a:solidFill>
                <a:srgbClr val="17327C"/>
              </a:solidFill>
              <a:latin typeface="Helvetica Light" panose="020B0403020202020204" pitchFamily="34" charset="0"/>
            </a:endParaRPr>
          </a:p>
        </p:txBody>
      </p:sp>
      <p:cxnSp>
        <p:nvCxnSpPr>
          <p:cNvPr id="79" name="Straight Connector 78">
            <a:extLst>
              <a:ext uri="{FF2B5EF4-FFF2-40B4-BE49-F238E27FC236}">
                <a16:creationId xmlns:a16="http://schemas.microsoft.com/office/drawing/2014/main" xmlns="" id="{F3656418-0527-C34D-930A-CD1ADDFE050E}"/>
              </a:ext>
            </a:extLst>
          </p:cNvPr>
          <p:cNvCxnSpPr>
            <a:cxnSpLocks/>
          </p:cNvCxnSpPr>
          <p:nvPr/>
        </p:nvCxnSpPr>
        <p:spPr>
          <a:xfrm>
            <a:off x="8369177" y="2631474"/>
            <a:ext cx="0" cy="743468"/>
          </a:xfrm>
          <a:prstGeom prst="line">
            <a:avLst/>
          </a:prstGeom>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xmlns="" id="{8658B8D2-4014-A64F-8575-4C209BB0C20B}"/>
              </a:ext>
            </a:extLst>
          </p:cNvPr>
          <p:cNvPicPr>
            <a:picLocks noChangeAspect="1"/>
          </p:cNvPicPr>
          <p:nvPr/>
        </p:nvPicPr>
        <p:blipFill>
          <a:blip r:embed="rId7"/>
          <a:stretch>
            <a:fillRect/>
          </a:stretch>
        </p:blipFill>
        <p:spPr>
          <a:xfrm>
            <a:off x="575999" y="1391267"/>
            <a:ext cx="837649" cy="416801"/>
          </a:xfrm>
          <a:prstGeom prst="rect">
            <a:avLst/>
          </a:prstGeom>
        </p:spPr>
      </p:pic>
      <p:pic>
        <p:nvPicPr>
          <p:cNvPr id="9" name="Picture 8">
            <a:extLst>
              <a:ext uri="{FF2B5EF4-FFF2-40B4-BE49-F238E27FC236}">
                <a16:creationId xmlns:a16="http://schemas.microsoft.com/office/drawing/2014/main" xmlns="" id="{4E170CDB-F4E9-0D45-B539-BEAC6C2D6DD8}"/>
              </a:ext>
            </a:extLst>
          </p:cNvPr>
          <p:cNvPicPr>
            <a:picLocks noChangeAspect="1"/>
          </p:cNvPicPr>
          <p:nvPr/>
        </p:nvPicPr>
        <p:blipFill>
          <a:blip r:embed="rId8"/>
          <a:stretch>
            <a:fillRect/>
          </a:stretch>
        </p:blipFill>
        <p:spPr>
          <a:xfrm>
            <a:off x="3478385" y="2518751"/>
            <a:ext cx="2407901" cy="1121488"/>
          </a:xfrm>
          <a:prstGeom prst="rect">
            <a:avLst/>
          </a:prstGeom>
        </p:spPr>
      </p:pic>
      <p:sp>
        <p:nvSpPr>
          <p:cNvPr id="2" name="Rektangel 1"/>
          <p:cNvSpPr/>
          <p:nvPr/>
        </p:nvSpPr>
        <p:spPr>
          <a:xfrm>
            <a:off x="266400" y="5342400"/>
            <a:ext cx="4507200" cy="132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kstfelt 3"/>
          <p:cNvSpPr txBox="1"/>
          <p:nvPr/>
        </p:nvSpPr>
        <p:spPr>
          <a:xfrm>
            <a:off x="3194681" y="1246464"/>
            <a:ext cx="4589630" cy="923330"/>
          </a:xfrm>
          <a:prstGeom prst="rect">
            <a:avLst/>
          </a:prstGeom>
          <a:noFill/>
        </p:spPr>
        <p:txBody>
          <a:bodyPr wrap="square" rtlCol="0">
            <a:spAutoFit/>
          </a:bodyPr>
          <a:lstStyle/>
          <a:p>
            <a:pPr algn="ctr"/>
            <a:r>
              <a:rPr lang="sl-SI">
                <a:solidFill>
                  <a:srgbClr val="FF0000"/>
                </a:solidFill>
              </a:rPr>
              <a:t>Nov senzor nizkega pretoka prihaja v </a:t>
            </a:r>
            <a:r>
              <a:rPr lang="da-DK">
                <a:solidFill>
                  <a:srgbClr val="FF0000"/>
                </a:solidFill>
              </a:rPr>
              <a:t>Q3</a:t>
            </a:r>
          </a:p>
          <a:p>
            <a:pPr algn="ctr"/>
            <a:endParaRPr lang="da-DK">
              <a:solidFill>
                <a:srgbClr val="FF0000"/>
              </a:solidFill>
            </a:endParaRPr>
          </a:p>
          <a:p>
            <a:pPr algn="ctr"/>
            <a:r>
              <a:rPr lang="da-DK">
                <a:solidFill>
                  <a:srgbClr val="FF0000"/>
                </a:solidFill>
              </a:rPr>
              <a:t>0,6 – 12 l/m (0.6 -3,17 </a:t>
            </a:r>
            <a:r>
              <a:rPr lang="da-DK" err="1">
                <a:solidFill>
                  <a:srgbClr val="FF0000"/>
                </a:solidFill>
              </a:rPr>
              <a:t>gpm</a:t>
            </a:r>
            <a:r>
              <a:rPr lang="da-DK">
                <a:solidFill>
                  <a:srgbClr val="FF0000"/>
                </a:solidFill>
              </a:rPr>
              <a:t>) </a:t>
            </a:r>
            <a:endParaRPr lang="en-GB">
              <a:solidFill>
                <a:srgbClr val="FF0000"/>
              </a:solidFill>
            </a:endParaRPr>
          </a:p>
        </p:txBody>
      </p:sp>
      <p:sp>
        <p:nvSpPr>
          <p:cNvPr id="5" name="Rektangel 4"/>
          <p:cNvSpPr/>
          <p:nvPr/>
        </p:nvSpPr>
        <p:spPr>
          <a:xfrm>
            <a:off x="3149600" y="1168400"/>
            <a:ext cx="4642547" cy="10013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27</a:t>
            </a:fld>
            <a:endParaRPr lang="en-US">
              <a:solidFill>
                <a:schemeClr val="bg1"/>
              </a:solidFill>
            </a:endParaRPr>
          </a:p>
        </p:txBody>
      </p:sp>
      <p:sp>
        <p:nvSpPr>
          <p:cNvPr id="37" name="TextBox 7">
            <a:extLst>
              <a:ext uri="{FF2B5EF4-FFF2-40B4-BE49-F238E27FC236}">
                <a16:creationId xmlns:a16="http://schemas.microsoft.com/office/drawing/2014/main" xmlns="" id="{D30A5812-BF6D-4F7C-BF69-C417297001BC}"/>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77868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xmlns="" id="{0671644C-C0FD-584D-B8E3-6AB18630C34F}"/>
              </a:ext>
            </a:extLst>
          </p:cNvPr>
          <p:cNvPicPr>
            <a:picLocks noChangeAspect="1"/>
          </p:cNvPicPr>
          <p:nvPr/>
        </p:nvPicPr>
        <p:blipFill>
          <a:blip r:embed="rId3"/>
          <a:stretch>
            <a:fillRect/>
          </a:stretch>
        </p:blipFill>
        <p:spPr>
          <a:xfrm>
            <a:off x="5964829" y="2554428"/>
            <a:ext cx="2078958" cy="1029704"/>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4"/>
          <a:stretch>
            <a:fillRect/>
          </a:stretch>
        </p:blipFill>
        <p:spPr>
          <a:xfrm>
            <a:off x="7041118" y="276228"/>
            <a:ext cx="1562100" cy="342900"/>
          </a:xfrm>
          <a:prstGeom prst="rect">
            <a:avLst/>
          </a:prstGeom>
        </p:spPr>
      </p:pic>
      <p:sp>
        <p:nvSpPr>
          <p:cNvPr id="10" name="TextBox 9">
            <a:extLst>
              <a:ext uri="{FF2B5EF4-FFF2-40B4-BE49-F238E27FC236}">
                <a16:creationId xmlns:a16="http://schemas.microsoft.com/office/drawing/2014/main" xmlns="" id="{9DD1DC92-9CF6-A749-A55E-939763F4AA9A}"/>
              </a:ext>
            </a:extLst>
          </p:cNvPr>
          <p:cNvSpPr txBox="1"/>
          <p:nvPr/>
        </p:nvSpPr>
        <p:spPr>
          <a:xfrm>
            <a:off x="575998" y="753558"/>
            <a:ext cx="3108495" cy="215444"/>
          </a:xfrm>
          <a:prstGeom prst="rect">
            <a:avLst/>
          </a:prstGeom>
          <a:noFill/>
        </p:spPr>
        <p:txBody>
          <a:bodyPr wrap="square" lIns="0" tIns="0" rIns="0" bIns="0" rtlCol="0">
            <a:spAutoFit/>
          </a:bodyPr>
          <a:lstStyle/>
          <a:p>
            <a:r>
              <a:rPr lang="sl-SI" sz="1400">
                <a:solidFill>
                  <a:srgbClr val="17327C"/>
                </a:solidFill>
                <a:latin typeface="Helvetica Light" panose="020B0403020202020204" pitchFamily="34" charset="0"/>
              </a:rPr>
              <a:t>Enojni multisenzorski komplet</a:t>
            </a:r>
            <a:endParaRPr lang="en-GB" sz="1400">
              <a:solidFill>
                <a:srgbClr val="17327C"/>
              </a:solidFill>
              <a:latin typeface="Helvetica Light" panose="020B0403020202020204" pitchFamily="34" charset="0"/>
            </a:endParaRPr>
          </a:p>
        </p:txBody>
      </p:sp>
      <p:grpSp>
        <p:nvGrpSpPr>
          <p:cNvPr id="29" name="Gruppe 1">
            <a:extLst>
              <a:ext uri="{FF2B5EF4-FFF2-40B4-BE49-F238E27FC236}">
                <a16:creationId xmlns:a16="http://schemas.microsoft.com/office/drawing/2014/main" xmlns="" id="{2348552A-919A-534C-A841-610ED2FD105E}"/>
              </a:ext>
            </a:extLst>
          </p:cNvPr>
          <p:cNvGrpSpPr/>
          <p:nvPr/>
        </p:nvGrpSpPr>
        <p:grpSpPr>
          <a:xfrm>
            <a:off x="3508482" y="5641349"/>
            <a:ext cx="542761" cy="520456"/>
            <a:chOff x="6892506" y="1268082"/>
            <a:chExt cx="629728" cy="603849"/>
          </a:xfrm>
        </p:grpSpPr>
        <p:sp>
          <p:nvSpPr>
            <p:cNvPr id="30" name="Ellipse 4">
              <a:extLst>
                <a:ext uri="{FF2B5EF4-FFF2-40B4-BE49-F238E27FC236}">
                  <a16:creationId xmlns:a16="http://schemas.microsoft.com/office/drawing/2014/main" xmlns="" id="{F8E4D6EE-A86D-7240-BF75-23B774116E4D}"/>
                </a:ext>
              </a:extLst>
            </p:cNvPr>
            <p:cNvSpPr/>
            <p:nvPr/>
          </p:nvSpPr>
          <p:spPr>
            <a:xfrm>
              <a:off x="6892506" y="1268082"/>
              <a:ext cx="629728" cy="6038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øjrepil 5">
              <a:extLst>
                <a:ext uri="{FF2B5EF4-FFF2-40B4-BE49-F238E27FC236}">
                  <a16:creationId xmlns:a16="http://schemas.microsoft.com/office/drawing/2014/main" xmlns="" id="{E076EC11-A557-A645-A458-1D9A3AE696D5}"/>
                </a:ext>
              </a:extLst>
            </p:cNvPr>
            <p:cNvSpPr/>
            <p:nvPr/>
          </p:nvSpPr>
          <p:spPr>
            <a:xfrm>
              <a:off x="7263441" y="1544128"/>
              <a:ext cx="224287" cy="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Venstrepil 6">
              <a:extLst>
                <a:ext uri="{FF2B5EF4-FFF2-40B4-BE49-F238E27FC236}">
                  <a16:creationId xmlns:a16="http://schemas.microsoft.com/office/drawing/2014/main" xmlns="" id="{E2E9BABE-8C4D-3B45-B032-D3899E9884A0}"/>
                </a:ext>
              </a:extLst>
            </p:cNvPr>
            <p:cNvSpPr/>
            <p:nvPr/>
          </p:nvSpPr>
          <p:spPr>
            <a:xfrm>
              <a:off x="6935639" y="1544128"/>
              <a:ext cx="237227" cy="69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kstfelt 7">
            <a:extLst>
              <a:ext uri="{FF2B5EF4-FFF2-40B4-BE49-F238E27FC236}">
                <a16:creationId xmlns:a16="http://schemas.microsoft.com/office/drawing/2014/main" xmlns="" id="{A511832E-58CF-624D-B4C1-01D74A6EF21C}"/>
              </a:ext>
            </a:extLst>
          </p:cNvPr>
          <p:cNvSpPr txBox="1"/>
          <p:nvPr/>
        </p:nvSpPr>
        <p:spPr>
          <a:xfrm>
            <a:off x="575999" y="5778467"/>
            <a:ext cx="2822767" cy="246221"/>
          </a:xfrm>
          <a:prstGeom prst="rect">
            <a:avLst/>
          </a:prstGeom>
          <a:noFill/>
        </p:spPr>
        <p:txBody>
          <a:bodyPr wrap="square" lIns="0" tIns="0" rIns="0" bIns="0" rtlCol="0">
            <a:spAutoFit/>
          </a:bodyPr>
          <a:lstStyle/>
          <a:p>
            <a:r>
              <a:rPr lang="sl-SI" sz="1600" b="1">
                <a:solidFill>
                  <a:srgbClr val="17327C"/>
                </a:solidFill>
                <a:latin typeface="+mj-lt"/>
              </a:rPr>
              <a:t>Pretočni kanal</a:t>
            </a:r>
            <a:r>
              <a:rPr lang="da-DK" sz="1600" b="1">
                <a:solidFill>
                  <a:srgbClr val="17327C"/>
                </a:solidFill>
                <a:latin typeface="+mj-lt"/>
              </a:rPr>
              <a:t>  =&gt; 19 mm (3/4”) </a:t>
            </a:r>
            <a:endParaRPr lang="en-US" sz="1600" b="1">
              <a:solidFill>
                <a:srgbClr val="17327C"/>
              </a:solidFill>
              <a:latin typeface="+mj-lt"/>
            </a:endParaRPr>
          </a:p>
        </p:txBody>
      </p:sp>
      <p:pic>
        <p:nvPicPr>
          <p:cNvPr id="35" name="Picture 34">
            <a:extLst>
              <a:ext uri="{FF2B5EF4-FFF2-40B4-BE49-F238E27FC236}">
                <a16:creationId xmlns:a16="http://schemas.microsoft.com/office/drawing/2014/main" xmlns="" id="{378A1DF8-8DDA-1140-8F31-BEF5DD7C324D}"/>
              </a:ext>
            </a:extLst>
          </p:cNvPr>
          <p:cNvPicPr>
            <a:picLocks noChangeAspect="1"/>
          </p:cNvPicPr>
          <p:nvPr/>
        </p:nvPicPr>
        <p:blipFill>
          <a:blip r:embed="rId5"/>
          <a:stretch>
            <a:fillRect/>
          </a:stretch>
        </p:blipFill>
        <p:spPr>
          <a:xfrm>
            <a:off x="591426" y="3952939"/>
            <a:ext cx="7253224" cy="1260094"/>
          </a:xfrm>
          <a:prstGeom prst="rect">
            <a:avLst/>
          </a:prstGeom>
        </p:spPr>
      </p:pic>
      <p:pic>
        <p:nvPicPr>
          <p:cNvPr id="36" name="Picture 35">
            <a:extLst>
              <a:ext uri="{FF2B5EF4-FFF2-40B4-BE49-F238E27FC236}">
                <a16:creationId xmlns:a16="http://schemas.microsoft.com/office/drawing/2014/main" xmlns="" id="{5F3EFC3F-0E46-7F4C-8016-D828728847F7}"/>
              </a:ext>
            </a:extLst>
          </p:cNvPr>
          <p:cNvPicPr>
            <a:picLocks noChangeAspect="1"/>
          </p:cNvPicPr>
          <p:nvPr/>
        </p:nvPicPr>
        <p:blipFill>
          <a:blip r:embed="rId6"/>
          <a:stretch>
            <a:fillRect/>
          </a:stretch>
        </p:blipFill>
        <p:spPr>
          <a:xfrm>
            <a:off x="435014" y="1996756"/>
            <a:ext cx="2277872" cy="1703848"/>
          </a:xfrm>
          <a:prstGeom prst="rect">
            <a:avLst/>
          </a:prstGeom>
        </p:spPr>
      </p:pic>
      <p:sp>
        <p:nvSpPr>
          <p:cNvPr id="37" name="TextBox 36">
            <a:extLst>
              <a:ext uri="{FF2B5EF4-FFF2-40B4-BE49-F238E27FC236}">
                <a16:creationId xmlns:a16="http://schemas.microsoft.com/office/drawing/2014/main" xmlns="" id="{395A13F7-8C53-2A4A-95DF-00B4AA28610F}"/>
              </a:ext>
            </a:extLst>
          </p:cNvPr>
          <p:cNvSpPr txBox="1"/>
          <p:nvPr/>
        </p:nvSpPr>
        <p:spPr>
          <a:xfrm>
            <a:off x="576000" y="276228"/>
            <a:ext cx="5224165" cy="369332"/>
          </a:xfrm>
          <a:prstGeom prst="rect">
            <a:avLst/>
          </a:prstGeom>
          <a:noFill/>
        </p:spPr>
        <p:txBody>
          <a:bodyPr wrap="square" lIns="0" tIns="0" rIns="0" bIns="0" rtlCol="0">
            <a:spAutoFit/>
          </a:bodyPr>
          <a:lstStyle/>
          <a:p>
            <a:r>
              <a:rPr lang="sl-SI" sz="2400" b="1">
                <a:solidFill>
                  <a:srgbClr val="17327C"/>
                </a:solidFill>
              </a:rPr>
              <a:t>ZASLONSKI PRIKAZOVALNIK</a:t>
            </a:r>
            <a:endParaRPr lang="en-GB" sz="2400" b="1">
              <a:solidFill>
                <a:srgbClr val="17327C"/>
              </a:solidFill>
            </a:endParaRPr>
          </a:p>
        </p:txBody>
      </p:sp>
      <p:cxnSp>
        <p:nvCxnSpPr>
          <p:cNvPr id="38" name="Straight Connector 37">
            <a:extLst>
              <a:ext uri="{FF2B5EF4-FFF2-40B4-BE49-F238E27FC236}">
                <a16:creationId xmlns:a16="http://schemas.microsoft.com/office/drawing/2014/main" xmlns="" id="{4282FCA1-3302-134B-9FE8-E51833B4186A}"/>
              </a:ext>
            </a:extLst>
          </p:cNvPr>
          <p:cNvCxnSpPr>
            <a:cxnSpLocks/>
          </p:cNvCxnSpPr>
          <p:nvPr/>
        </p:nvCxnSpPr>
        <p:spPr>
          <a:xfrm>
            <a:off x="576000" y="648000"/>
            <a:ext cx="4085647"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xmlns="" id="{14733436-F8EE-534E-96D0-3527F51CD568}"/>
              </a:ext>
            </a:extLst>
          </p:cNvPr>
          <p:cNvCxnSpPr>
            <a:cxnSpLocks/>
          </p:cNvCxnSpPr>
          <p:nvPr/>
        </p:nvCxnSpPr>
        <p:spPr>
          <a:xfrm>
            <a:off x="6316393" y="3526307"/>
            <a:ext cx="14879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EEC6CF36-EF42-E941-96D0-906C6204DF04}"/>
              </a:ext>
            </a:extLst>
          </p:cNvPr>
          <p:cNvCxnSpPr>
            <a:cxnSpLocks/>
          </p:cNvCxnSpPr>
          <p:nvPr/>
        </p:nvCxnSpPr>
        <p:spPr>
          <a:xfrm>
            <a:off x="7804354" y="3390517"/>
            <a:ext cx="0" cy="23602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0">
            <a:extLst>
              <a:ext uri="{FF2B5EF4-FFF2-40B4-BE49-F238E27FC236}">
                <a16:creationId xmlns:a16="http://schemas.microsoft.com/office/drawing/2014/main" xmlns="" id="{7CC2EB5B-2DC9-CF47-956D-0B7A89255ECF}"/>
              </a:ext>
            </a:extLst>
          </p:cNvPr>
          <p:cNvSpPr txBox="1"/>
          <p:nvPr/>
        </p:nvSpPr>
        <p:spPr>
          <a:xfrm>
            <a:off x="6954837" y="3548471"/>
            <a:ext cx="207770" cy="138742"/>
          </a:xfrm>
          <a:prstGeom prst="rect">
            <a:avLst/>
          </a:prstGeom>
          <a:noFill/>
        </p:spPr>
        <p:txBody>
          <a:bodyPr wrap="square" lIns="0" tIns="0" rIns="0" bIns="0" rtlCol="0">
            <a:noAutofit/>
          </a:bodyPr>
          <a:lstStyle/>
          <a:p>
            <a:pPr algn="ctr"/>
            <a:r>
              <a:rPr lang="en-GB" sz="900" b="1">
                <a:solidFill>
                  <a:srgbClr val="17327C"/>
                </a:solidFill>
                <a:latin typeface="Helvetica" pitchFamily="2" charset="0"/>
              </a:rPr>
              <a:t>A</a:t>
            </a:r>
            <a:endParaRPr lang="en-GB" sz="900">
              <a:solidFill>
                <a:srgbClr val="17327C"/>
              </a:solidFill>
              <a:latin typeface="Helvetica Light" panose="020B0403020202020204" pitchFamily="34" charset="0"/>
            </a:endParaRPr>
          </a:p>
        </p:txBody>
      </p:sp>
      <p:sp>
        <p:nvSpPr>
          <p:cNvPr id="47" name="TextBox 40">
            <a:extLst>
              <a:ext uri="{FF2B5EF4-FFF2-40B4-BE49-F238E27FC236}">
                <a16:creationId xmlns:a16="http://schemas.microsoft.com/office/drawing/2014/main" xmlns="" id="{BFAAA86E-9F8A-1749-8AAD-9AC448DBBF9B}"/>
              </a:ext>
            </a:extLst>
          </p:cNvPr>
          <p:cNvSpPr txBox="1"/>
          <p:nvPr/>
        </p:nvSpPr>
        <p:spPr>
          <a:xfrm>
            <a:off x="5958218" y="3208412"/>
            <a:ext cx="294545" cy="147303"/>
          </a:xfrm>
          <a:prstGeom prst="rect">
            <a:avLst/>
          </a:prstGeom>
          <a:noFill/>
        </p:spPr>
        <p:txBody>
          <a:bodyPr wrap="square" lIns="0" tIns="0" rIns="0" bIns="0" rtlCol="0">
            <a:noAutofit/>
          </a:bodyPr>
          <a:lstStyle/>
          <a:p>
            <a:r>
              <a:rPr lang="en-GB" sz="900" b="1">
                <a:solidFill>
                  <a:srgbClr val="17327C"/>
                </a:solidFill>
                <a:latin typeface="Helvetica" pitchFamily="2" charset="0"/>
              </a:rPr>
              <a:t>2x B</a:t>
            </a:r>
            <a:endParaRPr lang="en-GB" sz="900">
              <a:solidFill>
                <a:srgbClr val="17327C"/>
              </a:solidFill>
              <a:latin typeface="Helvetica Light" panose="020B0403020202020204" pitchFamily="34" charset="0"/>
            </a:endParaRPr>
          </a:p>
        </p:txBody>
      </p:sp>
      <p:cxnSp>
        <p:nvCxnSpPr>
          <p:cNvPr id="52" name="Straight Connector 51">
            <a:extLst>
              <a:ext uri="{FF2B5EF4-FFF2-40B4-BE49-F238E27FC236}">
                <a16:creationId xmlns:a16="http://schemas.microsoft.com/office/drawing/2014/main" xmlns="" id="{BE981C33-C487-E040-BB56-D3CCF9CA53BE}"/>
              </a:ext>
            </a:extLst>
          </p:cNvPr>
          <p:cNvCxnSpPr>
            <a:cxnSpLocks/>
          </p:cNvCxnSpPr>
          <p:nvPr/>
        </p:nvCxnSpPr>
        <p:spPr>
          <a:xfrm>
            <a:off x="7419196" y="2638662"/>
            <a:ext cx="723538"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40">
            <a:extLst>
              <a:ext uri="{FF2B5EF4-FFF2-40B4-BE49-F238E27FC236}">
                <a16:creationId xmlns:a16="http://schemas.microsoft.com/office/drawing/2014/main" xmlns="" id="{7530D388-1535-E840-AA1D-C18B72BDE7B5}"/>
              </a:ext>
            </a:extLst>
          </p:cNvPr>
          <p:cNvSpPr txBox="1"/>
          <p:nvPr/>
        </p:nvSpPr>
        <p:spPr>
          <a:xfrm>
            <a:off x="8096974" y="2931817"/>
            <a:ext cx="207770" cy="156847"/>
          </a:xfrm>
          <a:prstGeom prst="rect">
            <a:avLst/>
          </a:prstGeom>
          <a:noFill/>
        </p:spPr>
        <p:txBody>
          <a:bodyPr wrap="square" lIns="0" tIns="0" rIns="0" bIns="0" rtlCol="0">
            <a:noAutofit/>
          </a:bodyPr>
          <a:lstStyle/>
          <a:p>
            <a:r>
              <a:rPr lang="en-GB" sz="900" b="1">
                <a:solidFill>
                  <a:srgbClr val="17327C"/>
                </a:solidFill>
                <a:latin typeface="Helvetica" pitchFamily="2" charset="0"/>
              </a:rPr>
              <a:t>C</a:t>
            </a:r>
            <a:endParaRPr lang="en-GB" sz="900">
              <a:solidFill>
                <a:srgbClr val="17327C"/>
              </a:solidFill>
              <a:latin typeface="Helvetica Light" panose="020B0403020202020204" pitchFamily="34" charset="0"/>
            </a:endParaRPr>
          </a:p>
        </p:txBody>
      </p:sp>
      <p:cxnSp>
        <p:nvCxnSpPr>
          <p:cNvPr id="55" name="Straight Connector 54">
            <a:extLst>
              <a:ext uri="{FF2B5EF4-FFF2-40B4-BE49-F238E27FC236}">
                <a16:creationId xmlns:a16="http://schemas.microsoft.com/office/drawing/2014/main" xmlns="" id="{46266FD0-BB95-F449-8C00-EC3597E9B38F}"/>
              </a:ext>
            </a:extLst>
          </p:cNvPr>
          <p:cNvCxnSpPr>
            <a:cxnSpLocks/>
          </p:cNvCxnSpPr>
          <p:nvPr/>
        </p:nvCxnSpPr>
        <p:spPr>
          <a:xfrm>
            <a:off x="8037849" y="2638662"/>
            <a:ext cx="0" cy="762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9234D71-F3A0-0B4A-88EC-F20D165663B8}"/>
              </a:ext>
            </a:extLst>
          </p:cNvPr>
          <p:cNvCxnSpPr>
            <a:cxnSpLocks/>
          </p:cNvCxnSpPr>
          <p:nvPr/>
        </p:nvCxnSpPr>
        <p:spPr>
          <a:xfrm>
            <a:off x="7776893" y="3404924"/>
            <a:ext cx="3658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79D7D78B-82B5-9A44-B6F7-47EB2C44BB70}"/>
              </a:ext>
            </a:extLst>
          </p:cNvPr>
          <p:cNvCxnSpPr>
            <a:cxnSpLocks/>
          </p:cNvCxnSpPr>
          <p:nvPr/>
        </p:nvCxnSpPr>
        <p:spPr>
          <a:xfrm>
            <a:off x="6316393" y="3390517"/>
            <a:ext cx="0" cy="236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27001D71-3E49-8A42-8451-0BFA31CA6638}"/>
              </a:ext>
            </a:extLst>
          </p:cNvPr>
          <p:cNvCxnSpPr>
            <a:cxnSpLocks/>
          </p:cNvCxnSpPr>
          <p:nvPr/>
        </p:nvCxnSpPr>
        <p:spPr>
          <a:xfrm flipV="1">
            <a:off x="6244624" y="3093659"/>
            <a:ext cx="143537" cy="274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678AA81E-6C73-E245-A484-3C247835E322}"/>
              </a:ext>
            </a:extLst>
          </p:cNvPr>
          <p:cNvCxnSpPr>
            <a:cxnSpLocks/>
          </p:cNvCxnSpPr>
          <p:nvPr/>
        </p:nvCxnSpPr>
        <p:spPr>
          <a:xfrm flipH="1" flipV="1">
            <a:off x="5942297" y="3366362"/>
            <a:ext cx="304125" cy="1992"/>
          </a:xfrm>
          <a:prstGeom prst="line">
            <a:avLst/>
          </a:prstGeom>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xmlns="" id="{D778C6EF-E7F3-064A-8C3A-A80FE23195D6}"/>
              </a:ext>
            </a:extLst>
          </p:cNvPr>
          <p:cNvPicPr>
            <a:picLocks noChangeAspect="1"/>
          </p:cNvPicPr>
          <p:nvPr/>
        </p:nvPicPr>
        <p:blipFill>
          <a:blip r:embed="rId7"/>
          <a:stretch>
            <a:fillRect/>
          </a:stretch>
        </p:blipFill>
        <p:spPr>
          <a:xfrm>
            <a:off x="575999" y="1391267"/>
            <a:ext cx="1347521" cy="416801"/>
          </a:xfrm>
          <a:prstGeom prst="rect">
            <a:avLst/>
          </a:prstGeom>
        </p:spPr>
      </p:pic>
      <p:pic>
        <p:nvPicPr>
          <p:cNvPr id="28" name="Picture 8">
            <a:extLst>
              <a:ext uri="{FF2B5EF4-FFF2-40B4-BE49-F238E27FC236}">
                <a16:creationId xmlns:a16="http://schemas.microsoft.com/office/drawing/2014/main" xmlns="" id="{4E170CDB-F4E9-0D45-B539-BEAC6C2D6DD8}"/>
              </a:ext>
            </a:extLst>
          </p:cNvPr>
          <p:cNvPicPr>
            <a:picLocks noChangeAspect="1"/>
          </p:cNvPicPr>
          <p:nvPr/>
        </p:nvPicPr>
        <p:blipFill>
          <a:blip r:embed="rId8"/>
          <a:stretch>
            <a:fillRect/>
          </a:stretch>
        </p:blipFill>
        <p:spPr>
          <a:xfrm>
            <a:off x="3478385" y="2518751"/>
            <a:ext cx="2407901" cy="1121488"/>
          </a:xfrm>
          <a:prstGeom prst="rect">
            <a:avLst/>
          </a:prstGeom>
        </p:spPr>
      </p:pic>
      <p:sp>
        <p:nvSpPr>
          <p:cNvPr id="34" name="Rektangel 33"/>
          <p:cNvSpPr/>
          <p:nvPr/>
        </p:nvSpPr>
        <p:spPr>
          <a:xfrm>
            <a:off x="266400" y="5342400"/>
            <a:ext cx="4507200" cy="132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28</a:t>
            </a:fld>
            <a:endParaRPr lang="en-US">
              <a:solidFill>
                <a:schemeClr val="bg1"/>
              </a:solidFill>
            </a:endParaRPr>
          </a:p>
        </p:txBody>
      </p:sp>
      <p:sp>
        <p:nvSpPr>
          <p:cNvPr id="42" name="TextBox 7">
            <a:extLst>
              <a:ext uri="{FF2B5EF4-FFF2-40B4-BE49-F238E27FC236}">
                <a16:creationId xmlns:a16="http://schemas.microsoft.com/office/drawing/2014/main" xmlns="" id="{EB3381EE-CA76-450E-9D1F-65CAC4501CC1}"/>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79628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xmlns="" id="{C9405CC8-A023-704A-BB8B-296C30172B8D}"/>
              </a:ext>
            </a:extLst>
          </p:cNvPr>
          <p:cNvPicPr>
            <a:picLocks noChangeAspect="1"/>
          </p:cNvPicPr>
          <p:nvPr/>
        </p:nvPicPr>
        <p:blipFill>
          <a:blip r:embed="rId3"/>
          <a:stretch>
            <a:fillRect/>
          </a:stretch>
        </p:blipFill>
        <p:spPr>
          <a:xfrm>
            <a:off x="2471590" y="2521657"/>
            <a:ext cx="2407901" cy="1121488"/>
          </a:xfrm>
          <a:prstGeom prst="rect">
            <a:avLst/>
          </a:prstGeom>
        </p:spPr>
      </p:pic>
      <p:pic>
        <p:nvPicPr>
          <p:cNvPr id="55" name="Picture 54">
            <a:extLst>
              <a:ext uri="{FF2B5EF4-FFF2-40B4-BE49-F238E27FC236}">
                <a16:creationId xmlns:a16="http://schemas.microsoft.com/office/drawing/2014/main" xmlns="" id="{C2E329DA-5C35-124C-ABD1-396A6DE2D93B}"/>
              </a:ext>
            </a:extLst>
          </p:cNvPr>
          <p:cNvPicPr>
            <a:picLocks noChangeAspect="1"/>
          </p:cNvPicPr>
          <p:nvPr/>
        </p:nvPicPr>
        <p:blipFill>
          <a:blip r:embed="rId4"/>
          <a:stretch>
            <a:fillRect/>
          </a:stretch>
        </p:blipFill>
        <p:spPr>
          <a:xfrm>
            <a:off x="6408074" y="2554428"/>
            <a:ext cx="2078958" cy="1029704"/>
          </a:xfrm>
          <a:prstGeom prst="rect">
            <a:avLst/>
          </a:prstGeom>
        </p:spPr>
      </p:pic>
      <p:pic>
        <p:nvPicPr>
          <p:cNvPr id="53" name="Picture 52">
            <a:extLst>
              <a:ext uri="{FF2B5EF4-FFF2-40B4-BE49-F238E27FC236}">
                <a16:creationId xmlns:a16="http://schemas.microsoft.com/office/drawing/2014/main" xmlns="" id="{AD8A5A20-D604-6147-A3F2-4D34C5BC5C94}"/>
              </a:ext>
            </a:extLst>
          </p:cNvPr>
          <p:cNvPicPr>
            <a:picLocks noChangeAspect="1"/>
          </p:cNvPicPr>
          <p:nvPr/>
        </p:nvPicPr>
        <p:blipFill>
          <a:blip r:embed="rId5"/>
          <a:stretch>
            <a:fillRect/>
          </a:stretch>
        </p:blipFill>
        <p:spPr>
          <a:xfrm>
            <a:off x="6671924" y="1494225"/>
            <a:ext cx="738388" cy="831583"/>
          </a:xfrm>
          <a:prstGeom prst="rect">
            <a:avLst/>
          </a:prstGeom>
        </p:spPr>
      </p:pic>
      <p:pic>
        <p:nvPicPr>
          <p:cNvPr id="13" name="Picture 12">
            <a:extLst>
              <a:ext uri="{FF2B5EF4-FFF2-40B4-BE49-F238E27FC236}">
                <a16:creationId xmlns:a16="http://schemas.microsoft.com/office/drawing/2014/main" xmlns="" id="{3B8A5849-F35D-6446-A19A-B9E1469B2098}"/>
              </a:ext>
            </a:extLst>
          </p:cNvPr>
          <p:cNvPicPr>
            <a:picLocks noChangeAspect="1"/>
          </p:cNvPicPr>
          <p:nvPr/>
        </p:nvPicPr>
        <p:blipFill>
          <a:blip r:embed="rId6"/>
          <a:stretch>
            <a:fillRect/>
          </a:stretch>
        </p:blipFill>
        <p:spPr>
          <a:xfrm>
            <a:off x="7041118" y="276228"/>
            <a:ext cx="1562100" cy="342900"/>
          </a:xfrm>
          <a:prstGeom prst="rect">
            <a:avLst/>
          </a:prstGeom>
        </p:spPr>
      </p:pic>
      <p:sp>
        <p:nvSpPr>
          <p:cNvPr id="10" name="TextBox 9">
            <a:extLst>
              <a:ext uri="{FF2B5EF4-FFF2-40B4-BE49-F238E27FC236}">
                <a16:creationId xmlns:a16="http://schemas.microsoft.com/office/drawing/2014/main" xmlns="" id="{9DD1DC92-9CF6-A749-A55E-939763F4AA9A}"/>
              </a:ext>
            </a:extLst>
          </p:cNvPr>
          <p:cNvSpPr txBox="1"/>
          <p:nvPr/>
        </p:nvSpPr>
        <p:spPr>
          <a:xfrm>
            <a:off x="575999" y="753558"/>
            <a:ext cx="3601554" cy="215444"/>
          </a:xfrm>
          <a:prstGeom prst="rect">
            <a:avLst/>
          </a:prstGeom>
          <a:noFill/>
        </p:spPr>
        <p:txBody>
          <a:bodyPr wrap="square" lIns="0" tIns="0" rIns="0" bIns="0" rtlCol="0">
            <a:spAutoFit/>
          </a:bodyPr>
          <a:lstStyle/>
          <a:p>
            <a:r>
              <a:rPr lang="sl-SI" sz="1400">
                <a:solidFill>
                  <a:srgbClr val="17327C"/>
                </a:solidFill>
                <a:latin typeface="Helvetica Light" panose="020B0403020202020204" pitchFamily="34" charset="0"/>
              </a:rPr>
              <a:t>Dvojni multisenzorski komplet</a:t>
            </a:r>
            <a:endParaRPr lang="en-GB" sz="1400">
              <a:solidFill>
                <a:srgbClr val="17327C"/>
              </a:solidFill>
              <a:latin typeface="Helvetica Light" panose="020B0403020202020204" pitchFamily="34" charset="0"/>
            </a:endParaRPr>
          </a:p>
        </p:txBody>
      </p:sp>
      <p:grpSp>
        <p:nvGrpSpPr>
          <p:cNvPr id="24" name="Gruppe 1">
            <a:extLst>
              <a:ext uri="{FF2B5EF4-FFF2-40B4-BE49-F238E27FC236}">
                <a16:creationId xmlns:a16="http://schemas.microsoft.com/office/drawing/2014/main" xmlns="" id="{E31DA5E1-F60B-9D48-8E04-684C212CC8A6}"/>
              </a:ext>
            </a:extLst>
          </p:cNvPr>
          <p:cNvGrpSpPr/>
          <p:nvPr/>
        </p:nvGrpSpPr>
        <p:grpSpPr>
          <a:xfrm>
            <a:off x="3508482" y="5641349"/>
            <a:ext cx="542761" cy="520456"/>
            <a:chOff x="6892506" y="1268082"/>
            <a:chExt cx="629728" cy="603849"/>
          </a:xfrm>
        </p:grpSpPr>
        <p:sp>
          <p:nvSpPr>
            <p:cNvPr id="25" name="Ellipse 4">
              <a:extLst>
                <a:ext uri="{FF2B5EF4-FFF2-40B4-BE49-F238E27FC236}">
                  <a16:creationId xmlns:a16="http://schemas.microsoft.com/office/drawing/2014/main" xmlns="" id="{197C076C-3F21-4140-A9E9-F4302F01DF12}"/>
                </a:ext>
              </a:extLst>
            </p:cNvPr>
            <p:cNvSpPr/>
            <p:nvPr/>
          </p:nvSpPr>
          <p:spPr>
            <a:xfrm>
              <a:off x="6892506" y="1268082"/>
              <a:ext cx="629728" cy="6038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øjrepil 5">
              <a:extLst>
                <a:ext uri="{FF2B5EF4-FFF2-40B4-BE49-F238E27FC236}">
                  <a16:creationId xmlns:a16="http://schemas.microsoft.com/office/drawing/2014/main" xmlns="" id="{1C8E4BB4-139A-D749-9C8B-82A61F8C6995}"/>
                </a:ext>
              </a:extLst>
            </p:cNvPr>
            <p:cNvSpPr/>
            <p:nvPr/>
          </p:nvSpPr>
          <p:spPr>
            <a:xfrm>
              <a:off x="7263441" y="1544128"/>
              <a:ext cx="224287" cy="6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Venstrepil 6">
              <a:extLst>
                <a:ext uri="{FF2B5EF4-FFF2-40B4-BE49-F238E27FC236}">
                  <a16:creationId xmlns:a16="http://schemas.microsoft.com/office/drawing/2014/main" xmlns="" id="{CF7DFA7F-E195-CB42-8936-924F55477AF0}"/>
                </a:ext>
              </a:extLst>
            </p:cNvPr>
            <p:cNvSpPr/>
            <p:nvPr/>
          </p:nvSpPr>
          <p:spPr>
            <a:xfrm>
              <a:off x="6935639" y="1544128"/>
              <a:ext cx="237227" cy="690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kstfelt 7">
            <a:extLst>
              <a:ext uri="{FF2B5EF4-FFF2-40B4-BE49-F238E27FC236}">
                <a16:creationId xmlns:a16="http://schemas.microsoft.com/office/drawing/2014/main" xmlns="" id="{58C503F7-7B44-F34E-8195-7D05E83B5F22}"/>
              </a:ext>
            </a:extLst>
          </p:cNvPr>
          <p:cNvSpPr txBox="1"/>
          <p:nvPr/>
        </p:nvSpPr>
        <p:spPr>
          <a:xfrm>
            <a:off x="575999" y="5778467"/>
            <a:ext cx="2822767" cy="246221"/>
          </a:xfrm>
          <a:prstGeom prst="rect">
            <a:avLst/>
          </a:prstGeom>
          <a:noFill/>
        </p:spPr>
        <p:txBody>
          <a:bodyPr wrap="square" lIns="0" tIns="0" rIns="0" bIns="0" rtlCol="0">
            <a:spAutoFit/>
          </a:bodyPr>
          <a:lstStyle/>
          <a:p>
            <a:r>
              <a:rPr lang="sl-SI" sz="1600" b="1">
                <a:solidFill>
                  <a:srgbClr val="17327C"/>
                </a:solidFill>
                <a:latin typeface="+mj-lt"/>
              </a:rPr>
              <a:t>Pretočni kanal</a:t>
            </a:r>
            <a:r>
              <a:rPr lang="da-DK" sz="1600" b="1">
                <a:solidFill>
                  <a:srgbClr val="17327C"/>
                </a:solidFill>
                <a:latin typeface="+mj-lt"/>
              </a:rPr>
              <a:t>=&gt; 19 mm (3/4”) </a:t>
            </a:r>
            <a:endParaRPr lang="en-US" sz="1600" b="1">
              <a:solidFill>
                <a:srgbClr val="17327C"/>
              </a:solidFill>
              <a:latin typeface="+mj-lt"/>
            </a:endParaRPr>
          </a:p>
        </p:txBody>
      </p:sp>
      <p:pic>
        <p:nvPicPr>
          <p:cNvPr id="4" name="Picture 3">
            <a:extLst>
              <a:ext uri="{FF2B5EF4-FFF2-40B4-BE49-F238E27FC236}">
                <a16:creationId xmlns:a16="http://schemas.microsoft.com/office/drawing/2014/main" xmlns="" id="{6F7C8280-D175-BA4E-AF31-58D22A9CBE45}"/>
              </a:ext>
            </a:extLst>
          </p:cNvPr>
          <p:cNvPicPr>
            <a:picLocks noChangeAspect="1"/>
          </p:cNvPicPr>
          <p:nvPr/>
        </p:nvPicPr>
        <p:blipFill>
          <a:blip r:embed="rId7"/>
          <a:stretch>
            <a:fillRect/>
          </a:stretch>
        </p:blipFill>
        <p:spPr>
          <a:xfrm>
            <a:off x="582727" y="3940629"/>
            <a:ext cx="7683500" cy="1260094"/>
          </a:xfrm>
          <a:prstGeom prst="rect">
            <a:avLst/>
          </a:prstGeom>
        </p:spPr>
      </p:pic>
      <p:pic>
        <p:nvPicPr>
          <p:cNvPr id="30" name="Picture 29">
            <a:extLst>
              <a:ext uri="{FF2B5EF4-FFF2-40B4-BE49-F238E27FC236}">
                <a16:creationId xmlns:a16="http://schemas.microsoft.com/office/drawing/2014/main" xmlns="" id="{87EA0DDA-33E5-0C41-B85B-E105B700F737}"/>
              </a:ext>
            </a:extLst>
          </p:cNvPr>
          <p:cNvPicPr>
            <a:picLocks noChangeAspect="1"/>
          </p:cNvPicPr>
          <p:nvPr/>
        </p:nvPicPr>
        <p:blipFill>
          <a:blip r:embed="rId8"/>
          <a:stretch>
            <a:fillRect/>
          </a:stretch>
        </p:blipFill>
        <p:spPr>
          <a:xfrm>
            <a:off x="435014" y="1996756"/>
            <a:ext cx="2277872" cy="1703848"/>
          </a:xfrm>
          <a:prstGeom prst="rect">
            <a:avLst/>
          </a:prstGeom>
        </p:spPr>
      </p:pic>
      <p:sp>
        <p:nvSpPr>
          <p:cNvPr id="31" name="TextBox 30">
            <a:extLst>
              <a:ext uri="{FF2B5EF4-FFF2-40B4-BE49-F238E27FC236}">
                <a16:creationId xmlns:a16="http://schemas.microsoft.com/office/drawing/2014/main" xmlns="" id="{84F9C0C0-1AA6-4F4B-AA76-688B4014475E}"/>
              </a:ext>
            </a:extLst>
          </p:cNvPr>
          <p:cNvSpPr txBox="1"/>
          <p:nvPr/>
        </p:nvSpPr>
        <p:spPr>
          <a:xfrm>
            <a:off x="576000" y="276228"/>
            <a:ext cx="5533400" cy="369332"/>
          </a:xfrm>
          <a:prstGeom prst="rect">
            <a:avLst/>
          </a:prstGeom>
          <a:noFill/>
        </p:spPr>
        <p:txBody>
          <a:bodyPr wrap="square" lIns="0" tIns="0" rIns="0" bIns="0" rtlCol="0">
            <a:spAutoFit/>
          </a:bodyPr>
          <a:lstStyle/>
          <a:p>
            <a:r>
              <a:rPr lang="sl-SI" sz="2400" b="1">
                <a:solidFill>
                  <a:srgbClr val="17327C"/>
                </a:solidFill>
              </a:rPr>
              <a:t>ZASLONSKI PRIKAZOVALNIK</a:t>
            </a:r>
            <a:endParaRPr lang="en-GB" sz="2400" b="1">
              <a:solidFill>
                <a:srgbClr val="17327C"/>
              </a:solidFill>
            </a:endParaRPr>
          </a:p>
        </p:txBody>
      </p:sp>
      <p:cxnSp>
        <p:nvCxnSpPr>
          <p:cNvPr id="32" name="Straight Connector 31">
            <a:extLst>
              <a:ext uri="{FF2B5EF4-FFF2-40B4-BE49-F238E27FC236}">
                <a16:creationId xmlns:a16="http://schemas.microsoft.com/office/drawing/2014/main" xmlns="" id="{B41E2582-6E54-FF4F-850A-AC9B99BB6053}"/>
              </a:ext>
            </a:extLst>
          </p:cNvPr>
          <p:cNvCxnSpPr>
            <a:cxnSpLocks/>
          </p:cNvCxnSpPr>
          <p:nvPr/>
        </p:nvCxnSpPr>
        <p:spPr>
          <a:xfrm flipV="1">
            <a:off x="576000" y="645560"/>
            <a:ext cx="4112541"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cxnSp>
        <p:nvCxnSpPr>
          <p:cNvPr id="46" name="Straight Connector 45">
            <a:extLst>
              <a:ext uri="{FF2B5EF4-FFF2-40B4-BE49-F238E27FC236}">
                <a16:creationId xmlns:a16="http://schemas.microsoft.com/office/drawing/2014/main" xmlns="" id="{D9E94D78-84B0-0744-9C0A-38A5B7008A10}"/>
              </a:ext>
            </a:extLst>
          </p:cNvPr>
          <p:cNvCxnSpPr>
            <a:cxnSpLocks/>
          </p:cNvCxnSpPr>
          <p:nvPr/>
        </p:nvCxnSpPr>
        <p:spPr>
          <a:xfrm>
            <a:off x="6518859" y="2018228"/>
            <a:ext cx="2407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969F1EF-8102-B048-AE0B-ABB06A3A61BA}"/>
              </a:ext>
            </a:extLst>
          </p:cNvPr>
          <p:cNvCxnSpPr>
            <a:cxnSpLocks/>
          </p:cNvCxnSpPr>
          <p:nvPr/>
        </p:nvCxnSpPr>
        <p:spPr>
          <a:xfrm>
            <a:off x="7319353" y="2018228"/>
            <a:ext cx="2407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B122FD6-CE3D-ED4A-8E61-9CBDE6DF2948}"/>
              </a:ext>
            </a:extLst>
          </p:cNvPr>
          <p:cNvCxnSpPr>
            <a:cxnSpLocks/>
          </p:cNvCxnSpPr>
          <p:nvPr/>
        </p:nvCxnSpPr>
        <p:spPr>
          <a:xfrm>
            <a:off x="6518860" y="2278228"/>
            <a:ext cx="2407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F80B31A-CB94-F24F-A402-0381B044A8A9}"/>
              </a:ext>
            </a:extLst>
          </p:cNvPr>
          <p:cNvCxnSpPr>
            <a:cxnSpLocks/>
          </p:cNvCxnSpPr>
          <p:nvPr/>
        </p:nvCxnSpPr>
        <p:spPr>
          <a:xfrm>
            <a:off x="7315915" y="2278228"/>
            <a:ext cx="2407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B8F9CEC-AF41-3E45-A951-E077FB518A03}"/>
              </a:ext>
            </a:extLst>
          </p:cNvPr>
          <p:cNvCxnSpPr>
            <a:cxnSpLocks/>
          </p:cNvCxnSpPr>
          <p:nvPr/>
        </p:nvCxnSpPr>
        <p:spPr>
          <a:xfrm>
            <a:off x="6607632" y="2020365"/>
            <a:ext cx="0" cy="257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1F80421E-6774-2348-9C1C-3E1DCEA5F75F}"/>
              </a:ext>
            </a:extLst>
          </p:cNvPr>
          <p:cNvCxnSpPr>
            <a:cxnSpLocks/>
          </p:cNvCxnSpPr>
          <p:nvPr/>
        </p:nvCxnSpPr>
        <p:spPr>
          <a:xfrm>
            <a:off x="7479269" y="2018228"/>
            <a:ext cx="0" cy="263203"/>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40">
            <a:extLst>
              <a:ext uri="{FF2B5EF4-FFF2-40B4-BE49-F238E27FC236}">
                <a16:creationId xmlns:a16="http://schemas.microsoft.com/office/drawing/2014/main" xmlns="" id="{528633D5-EFFC-0249-9552-1BF5A7EA9B16}"/>
              </a:ext>
            </a:extLst>
          </p:cNvPr>
          <p:cNvSpPr txBox="1"/>
          <p:nvPr/>
        </p:nvSpPr>
        <p:spPr>
          <a:xfrm>
            <a:off x="6334689" y="2070758"/>
            <a:ext cx="207770" cy="138742"/>
          </a:xfrm>
          <a:prstGeom prst="rect">
            <a:avLst/>
          </a:prstGeom>
          <a:noFill/>
        </p:spPr>
        <p:txBody>
          <a:bodyPr wrap="square" lIns="0" tIns="0" rIns="0" bIns="0" rtlCol="0">
            <a:noAutofit/>
          </a:bodyPr>
          <a:lstStyle/>
          <a:p>
            <a:pPr algn="r"/>
            <a:r>
              <a:rPr lang="en-GB" sz="900" b="1">
                <a:solidFill>
                  <a:srgbClr val="17327C"/>
                </a:solidFill>
                <a:latin typeface="Helvetica" pitchFamily="2" charset="0"/>
              </a:rPr>
              <a:t>B</a:t>
            </a:r>
            <a:endParaRPr lang="en-GB" sz="900">
              <a:solidFill>
                <a:srgbClr val="17327C"/>
              </a:solidFill>
              <a:latin typeface="Helvetica Light" panose="020B0403020202020204" pitchFamily="34" charset="0"/>
            </a:endParaRPr>
          </a:p>
        </p:txBody>
      </p:sp>
      <p:pic>
        <p:nvPicPr>
          <p:cNvPr id="56" name="Picture 55">
            <a:extLst>
              <a:ext uri="{FF2B5EF4-FFF2-40B4-BE49-F238E27FC236}">
                <a16:creationId xmlns:a16="http://schemas.microsoft.com/office/drawing/2014/main" xmlns="" id="{E1B57370-417F-CD46-9395-1F23BBE199D3}"/>
              </a:ext>
            </a:extLst>
          </p:cNvPr>
          <p:cNvPicPr>
            <a:picLocks noChangeAspect="1"/>
          </p:cNvPicPr>
          <p:nvPr/>
        </p:nvPicPr>
        <p:blipFill>
          <a:blip r:embed="rId9"/>
          <a:stretch>
            <a:fillRect/>
          </a:stretch>
        </p:blipFill>
        <p:spPr>
          <a:xfrm>
            <a:off x="586128" y="1391267"/>
            <a:ext cx="2865002" cy="416801"/>
          </a:xfrm>
          <a:prstGeom prst="rect">
            <a:avLst/>
          </a:prstGeom>
        </p:spPr>
      </p:pic>
      <p:cxnSp>
        <p:nvCxnSpPr>
          <p:cNvPr id="57" name="Straight Connector 56">
            <a:extLst>
              <a:ext uri="{FF2B5EF4-FFF2-40B4-BE49-F238E27FC236}">
                <a16:creationId xmlns:a16="http://schemas.microsoft.com/office/drawing/2014/main" xmlns="" id="{E08FB51F-8BCA-2F43-8474-85C2EC9FF8D3}"/>
              </a:ext>
            </a:extLst>
          </p:cNvPr>
          <p:cNvCxnSpPr>
            <a:cxnSpLocks/>
          </p:cNvCxnSpPr>
          <p:nvPr/>
        </p:nvCxnSpPr>
        <p:spPr>
          <a:xfrm>
            <a:off x="6759638" y="3526307"/>
            <a:ext cx="14879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26406F8F-ABF1-5B46-BD98-B11FE6596334}"/>
              </a:ext>
            </a:extLst>
          </p:cNvPr>
          <p:cNvCxnSpPr>
            <a:cxnSpLocks/>
          </p:cNvCxnSpPr>
          <p:nvPr/>
        </p:nvCxnSpPr>
        <p:spPr>
          <a:xfrm>
            <a:off x="8247599" y="3390517"/>
            <a:ext cx="0" cy="236020"/>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40">
            <a:extLst>
              <a:ext uri="{FF2B5EF4-FFF2-40B4-BE49-F238E27FC236}">
                <a16:creationId xmlns:a16="http://schemas.microsoft.com/office/drawing/2014/main" xmlns="" id="{7BD7DE34-9456-3A4F-8A67-A8655298A7D9}"/>
              </a:ext>
            </a:extLst>
          </p:cNvPr>
          <p:cNvSpPr txBox="1"/>
          <p:nvPr/>
        </p:nvSpPr>
        <p:spPr>
          <a:xfrm>
            <a:off x="7398082" y="3548471"/>
            <a:ext cx="207770" cy="138742"/>
          </a:xfrm>
          <a:prstGeom prst="rect">
            <a:avLst/>
          </a:prstGeom>
          <a:noFill/>
        </p:spPr>
        <p:txBody>
          <a:bodyPr wrap="square" lIns="0" tIns="0" rIns="0" bIns="0" rtlCol="0">
            <a:noAutofit/>
          </a:bodyPr>
          <a:lstStyle/>
          <a:p>
            <a:pPr algn="ctr"/>
            <a:r>
              <a:rPr lang="en-GB" sz="900" b="1">
                <a:solidFill>
                  <a:srgbClr val="17327C"/>
                </a:solidFill>
                <a:latin typeface="Helvetica" pitchFamily="2" charset="0"/>
              </a:rPr>
              <a:t>A</a:t>
            </a:r>
            <a:endParaRPr lang="en-GB" sz="900">
              <a:solidFill>
                <a:srgbClr val="17327C"/>
              </a:solidFill>
              <a:latin typeface="Helvetica Light" panose="020B0403020202020204" pitchFamily="34" charset="0"/>
            </a:endParaRPr>
          </a:p>
        </p:txBody>
      </p:sp>
      <p:sp>
        <p:nvSpPr>
          <p:cNvPr id="60" name="TextBox 40">
            <a:extLst>
              <a:ext uri="{FF2B5EF4-FFF2-40B4-BE49-F238E27FC236}">
                <a16:creationId xmlns:a16="http://schemas.microsoft.com/office/drawing/2014/main" xmlns="" id="{84CF6060-9C53-8B4B-9333-5D2605871814}"/>
              </a:ext>
            </a:extLst>
          </p:cNvPr>
          <p:cNvSpPr txBox="1"/>
          <p:nvPr/>
        </p:nvSpPr>
        <p:spPr>
          <a:xfrm>
            <a:off x="6401463" y="3208412"/>
            <a:ext cx="294545" cy="147303"/>
          </a:xfrm>
          <a:prstGeom prst="rect">
            <a:avLst/>
          </a:prstGeom>
          <a:noFill/>
        </p:spPr>
        <p:txBody>
          <a:bodyPr wrap="square" lIns="0" tIns="0" rIns="0" bIns="0" rtlCol="0">
            <a:noAutofit/>
          </a:bodyPr>
          <a:lstStyle/>
          <a:p>
            <a:r>
              <a:rPr lang="en-GB" sz="900" b="1">
                <a:solidFill>
                  <a:srgbClr val="17327C"/>
                </a:solidFill>
                <a:latin typeface="Helvetica" pitchFamily="2" charset="0"/>
              </a:rPr>
              <a:t>2x B</a:t>
            </a:r>
            <a:endParaRPr lang="en-GB" sz="900">
              <a:solidFill>
                <a:srgbClr val="17327C"/>
              </a:solidFill>
              <a:latin typeface="Helvetica Light" panose="020B0403020202020204" pitchFamily="34" charset="0"/>
            </a:endParaRPr>
          </a:p>
        </p:txBody>
      </p:sp>
      <p:cxnSp>
        <p:nvCxnSpPr>
          <p:cNvPr id="61" name="Straight Connector 60">
            <a:extLst>
              <a:ext uri="{FF2B5EF4-FFF2-40B4-BE49-F238E27FC236}">
                <a16:creationId xmlns:a16="http://schemas.microsoft.com/office/drawing/2014/main" xmlns="" id="{765F4EEA-B4F2-AA45-AC91-AFF3EE38B4D5}"/>
              </a:ext>
            </a:extLst>
          </p:cNvPr>
          <p:cNvCxnSpPr>
            <a:cxnSpLocks/>
          </p:cNvCxnSpPr>
          <p:nvPr/>
        </p:nvCxnSpPr>
        <p:spPr>
          <a:xfrm>
            <a:off x="7862441" y="2638662"/>
            <a:ext cx="723538"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40">
            <a:extLst>
              <a:ext uri="{FF2B5EF4-FFF2-40B4-BE49-F238E27FC236}">
                <a16:creationId xmlns:a16="http://schemas.microsoft.com/office/drawing/2014/main" xmlns="" id="{633957FE-7102-D646-837B-8BC750C300F8}"/>
              </a:ext>
            </a:extLst>
          </p:cNvPr>
          <p:cNvSpPr txBox="1"/>
          <p:nvPr/>
        </p:nvSpPr>
        <p:spPr>
          <a:xfrm>
            <a:off x="8540219" y="2931817"/>
            <a:ext cx="207770" cy="156847"/>
          </a:xfrm>
          <a:prstGeom prst="rect">
            <a:avLst/>
          </a:prstGeom>
          <a:noFill/>
        </p:spPr>
        <p:txBody>
          <a:bodyPr wrap="square" lIns="0" tIns="0" rIns="0" bIns="0" rtlCol="0">
            <a:noAutofit/>
          </a:bodyPr>
          <a:lstStyle/>
          <a:p>
            <a:r>
              <a:rPr lang="en-GB" sz="900" b="1">
                <a:solidFill>
                  <a:srgbClr val="17327C"/>
                </a:solidFill>
                <a:latin typeface="Helvetica" pitchFamily="2" charset="0"/>
              </a:rPr>
              <a:t>C</a:t>
            </a:r>
            <a:endParaRPr lang="en-GB" sz="900">
              <a:solidFill>
                <a:srgbClr val="17327C"/>
              </a:solidFill>
              <a:latin typeface="Helvetica Light" panose="020B0403020202020204" pitchFamily="34" charset="0"/>
            </a:endParaRPr>
          </a:p>
        </p:txBody>
      </p:sp>
      <p:cxnSp>
        <p:nvCxnSpPr>
          <p:cNvPr id="63" name="Straight Connector 62">
            <a:extLst>
              <a:ext uri="{FF2B5EF4-FFF2-40B4-BE49-F238E27FC236}">
                <a16:creationId xmlns:a16="http://schemas.microsoft.com/office/drawing/2014/main" xmlns="" id="{E8AD8D0E-C891-7349-AF16-2CE5A29DF74F}"/>
              </a:ext>
            </a:extLst>
          </p:cNvPr>
          <p:cNvCxnSpPr>
            <a:cxnSpLocks/>
          </p:cNvCxnSpPr>
          <p:nvPr/>
        </p:nvCxnSpPr>
        <p:spPr>
          <a:xfrm>
            <a:off x="8481094" y="2638662"/>
            <a:ext cx="0" cy="762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4AF8C0E4-0921-0541-A6AF-A80BFAD4AF76}"/>
              </a:ext>
            </a:extLst>
          </p:cNvPr>
          <p:cNvCxnSpPr>
            <a:cxnSpLocks/>
          </p:cNvCxnSpPr>
          <p:nvPr/>
        </p:nvCxnSpPr>
        <p:spPr>
          <a:xfrm>
            <a:off x="8220138" y="3404924"/>
            <a:ext cx="3658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63E4E9D1-4236-AD4D-83C2-147A6AA8B49D}"/>
              </a:ext>
            </a:extLst>
          </p:cNvPr>
          <p:cNvCxnSpPr>
            <a:cxnSpLocks/>
          </p:cNvCxnSpPr>
          <p:nvPr/>
        </p:nvCxnSpPr>
        <p:spPr>
          <a:xfrm>
            <a:off x="6759638" y="3390517"/>
            <a:ext cx="0" cy="236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47C6A44E-2FD4-C146-B19B-D5A84D0FE6B3}"/>
              </a:ext>
            </a:extLst>
          </p:cNvPr>
          <p:cNvCxnSpPr>
            <a:cxnSpLocks/>
          </p:cNvCxnSpPr>
          <p:nvPr/>
        </p:nvCxnSpPr>
        <p:spPr>
          <a:xfrm flipV="1">
            <a:off x="6687869" y="3093659"/>
            <a:ext cx="143537" cy="274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9547592B-C115-F24F-BD63-2F5E4560453A}"/>
              </a:ext>
            </a:extLst>
          </p:cNvPr>
          <p:cNvCxnSpPr>
            <a:cxnSpLocks/>
          </p:cNvCxnSpPr>
          <p:nvPr/>
        </p:nvCxnSpPr>
        <p:spPr>
          <a:xfrm flipH="1" flipV="1">
            <a:off x="6385542" y="3366362"/>
            <a:ext cx="304125" cy="1992"/>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xmlns="" id="{13526B62-B9B0-594D-95AF-9E143D3B5842}"/>
              </a:ext>
            </a:extLst>
          </p:cNvPr>
          <p:cNvPicPr>
            <a:picLocks noChangeAspect="1"/>
          </p:cNvPicPr>
          <p:nvPr/>
        </p:nvPicPr>
        <p:blipFill>
          <a:blip r:embed="rId10"/>
          <a:stretch>
            <a:fillRect/>
          </a:stretch>
        </p:blipFill>
        <p:spPr>
          <a:xfrm>
            <a:off x="4407819" y="2497406"/>
            <a:ext cx="2040027" cy="1082341"/>
          </a:xfrm>
          <a:prstGeom prst="rect">
            <a:avLst/>
          </a:prstGeom>
        </p:spPr>
      </p:pic>
      <p:sp>
        <p:nvSpPr>
          <p:cNvPr id="37" name="Rektangel 36"/>
          <p:cNvSpPr/>
          <p:nvPr/>
        </p:nvSpPr>
        <p:spPr>
          <a:xfrm>
            <a:off x="266400" y="5342400"/>
            <a:ext cx="4507200" cy="132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29</a:t>
            </a:fld>
            <a:endParaRPr lang="en-US">
              <a:solidFill>
                <a:schemeClr val="bg1"/>
              </a:solidFill>
            </a:endParaRPr>
          </a:p>
        </p:txBody>
      </p:sp>
      <p:sp>
        <p:nvSpPr>
          <p:cNvPr id="39" name="TextBox 7">
            <a:extLst>
              <a:ext uri="{FF2B5EF4-FFF2-40B4-BE49-F238E27FC236}">
                <a16:creationId xmlns:a16="http://schemas.microsoft.com/office/drawing/2014/main" xmlns="" id="{A5DF2746-A4B7-4131-9A96-F30ED4A2179F}"/>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FLE</a:t>
            </a:r>
            <a:r>
              <a:rPr lang="sl-SI" sz="900" spc="300">
                <a:solidFill>
                  <a:srgbClr val="17327C"/>
                </a:solidFill>
                <a:latin typeface="Roboto" panose="02000000000000000000" pitchFamily="2" charset="0"/>
                <a:ea typeface="Roboto" panose="02000000000000000000" pitchFamily="2" charset="0"/>
              </a:rPr>
              <a:t>KSIBILEN NADZOR</a:t>
            </a:r>
            <a:r>
              <a:rPr lang="en-GB" sz="900" spc="300">
                <a:solidFill>
                  <a:srgbClr val="17327C"/>
                </a:solidFill>
                <a:latin typeface="Roboto" panose="02000000000000000000" pitchFamily="2" charset="0"/>
                <a:ea typeface="Roboto" panose="02000000000000000000" pitchFamily="2" charset="0"/>
              </a:rPr>
              <a:t>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162664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a:off x="1" y="0"/>
            <a:ext cx="9144000" cy="6858000"/>
          </a:xfrm>
          <a:prstGeom prst="rect">
            <a:avLst/>
          </a:prstGeom>
        </p:spPr>
      </p:pic>
      <p:sp>
        <p:nvSpPr>
          <p:cNvPr id="5" name="Rektangel 4"/>
          <p:cNvSpPr/>
          <p:nvPr/>
        </p:nvSpPr>
        <p:spPr>
          <a:xfrm>
            <a:off x="6790944" y="0"/>
            <a:ext cx="2353057"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a:solidFill>
                <a:schemeClr val="bg1"/>
              </a:solidFill>
              <a:latin typeface="Helvetica Light" panose="020B0403020202020204" pitchFamily="34" charset="0"/>
            </a:endParaRPr>
          </a:p>
        </p:txBody>
      </p:sp>
      <p:sp>
        <p:nvSpPr>
          <p:cNvPr id="7" name="Tekstfelt 6"/>
          <p:cNvSpPr txBox="1"/>
          <p:nvPr/>
        </p:nvSpPr>
        <p:spPr>
          <a:xfrm>
            <a:off x="6992113" y="289679"/>
            <a:ext cx="2200656" cy="4247317"/>
          </a:xfrm>
          <a:prstGeom prst="rect">
            <a:avLst/>
          </a:prstGeom>
          <a:noFill/>
        </p:spPr>
        <p:txBody>
          <a:bodyPr wrap="square" rtlCol="0">
            <a:spAutoFit/>
          </a:bodyPr>
          <a:lstStyle/>
          <a:p>
            <a:r>
              <a:rPr lang="sl-SI">
                <a:solidFill>
                  <a:schemeClr val="bg1"/>
                </a:solidFill>
                <a:latin typeface="Helvetica Light" panose="020B0403020202020204" pitchFamily="34" charset="0"/>
              </a:rPr>
              <a:t>Imate organizirane svoje hladilne cevi</a:t>
            </a:r>
            <a:r>
              <a:rPr lang="en-GB">
                <a:solidFill>
                  <a:schemeClr val="bg1"/>
                </a:solidFill>
                <a:latin typeface="Helvetica Light" panose="020B0403020202020204" pitchFamily="34" charset="0"/>
              </a:rPr>
              <a:t>?</a:t>
            </a:r>
          </a:p>
          <a:p>
            <a:endParaRPr lang="en-GB">
              <a:solidFill>
                <a:schemeClr val="bg1"/>
              </a:solidFill>
              <a:latin typeface="Helvetica Light" panose="020B0403020202020204" pitchFamily="34" charset="0"/>
            </a:endParaRPr>
          </a:p>
          <a:p>
            <a:r>
              <a:rPr lang="sl-SI">
                <a:solidFill>
                  <a:schemeClr val="bg1"/>
                </a:solidFill>
                <a:latin typeface="Helvetica Light" panose="020B0403020202020204" pitchFamily="34" charset="0"/>
              </a:rPr>
              <a:t>Pogosta menjava brizganja</a:t>
            </a:r>
            <a:r>
              <a:rPr lang="en-GB">
                <a:solidFill>
                  <a:schemeClr val="bg1"/>
                </a:solidFill>
                <a:latin typeface="Helvetica Light" panose="020B0403020202020204" pitchFamily="34" charset="0"/>
              </a:rPr>
              <a:t>?</a:t>
            </a:r>
          </a:p>
          <a:p>
            <a:endParaRPr lang="en-GB">
              <a:solidFill>
                <a:schemeClr val="bg1"/>
              </a:solidFill>
              <a:latin typeface="Helvetica Light" panose="020B0403020202020204" pitchFamily="34" charset="0"/>
            </a:endParaRPr>
          </a:p>
          <a:p>
            <a:r>
              <a:rPr lang="sl-SI">
                <a:solidFill>
                  <a:schemeClr val="bg1"/>
                </a:solidFill>
                <a:latin typeface="Helvetica Light" panose="020B0403020202020204" pitchFamily="34" charset="0"/>
              </a:rPr>
              <a:t>Poznan </a:t>
            </a:r>
            <a:r>
              <a:rPr lang="en-GB">
                <a:solidFill>
                  <a:schemeClr val="bg1"/>
                </a:solidFill>
                <a:latin typeface="Helvetica Light" panose="020B0403020202020204" pitchFamily="34" charset="0"/>
              </a:rPr>
              <a:t>Delta T?</a:t>
            </a:r>
          </a:p>
          <a:p>
            <a:endParaRPr lang="en-GB">
              <a:solidFill>
                <a:schemeClr val="bg1"/>
              </a:solidFill>
              <a:latin typeface="Helvetica Light" panose="020B0403020202020204" pitchFamily="34" charset="0"/>
            </a:endParaRPr>
          </a:p>
          <a:p>
            <a:r>
              <a:rPr lang="sl-SI">
                <a:solidFill>
                  <a:schemeClr val="bg1"/>
                </a:solidFill>
                <a:latin typeface="Helvetica Light" panose="020B0403020202020204" pitchFamily="34" charset="0"/>
              </a:rPr>
              <a:t>Kratki časi ciklov</a:t>
            </a:r>
            <a:r>
              <a:rPr lang="en-GB">
                <a:solidFill>
                  <a:schemeClr val="bg1"/>
                </a:solidFill>
                <a:latin typeface="Helvetica Light" panose="020B0403020202020204" pitchFamily="34" charset="0"/>
              </a:rPr>
              <a:t>?</a:t>
            </a:r>
          </a:p>
          <a:p>
            <a:endParaRPr lang="en-GB">
              <a:solidFill>
                <a:schemeClr val="bg1"/>
              </a:solidFill>
              <a:latin typeface="Helvetica Light" panose="020B0403020202020204" pitchFamily="34" charset="0"/>
            </a:endParaRPr>
          </a:p>
          <a:p>
            <a:r>
              <a:rPr lang="sl-SI">
                <a:solidFill>
                  <a:schemeClr val="bg1"/>
                </a:solidFill>
                <a:latin typeface="Helvetica Light" panose="020B0403020202020204" pitchFamily="34" charset="0"/>
              </a:rPr>
              <a:t>Perfektna kakovost delov</a:t>
            </a:r>
            <a:r>
              <a:rPr lang="en-GB">
                <a:solidFill>
                  <a:schemeClr val="bg1"/>
                </a:solidFill>
                <a:latin typeface="Helvetica Light" panose="020B0403020202020204" pitchFamily="34" charset="0"/>
              </a:rPr>
              <a:t>?</a:t>
            </a:r>
          </a:p>
          <a:p>
            <a:endParaRPr lang="en-GB">
              <a:solidFill>
                <a:schemeClr val="bg1"/>
              </a:solidFill>
              <a:latin typeface="Helvetica Light" panose="020B0403020202020204" pitchFamily="34" charset="0"/>
            </a:endParaRPr>
          </a:p>
          <a:p>
            <a:r>
              <a:rPr lang="en-GB">
                <a:solidFill>
                  <a:schemeClr val="bg1"/>
                </a:solidFill>
                <a:latin typeface="Helvetica Light" panose="020B0403020202020204" pitchFamily="34" charset="0"/>
              </a:rPr>
              <a:t>Prostor za izboljšave?</a:t>
            </a:r>
            <a:endParaRPr lang="en-US"/>
          </a:p>
        </p:txBody>
      </p:sp>
      <p:pic>
        <p:nvPicPr>
          <p:cNvPr id="8" name="Picture 11">
            <a:extLst>
              <a:ext uri="{FF2B5EF4-FFF2-40B4-BE49-F238E27FC236}">
                <a16:creationId xmlns:a16="http://schemas.microsoft.com/office/drawing/2014/main" xmlns="" id="{37984897-33EE-E34B-B41F-8C159C0215C6}"/>
              </a:ext>
            </a:extLst>
          </p:cNvPr>
          <p:cNvPicPr>
            <a:picLocks noChangeAspect="1"/>
          </p:cNvPicPr>
          <p:nvPr/>
        </p:nvPicPr>
        <p:blipFill>
          <a:blip r:embed="rId4"/>
          <a:stretch>
            <a:fillRect/>
          </a:stretch>
        </p:blipFill>
        <p:spPr>
          <a:xfrm>
            <a:off x="7127022" y="4682409"/>
            <a:ext cx="1680900" cy="371362"/>
          </a:xfrm>
          <a:prstGeom prst="rect">
            <a:avLst/>
          </a:prstGeom>
        </p:spPr>
      </p:pic>
      <p:sp>
        <p:nvSpPr>
          <p:cNvPr id="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224743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12"/>
          </p:nvPr>
        </p:nvSpPr>
        <p:spPr/>
        <p:txBody>
          <a:bodyPr/>
          <a:lstStyle/>
          <a:p>
            <a:fld id="{8D7D2D62-205E-294B-9CA2-C59C4A963D9C}" type="slidenum">
              <a:rPr lang="en-US" smtClean="0"/>
              <a:t>30</a:t>
            </a:fld>
            <a:endParaRPr lang="en-US"/>
          </a:p>
        </p:txBody>
      </p:sp>
      <p:sp>
        <p:nvSpPr>
          <p:cNvPr id="3" name="Tytuł 2">
            <a:extLst>
              <a:ext uri="{FF2B5EF4-FFF2-40B4-BE49-F238E27FC236}">
                <a16:creationId xmlns:a16="http://schemas.microsoft.com/office/drawing/2014/main" xmlns="" id="{1D4A496D-93B6-43A2-8D38-8DE84F46BD0A}"/>
              </a:ext>
            </a:extLst>
          </p:cNvPr>
          <p:cNvSpPr>
            <a:spLocks noGrp="1"/>
          </p:cNvSpPr>
          <p:nvPr>
            <p:ph type="title"/>
          </p:nvPr>
        </p:nvSpPr>
        <p:spPr>
          <a:xfrm>
            <a:off x="497925" y="1081078"/>
            <a:ext cx="4074075" cy="355836"/>
          </a:xfrm>
        </p:spPr>
        <p:txBody>
          <a:bodyPr/>
          <a:lstStyle/>
          <a:p>
            <a:r>
              <a:rPr lang="en-GB">
                <a:solidFill>
                  <a:srgbClr val="17327C"/>
                </a:solidFill>
              </a:rPr>
              <a:t>Fi</a:t>
            </a:r>
            <a:r>
              <a:rPr lang="sl-SI">
                <a:solidFill>
                  <a:srgbClr val="17327C"/>
                </a:solidFill>
              </a:rPr>
              <a:t>ksna pritrditev zaslona </a:t>
            </a:r>
            <a:r>
              <a:rPr lang="en-GB">
                <a:solidFill>
                  <a:srgbClr val="17327C"/>
                </a:solidFill>
              </a:rPr>
              <a:t>/ </a:t>
            </a:r>
            <a:r>
              <a:rPr lang="sl-SI">
                <a:solidFill>
                  <a:srgbClr val="17327C"/>
                </a:solidFill>
              </a:rPr>
              <a:t>Enojni razdelilnik</a:t>
            </a:r>
            <a:endParaRPr lang="en-GB">
              <a:solidFill>
                <a:srgbClr val="17327C"/>
              </a:solidFill>
            </a:endParaRPr>
          </a:p>
        </p:txBody>
      </p:sp>
      <p:sp>
        <p:nvSpPr>
          <p:cNvPr id="4" name="TextBox 14">
            <a:extLst>
              <a:ext uri="{FF2B5EF4-FFF2-40B4-BE49-F238E27FC236}">
                <a16:creationId xmlns:a16="http://schemas.microsoft.com/office/drawing/2014/main" xmlns="" id="{A63EBDC8-C6CB-41E0-800A-8FD9CE39FDA9}"/>
              </a:ext>
            </a:extLst>
          </p:cNvPr>
          <p:cNvSpPr txBox="1"/>
          <p:nvPr/>
        </p:nvSpPr>
        <p:spPr>
          <a:xfrm>
            <a:off x="576001" y="1997508"/>
            <a:ext cx="2167200" cy="830997"/>
          </a:xfrm>
          <a:prstGeom prst="rect">
            <a:avLst/>
          </a:prstGeom>
          <a:noFill/>
        </p:spPr>
        <p:txBody>
          <a:bodyPr wrap="square" lIns="0" tIns="0" rIns="0" bIns="0" rtlCol="0">
            <a:spAutoFit/>
          </a:bodyPr>
          <a:lstStyle/>
          <a:p>
            <a:r>
              <a:rPr lang="sl-SI">
                <a:solidFill>
                  <a:srgbClr val="17327C"/>
                </a:solidFill>
                <a:latin typeface="+mj-lt"/>
              </a:rPr>
              <a:t>Kompletna enota</a:t>
            </a:r>
          </a:p>
          <a:p>
            <a:r>
              <a:rPr lang="sl-SI">
                <a:solidFill>
                  <a:srgbClr val="17327C"/>
                </a:solidFill>
                <a:latin typeface="+mj-lt"/>
              </a:rPr>
              <a:t>s senzorjem pritiska</a:t>
            </a:r>
          </a:p>
          <a:p>
            <a:r>
              <a:rPr lang="sl-SI">
                <a:solidFill>
                  <a:srgbClr val="17327C"/>
                </a:solidFill>
                <a:latin typeface="+mj-lt"/>
              </a:rPr>
              <a:t>na glavnem vhodu.</a:t>
            </a:r>
            <a:endParaRPr lang="en-GB">
              <a:solidFill>
                <a:srgbClr val="17327C"/>
              </a:solidFill>
              <a:latin typeface="+mj-lt"/>
            </a:endParaRPr>
          </a:p>
        </p:txBody>
      </p:sp>
    </p:spTree>
    <p:extLst>
      <p:ext uri="{BB962C8B-B14F-4D97-AF65-F5344CB8AC3E}">
        <p14:creationId xmlns:p14="http://schemas.microsoft.com/office/powerpoint/2010/main" val="1570119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54D05158-4A11-4F1B-8BDE-5D8E135D10A6}"/>
              </a:ext>
            </a:extLst>
          </p:cNvPr>
          <p:cNvSpPr>
            <a:spLocks noGrp="1"/>
          </p:cNvSpPr>
          <p:nvPr>
            <p:ph type="sldNum" sz="quarter" idx="12"/>
          </p:nvPr>
        </p:nvSpPr>
        <p:spPr/>
        <p:txBody>
          <a:bodyPr/>
          <a:lstStyle/>
          <a:p>
            <a:fld id="{8D7D2D62-205E-294B-9CA2-C59C4A963D9C}" type="slidenum">
              <a:rPr lang="en-US" smtClean="0"/>
              <a:t>31</a:t>
            </a:fld>
            <a:endParaRPr lang="en-US"/>
          </a:p>
        </p:txBody>
      </p:sp>
      <p:sp>
        <p:nvSpPr>
          <p:cNvPr id="3" name="Tytuł 2">
            <a:extLst>
              <a:ext uri="{FF2B5EF4-FFF2-40B4-BE49-F238E27FC236}">
                <a16:creationId xmlns:a16="http://schemas.microsoft.com/office/drawing/2014/main" xmlns="" id="{037EA125-C479-4BA3-81C2-825725C251B4}"/>
              </a:ext>
            </a:extLst>
          </p:cNvPr>
          <p:cNvSpPr>
            <a:spLocks noGrp="1"/>
          </p:cNvSpPr>
          <p:nvPr>
            <p:ph type="title"/>
          </p:nvPr>
        </p:nvSpPr>
        <p:spPr/>
        <p:txBody>
          <a:bodyPr/>
          <a:lstStyle/>
          <a:p>
            <a:r>
              <a:rPr lang="sl-SI">
                <a:solidFill>
                  <a:srgbClr val="17327C"/>
                </a:solidFill>
              </a:rPr>
              <a:t>Kompletna enota</a:t>
            </a:r>
            <a:br>
              <a:rPr lang="sl-SI">
                <a:solidFill>
                  <a:srgbClr val="17327C"/>
                </a:solidFill>
              </a:rPr>
            </a:br>
            <a:r>
              <a:rPr lang="sl-SI">
                <a:solidFill>
                  <a:srgbClr val="17327C"/>
                </a:solidFill>
              </a:rPr>
              <a:t>s senzorjem pritiska</a:t>
            </a:r>
            <a:br>
              <a:rPr lang="sl-SI">
                <a:solidFill>
                  <a:srgbClr val="17327C"/>
                </a:solidFill>
              </a:rPr>
            </a:br>
            <a:r>
              <a:rPr lang="sl-SI">
                <a:solidFill>
                  <a:srgbClr val="17327C"/>
                </a:solidFill>
              </a:rPr>
              <a:t>na glavnem vhodu / izhodu</a:t>
            </a:r>
            <a:endParaRPr lang="en-US"/>
          </a:p>
        </p:txBody>
      </p:sp>
      <p:pic>
        <p:nvPicPr>
          <p:cNvPr id="7" name="Slika 6">
            <a:extLst>
              <a:ext uri="{FF2B5EF4-FFF2-40B4-BE49-F238E27FC236}">
                <a16:creationId xmlns:a16="http://schemas.microsoft.com/office/drawing/2014/main" xmlns="" id="{F092587B-9C74-4E68-9745-78ACA7CC36CC}"/>
              </a:ext>
            </a:extLst>
          </p:cNvPr>
          <p:cNvPicPr>
            <a:picLocks noChangeAspect="1"/>
          </p:cNvPicPr>
          <p:nvPr/>
        </p:nvPicPr>
        <p:blipFill>
          <a:blip r:embed="rId4"/>
          <a:stretch>
            <a:fillRect/>
          </a:stretch>
        </p:blipFill>
        <p:spPr>
          <a:xfrm>
            <a:off x="604822" y="1948635"/>
            <a:ext cx="395047" cy="590400"/>
          </a:xfrm>
          <a:prstGeom prst="rect">
            <a:avLst/>
          </a:prstGeom>
        </p:spPr>
      </p:pic>
      <p:pic>
        <p:nvPicPr>
          <p:cNvPr id="8" name="Slika 7">
            <a:extLst>
              <a:ext uri="{FF2B5EF4-FFF2-40B4-BE49-F238E27FC236}">
                <a16:creationId xmlns:a16="http://schemas.microsoft.com/office/drawing/2014/main" xmlns="" id="{5CCE49EB-E2BB-45A9-86DB-663C9B1C460C}"/>
              </a:ext>
            </a:extLst>
          </p:cNvPr>
          <p:cNvPicPr>
            <a:picLocks noChangeAspect="1"/>
          </p:cNvPicPr>
          <p:nvPr/>
        </p:nvPicPr>
        <p:blipFill>
          <a:blip r:embed="rId5"/>
          <a:stretch>
            <a:fillRect/>
          </a:stretch>
        </p:blipFill>
        <p:spPr>
          <a:xfrm>
            <a:off x="551858" y="3119760"/>
            <a:ext cx="476835" cy="576000"/>
          </a:xfrm>
          <a:prstGeom prst="rect">
            <a:avLst/>
          </a:prstGeom>
        </p:spPr>
      </p:pic>
      <p:pic>
        <p:nvPicPr>
          <p:cNvPr id="9" name="Slika 8">
            <a:extLst>
              <a:ext uri="{FF2B5EF4-FFF2-40B4-BE49-F238E27FC236}">
                <a16:creationId xmlns:a16="http://schemas.microsoft.com/office/drawing/2014/main" xmlns="" id="{9DBDFB00-E8A6-4ED7-8A46-AD1A56E14FD1}"/>
              </a:ext>
            </a:extLst>
          </p:cNvPr>
          <p:cNvPicPr>
            <a:picLocks noChangeAspect="1"/>
          </p:cNvPicPr>
          <p:nvPr/>
        </p:nvPicPr>
        <p:blipFill>
          <a:blip r:embed="rId6"/>
          <a:stretch>
            <a:fillRect/>
          </a:stretch>
        </p:blipFill>
        <p:spPr>
          <a:xfrm>
            <a:off x="488678" y="4173251"/>
            <a:ext cx="594000" cy="678441"/>
          </a:xfrm>
          <a:prstGeom prst="rect">
            <a:avLst/>
          </a:prstGeom>
        </p:spPr>
      </p:pic>
    </p:spTree>
    <p:extLst>
      <p:ext uri="{BB962C8B-B14F-4D97-AF65-F5344CB8AC3E}">
        <p14:creationId xmlns:p14="http://schemas.microsoft.com/office/powerpoint/2010/main" val="2083355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4E720136-3D46-48B7-BAFC-F48DB2A1786E}"/>
              </a:ext>
            </a:extLst>
          </p:cNvPr>
          <p:cNvSpPr>
            <a:spLocks noGrp="1"/>
          </p:cNvSpPr>
          <p:nvPr>
            <p:ph type="sldNum" sz="quarter" idx="12"/>
          </p:nvPr>
        </p:nvSpPr>
        <p:spPr/>
        <p:txBody>
          <a:bodyPr/>
          <a:lstStyle/>
          <a:p>
            <a:fld id="{8D7D2D62-205E-294B-9CA2-C59C4A963D9C}" type="slidenum">
              <a:rPr lang="en-US" smtClean="0"/>
              <a:t>32</a:t>
            </a:fld>
            <a:endParaRPr lang="en-US"/>
          </a:p>
        </p:txBody>
      </p:sp>
      <p:sp>
        <p:nvSpPr>
          <p:cNvPr id="3" name="PoljeZBesedilom 2">
            <a:extLst>
              <a:ext uri="{FF2B5EF4-FFF2-40B4-BE49-F238E27FC236}">
                <a16:creationId xmlns:a16="http://schemas.microsoft.com/office/drawing/2014/main" xmlns="" id="{66A9151F-FB3E-452B-9B8B-62DAC873B83C}"/>
              </a:ext>
            </a:extLst>
          </p:cNvPr>
          <p:cNvSpPr txBox="1"/>
          <p:nvPr/>
        </p:nvSpPr>
        <p:spPr>
          <a:xfrm>
            <a:off x="406773" y="1264023"/>
            <a:ext cx="2861681" cy="1938992"/>
          </a:xfrm>
          <a:prstGeom prst="rect">
            <a:avLst/>
          </a:prstGeom>
          <a:noFill/>
        </p:spPr>
        <p:txBody>
          <a:bodyPr wrap="none" rtlCol="0">
            <a:spAutoFit/>
          </a:bodyPr>
          <a:lstStyle/>
          <a:p>
            <a:r>
              <a:rPr lang="sl-SI" sz="2900" b="1">
                <a:solidFill>
                  <a:srgbClr val="43B0E7"/>
                </a:solidFill>
                <a:latin typeface="AMGDT" panose="02000400000000000000" pitchFamily="2" charset="0"/>
              </a:rPr>
              <a:t>INTELIGENTNI</a:t>
            </a:r>
          </a:p>
          <a:p>
            <a:r>
              <a:rPr lang="sl-SI" sz="2900" b="1">
                <a:solidFill>
                  <a:srgbClr val="273D7F"/>
                </a:solidFill>
                <a:latin typeface="AMGDT" panose="02000400000000000000" pitchFamily="2" charset="0"/>
              </a:rPr>
              <a:t>SISTEM</a:t>
            </a:r>
            <a:br>
              <a:rPr lang="sl-SI" sz="2900" b="1">
                <a:solidFill>
                  <a:srgbClr val="273D7F"/>
                </a:solidFill>
                <a:latin typeface="AMGDT" panose="02000400000000000000" pitchFamily="2" charset="0"/>
              </a:rPr>
            </a:br>
            <a:r>
              <a:rPr lang="sl-SI" sz="2900" b="1">
                <a:solidFill>
                  <a:srgbClr val="273D7F"/>
                </a:solidFill>
                <a:latin typeface="AMGDT" panose="02000400000000000000" pitchFamily="2" charset="0"/>
              </a:rPr>
              <a:t>NADZORA</a:t>
            </a:r>
          </a:p>
          <a:p>
            <a:r>
              <a:rPr lang="sl-SI" sz="2900" b="1">
                <a:solidFill>
                  <a:srgbClr val="273D7F"/>
                </a:solidFill>
                <a:latin typeface="AMGDT" panose="02000400000000000000" pitchFamily="2" charset="0"/>
              </a:rPr>
              <a:t>PRETOKA</a:t>
            </a:r>
          </a:p>
        </p:txBody>
      </p:sp>
    </p:spTree>
    <p:extLst>
      <p:ext uri="{BB962C8B-B14F-4D97-AF65-F5344CB8AC3E}">
        <p14:creationId xmlns:p14="http://schemas.microsoft.com/office/powerpoint/2010/main" val="445504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1EF3B4FF-8045-48EA-8F54-990351790B71}"/>
              </a:ext>
            </a:extLst>
          </p:cNvPr>
          <p:cNvSpPr>
            <a:spLocks noGrp="1"/>
          </p:cNvSpPr>
          <p:nvPr>
            <p:ph type="sldNum" sz="quarter" idx="12"/>
          </p:nvPr>
        </p:nvSpPr>
        <p:spPr/>
        <p:txBody>
          <a:bodyPr/>
          <a:lstStyle/>
          <a:p>
            <a:fld id="{8D7D2D62-205E-294B-9CA2-C59C4A963D9C}" type="slidenum">
              <a:rPr lang="en-US" smtClean="0"/>
              <a:t>33</a:t>
            </a:fld>
            <a:endParaRPr lang="en-US"/>
          </a:p>
        </p:txBody>
      </p:sp>
      <p:sp>
        <p:nvSpPr>
          <p:cNvPr id="3" name="Tytuł 2">
            <a:extLst>
              <a:ext uri="{FF2B5EF4-FFF2-40B4-BE49-F238E27FC236}">
                <a16:creationId xmlns:a16="http://schemas.microsoft.com/office/drawing/2014/main" xmlns="" id="{7B2793E1-D295-4644-B705-BF338FBCAE37}"/>
              </a:ext>
            </a:extLst>
          </p:cNvPr>
          <p:cNvSpPr>
            <a:spLocks noGrp="1"/>
          </p:cNvSpPr>
          <p:nvPr>
            <p:ph type="title"/>
          </p:nvPr>
        </p:nvSpPr>
        <p:spPr/>
        <p:txBody>
          <a:bodyPr/>
          <a:lstStyle/>
          <a:p>
            <a:r>
              <a:rPr lang="sl-SI">
                <a:solidFill>
                  <a:srgbClr val="17327C"/>
                </a:solidFill>
              </a:rPr>
              <a:t>Dvojni krogljični ventil</a:t>
            </a:r>
            <a:r>
              <a:rPr lang="en-GB">
                <a:solidFill>
                  <a:srgbClr val="17327C"/>
                </a:solidFill>
              </a:rPr>
              <a:t/>
            </a:r>
            <a:br>
              <a:rPr lang="en-GB">
                <a:solidFill>
                  <a:srgbClr val="17327C"/>
                </a:solidFill>
              </a:rPr>
            </a:br>
            <a:endParaRPr lang="en-US"/>
          </a:p>
        </p:txBody>
      </p:sp>
      <p:sp>
        <p:nvSpPr>
          <p:cNvPr id="17" name="TextBox 16">
            <a:extLst>
              <a:ext uri="{FF2B5EF4-FFF2-40B4-BE49-F238E27FC236}">
                <a16:creationId xmlns:a16="http://schemas.microsoft.com/office/drawing/2014/main" xmlns="" id="{69C5EEEC-95AC-485F-BA09-200050767C35}"/>
              </a:ext>
            </a:extLst>
          </p:cNvPr>
          <p:cNvSpPr txBox="1"/>
          <p:nvPr/>
        </p:nvSpPr>
        <p:spPr>
          <a:xfrm>
            <a:off x="5013957" y="5435747"/>
            <a:ext cx="1176092" cy="430887"/>
          </a:xfrm>
          <a:prstGeom prst="rect">
            <a:avLst/>
          </a:prstGeom>
          <a:noFill/>
        </p:spPr>
        <p:txBody>
          <a:bodyPr wrap="square" lIns="0" tIns="0" rIns="0" bIns="0" rtlCol="0">
            <a:spAutoFit/>
          </a:bodyPr>
          <a:lstStyle/>
          <a:p>
            <a:r>
              <a:rPr lang="sl-SI" sz="1400">
                <a:solidFill>
                  <a:schemeClr val="tx2"/>
                </a:solidFill>
                <a:latin typeface="+mj-lt"/>
              </a:rPr>
              <a:t>Vložek</a:t>
            </a:r>
          </a:p>
          <a:p>
            <a:r>
              <a:rPr lang="sl-SI" sz="1400">
                <a:solidFill>
                  <a:schemeClr val="tx2"/>
                </a:solidFill>
                <a:latin typeface="+mj-lt"/>
              </a:rPr>
              <a:t>pretočne cevi</a:t>
            </a:r>
            <a:endParaRPr lang="en-GB" sz="1400">
              <a:solidFill>
                <a:schemeClr val="tx2"/>
              </a:solidFill>
              <a:latin typeface="+mj-lt"/>
            </a:endParaRPr>
          </a:p>
        </p:txBody>
      </p:sp>
      <p:sp>
        <p:nvSpPr>
          <p:cNvPr id="18" name="TextBox 17">
            <a:extLst>
              <a:ext uri="{FF2B5EF4-FFF2-40B4-BE49-F238E27FC236}">
                <a16:creationId xmlns:a16="http://schemas.microsoft.com/office/drawing/2014/main" xmlns="" id="{75C4E856-947A-4F9A-AA21-D91230C4EAE6}"/>
              </a:ext>
            </a:extLst>
          </p:cNvPr>
          <p:cNvSpPr txBox="1"/>
          <p:nvPr/>
        </p:nvSpPr>
        <p:spPr>
          <a:xfrm>
            <a:off x="1307538" y="2402750"/>
            <a:ext cx="1292504" cy="430887"/>
          </a:xfrm>
          <a:prstGeom prst="rect">
            <a:avLst/>
          </a:prstGeom>
          <a:noFill/>
        </p:spPr>
        <p:txBody>
          <a:bodyPr wrap="square" lIns="0" tIns="0" rIns="0" bIns="0" rtlCol="0">
            <a:spAutoFit/>
          </a:bodyPr>
          <a:lstStyle/>
          <a:p>
            <a:r>
              <a:rPr lang="en-GB" sz="1400">
                <a:solidFill>
                  <a:schemeClr val="tx2"/>
                </a:solidFill>
                <a:latin typeface="+mj-lt"/>
              </a:rPr>
              <a:t>D</a:t>
            </a:r>
            <a:r>
              <a:rPr lang="sl-SI" sz="1400">
                <a:solidFill>
                  <a:schemeClr val="tx2"/>
                </a:solidFill>
                <a:latin typeface="+mj-lt"/>
              </a:rPr>
              <a:t>vojni</a:t>
            </a:r>
            <a:r>
              <a:rPr lang="en-GB" sz="1400">
                <a:solidFill>
                  <a:schemeClr val="tx2"/>
                </a:solidFill>
                <a:latin typeface="+mj-lt"/>
              </a:rPr>
              <a:t/>
            </a:r>
            <a:br>
              <a:rPr lang="en-GB" sz="1400">
                <a:solidFill>
                  <a:schemeClr val="tx2"/>
                </a:solidFill>
                <a:latin typeface="+mj-lt"/>
              </a:rPr>
            </a:br>
            <a:r>
              <a:rPr lang="sl-SI" sz="1400">
                <a:solidFill>
                  <a:schemeClr val="tx2"/>
                </a:solidFill>
                <a:latin typeface="+mj-lt"/>
              </a:rPr>
              <a:t>krogljični ventil</a:t>
            </a:r>
            <a:endParaRPr lang="en-GB" sz="1400">
              <a:solidFill>
                <a:schemeClr val="tx2"/>
              </a:solidFill>
              <a:latin typeface="+mj-lt"/>
            </a:endParaRPr>
          </a:p>
        </p:txBody>
      </p:sp>
      <p:sp>
        <p:nvSpPr>
          <p:cNvPr id="19" name="TextBox 19">
            <a:extLst>
              <a:ext uri="{FF2B5EF4-FFF2-40B4-BE49-F238E27FC236}">
                <a16:creationId xmlns:a16="http://schemas.microsoft.com/office/drawing/2014/main" xmlns="" id="{53DCDC03-74F8-4872-8223-E419C4994DD6}"/>
              </a:ext>
            </a:extLst>
          </p:cNvPr>
          <p:cNvSpPr txBox="1"/>
          <p:nvPr/>
        </p:nvSpPr>
        <p:spPr>
          <a:xfrm>
            <a:off x="1307538" y="4145035"/>
            <a:ext cx="1292504" cy="215444"/>
          </a:xfrm>
          <a:prstGeom prst="rect">
            <a:avLst/>
          </a:prstGeom>
          <a:noFill/>
        </p:spPr>
        <p:txBody>
          <a:bodyPr wrap="square" lIns="0" tIns="0" rIns="0" bIns="0" rtlCol="0">
            <a:spAutoFit/>
          </a:bodyPr>
          <a:lstStyle/>
          <a:p>
            <a:r>
              <a:rPr lang="sl-SI" sz="1400">
                <a:solidFill>
                  <a:schemeClr val="tx2"/>
                </a:solidFill>
                <a:latin typeface="+mj-lt"/>
              </a:rPr>
              <a:t>Povratni priklj.</a:t>
            </a:r>
            <a:endParaRPr lang="en-GB" sz="1400">
              <a:solidFill>
                <a:schemeClr val="tx2"/>
              </a:solidFill>
              <a:latin typeface="+mj-lt"/>
            </a:endParaRPr>
          </a:p>
        </p:txBody>
      </p:sp>
      <p:sp>
        <p:nvSpPr>
          <p:cNvPr id="20" name="TextBox 26">
            <a:extLst>
              <a:ext uri="{FF2B5EF4-FFF2-40B4-BE49-F238E27FC236}">
                <a16:creationId xmlns:a16="http://schemas.microsoft.com/office/drawing/2014/main" xmlns="" id="{3A8CA80C-EA7B-45C6-8701-4E55B2C3969A}"/>
              </a:ext>
            </a:extLst>
          </p:cNvPr>
          <p:cNvSpPr txBox="1"/>
          <p:nvPr/>
        </p:nvSpPr>
        <p:spPr>
          <a:xfrm>
            <a:off x="4397855" y="1984182"/>
            <a:ext cx="1058066" cy="215444"/>
          </a:xfrm>
          <a:prstGeom prst="rect">
            <a:avLst/>
          </a:prstGeom>
          <a:noFill/>
        </p:spPr>
        <p:txBody>
          <a:bodyPr wrap="square" lIns="0" tIns="0" rIns="0" bIns="0" rtlCol="0">
            <a:spAutoFit/>
          </a:bodyPr>
          <a:lstStyle/>
          <a:p>
            <a:r>
              <a:rPr lang="sl-SI" sz="1400">
                <a:solidFill>
                  <a:schemeClr val="tx2"/>
                </a:solidFill>
                <a:latin typeface="+mj-lt"/>
              </a:rPr>
              <a:t>Dotok</a:t>
            </a:r>
            <a:endParaRPr lang="en-GB" sz="1400">
              <a:solidFill>
                <a:schemeClr val="tx2"/>
              </a:solidFill>
              <a:latin typeface="+mj-lt"/>
            </a:endParaRPr>
          </a:p>
        </p:txBody>
      </p:sp>
      <p:sp>
        <p:nvSpPr>
          <p:cNvPr id="21" name="TextBox 25">
            <a:extLst>
              <a:ext uri="{FF2B5EF4-FFF2-40B4-BE49-F238E27FC236}">
                <a16:creationId xmlns:a16="http://schemas.microsoft.com/office/drawing/2014/main" xmlns="" id="{CA2AC3FD-4C72-47F8-8F36-49AF29DD03DC}"/>
              </a:ext>
            </a:extLst>
          </p:cNvPr>
          <p:cNvSpPr txBox="1"/>
          <p:nvPr/>
        </p:nvSpPr>
        <p:spPr>
          <a:xfrm>
            <a:off x="6887489" y="1984182"/>
            <a:ext cx="1058066" cy="215444"/>
          </a:xfrm>
          <a:prstGeom prst="rect">
            <a:avLst/>
          </a:prstGeom>
          <a:noFill/>
        </p:spPr>
        <p:txBody>
          <a:bodyPr wrap="square" lIns="0" tIns="0" rIns="0" bIns="0" rtlCol="0">
            <a:spAutoFit/>
          </a:bodyPr>
          <a:lstStyle/>
          <a:p>
            <a:r>
              <a:rPr lang="sl-SI" sz="1400">
                <a:solidFill>
                  <a:schemeClr val="tx2"/>
                </a:solidFill>
                <a:latin typeface="+mj-lt"/>
              </a:rPr>
              <a:t>Odtok</a:t>
            </a:r>
            <a:endParaRPr lang="en-GB" sz="1400">
              <a:solidFill>
                <a:schemeClr val="tx2"/>
              </a:solidFill>
              <a:latin typeface="+mj-lt"/>
            </a:endParaRPr>
          </a:p>
        </p:txBody>
      </p:sp>
      <p:sp>
        <p:nvSpPr>
          <p:cNvPr id="22" name="TextBox 27">
            <a:extLst>
              <a:ext uri="{FF2B5EF4-FFF2-40B4-BE49-F238E27FC236}">
                <a16:creationId xmlns:a16="http://schemas.microsoft.com/office/drawing/2014/main" xmlns="" id="{497CA834-F772-4C30-BC56-09537AB3A7EF}"/>
              </a:ext>
            </a:extLst>
          </p:cNvPr>
          <p:cNvSpPr txBox="1"/>
          <p:nvPr/>
        </p:nvSpPr>
        <p:spPr>
          <a:xfrm>
            <a:off x="5474815" y="1766106"/>
            <a:ext cx="1058066" cy="646331"/>
          </a:xfrm>
          <a:prstGeom prst="rect">
            <a:avLst/>
          </a:prstGeom>
          <a:noFill/>
        </p:spPr>
        <p:txBody>
          <a:bodyPr wrap="square" lIns="0" tIns="0" rIns="0" bIns="0" rtlCol="0">
            <a:spAutoFit/>
          </a:bodyPr>
          <a:lstStyle/>
          <a:p>
            <a:r>
              <a:rPr lang="sl-SI" sz="1400">
                <a:solidFill>
                  <a:schemeClr val="tx2"/>
                </a:solidFill>
                <a:latin typeface="+mj-lt"/>
              </a:rPr>
              <a:t>Pretok</a:t>
            </a:r>
            <a:r>
              <a:rPr lang="en-GB" sz="1400">
                <a:solidFill>
                  <a:schemeClr val="tx2"/>
                </a:solidFill>
                <a:latin typeface="+mj-lt"/>
              </a:rPr>
              <a:t> / </a:t>
            </a:r>
            <a:r>
              <a:rPr lang="sl-SI" sz="1400">
                <a:solidFill>
                  <a:schemeClr val="tx2"/>
                </a:solidFill>
                <a:latin typeface="+mj-lt"/>
              </a:rPr>
              <a:t>temperatura</a:t>
            </a:r>
            <a:r>
              <a:rPr lang="en-GB" sz="1400">
                <a:solidFill>
                  <a:schemeClr val="tx2"/>
                </a:solidFill>
                <a:latin typeface="+mj-lt"/>
              </a:rPr>
              <a:t> sen</a:t>
            </a:r>
            <a:r>
              <a:rPr lang="sl-SI" sz="1400">
                <a:solidFill>
                  <a:schemeClr val="tx2"/>
                </a:solidFill>
                <a:latin typeface="+mj-lt"/>
              </a:rPr>
              <a:t>z</a:t>
            </a:r>
            <a:r>
              <a:rPr lang="en-GB" sz="1400">
                <a:solidFill>
                  <a:schemeClr val="tx2"/>
                </a:solidFill>
                <a:latin typeface="+mj-lt"/>
              </a:rPr>
              <a:t>or</a:t>
            </a:r>
          </a:p>
        </p:txBody>
      </p:sp>
      <p:sp>
        <p:nvSpPr>
          <p:cNvPr id="23" name="TextBox 30">
            <a:extLst>
              <a:ext uri="{FF2B5EF4-FFF2-40B4-BE49-F238E27FC236}">
                <a16:creationId xmlns:a16="http://schemas.microsoft.com/office/drawing/2014/main" xmlns="" id="{AE78320B-3023-4EA4-A916-9F06488F9F89}"/>
              </a:ext>
            </a:extLst>
          </p:cNvPr>
          <p:cNvSpPr txBox="1"/>
          <p:nvPr/>
        </p:nvSpPr>
        <p:spPr>
          <a:xfrm>
            <a:off x="1307538" y="3277414"/>
            <a:ext cx="1292504" cy="215444"/>
          </a:xfrm>
          <a:prstGeom prst="rect">
            <a:avLst/>
          </a:prstGeom>
          <a:noFill/>
        </p:spPr>
        <p:txBody>
          <a:bodyPr wrap="square" lIns="0" tIns="0" rIns="0" bIns="0" rtlCol="0">
            <a:spAutoFit/>
          </a:bodyPr>
          <a:lstStyle/>
          <a:p>
            <a:r>
              <a:rPr lang="sl-SI" sz="1400">
                <a:solidFill>
                  <a:schemeClr val="tx2"/>
                </a:solidFill>
                <a:latin typeface="+mj-lt"/>
              </a:rPr>
              <a:t>Pretočni priklj.</a:t>
            </a:r>
            <a:endParaRPr lang="en-GB" sz="1400">
              <a:solidFill>
                <a:schemeClr val="tx2"/>
              </a:solidFill>
              <a:latin typeface="+mj-lt"/>
            </a:endParaRPr>
          </a:p>
        </p:txBody>
      </p:sp>
      <p:cxnSp>
        <p:nvCxnSpPr>
          <p:cNvPr id="38" name="Straight Connector 13">
            <a:extLst>
              <a:ext uri="{FF2B5EF4-FFF2-40B4-BE49-F238E27FC236}">
                <a16:creationId xmlns:a16="http://schemas.microsoft.com/office/drawing/2014/main" xmlns="" id="{CACB3583-1EAF-405B-BAEE-1658AD9B1CB3}"/>
              </a:ext>
            </a:extLst>
          </p:cNvPr>
          <p:cNvCxnSpPr>
            <a:cxnSpLocks/>
          </p:cNvCxnSpPr>
          <p:nvPr/>
        </p:nvCxnSpPr>
        <p:spPr>
          <a:xfrm flipH="1">
            <a:off x="1307538" y="2895836"/>
            <a:ext cx="1708766" cy="0"/>
          </a:xfrm>
          <a:prstGeom prst="line">
            <a:avLst/>
          </a:prstGeom>
          <a:ln>
            <a:solidFill>
              <a:srgbClr val="00AEEF"/>
            </a:solidFill>
            <a:headEnd type="oval"/>
          </a:ln>
        </p:spPr>
        <p:style>
          <a:lnRef idx="1">
            <a:schemeClr val="accent1"/>
          </a:lnRef>
          <a:fillRef idx="0">
            <a:schemeClr val="accent1"/>
          </a:fillRef>
          <a:effectRef idx="0">
            <a:schemeClr val="accent1"/>
          </a:effectRef>
          <a:fontRef idx="minor">
            <a:schemeClr val="tx1"/>
          </a:fontRef>
        </p:style>
      </p:cxnSp>
      <p:cxnSp>
        <p:nvCxnSpPr>
          <p:cNvPr id="39" name="Straight Connector 18">
            <a:extLst>
              <a:ext uri="{FF2B5EF4-FFF2-40B4-BE49-F238E27FC236}">
                <a16:creationId xmlns:a16="http://schemas.microsoft.com/office/drawing/2014/main" xmlns="" id="{28B9E5E8-4267-4891-B3DB-1366B0A161BD}"/>
              </a:ext>
            </a:extLst>
          </p:cNvPr>
          <p:cNvCxnSpPr>
            <a:cxnSpLocks/>
          </p:cNvCxnSpPr>
          <p:nvPr/>
        </p:nvCxnSpPr>
        <p:spPr>
          <a:xfrm flipH="1">
            <a:off x="1307538" y="4416292"/>
            <a:ext cx="1708766" cy="0"/>
          </a:xfrm>
          <a:prstGeom prst="line">
            <a:avLst/>
          </a:prstGeom>
          <a:ln>
            <a:solidFill>
              <a:srgbClr val="00AEEF"/>
            </a:solidFill>
            <a:headEnd type="oval"/>
          </a:ln>
        </p:spPr>
        <p:style>
          <a:lnRef idx="1">
            <a:schemeClr val="accent1"/>
          </a:lnRef>
          <a:fillRef idx="0">
            <a:schemeClr val="accent1"/>
          </a:fillRef>
          <a:effectRef idx="0">
            <a:schemeClr val="accent1"/>
          </a:effectRef>
          <a:fontRef idx="minor">
            <a:schemeClr val="tx1"/>
          </a:fontRef>
        </p:style>
      </p:cxnSp>
      <p:cxnSp>
        <p:nvCxnSpPr>
          <p:cNvPr id="40" name="Straight Connector 22">
            <a:extLst>
              <a:ext uri="{FF2B5EF4-FFF2-40B4-BE49-F238E27FC236}">
                <a16:creationId xmlns:a16="http://schemas.microsoft.com/office/drawing/2014/main" xmlns="" id="{408930F6-797F-4734-AD0E-02ED78EDEA0D}"/>
              </a:ext>
            </a:extLst>
          </p:cNvPr>
          <p:cNvCxnSpPr>
            <a:cxnSpLocks/>
          </p:cNvCxnSpPr>
          <p:nvPr/>
        </p:nvCxnSpPr>
        <p:spPr>
          <a:xfrm>
            <a:off x="5013957" y="4416292"/>
            <a:ext cx="0" cy="887228"/>
          </a:xfrm>
          <a:prstGeom prst="line">
            <a:avLst/>
          </a:prstGeom>
          <a:ln>
            <a:solidFill>
              <a:srgbClr val="00AEEF"/>
            </a:solidFill>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23">
            <a:extLst>
              <a:ext uri="{FF2B5EF4-FFF2-40B4-BE49-F238E27FC236}">
                <a16:creationId xmlns:a16="http://schemas.microsoft.com/office/drawing/2014/main" xmlns="" id="{1583A424-02AF-491E-B6DB-D3CA8F52A722}"/>
              </a:ext>
            </a:extLst>
          </p:cNvPr>
          <p:cNvCxnSpPr>
            <a:cxnSpLocks/>
          </p:cNvCxnSpPr>
          <p:nvPr/>
        </p:nvCxnSpPr>
        <p:spPr>
          <a:xfrm>
            <a:off x="6887489" y="2481168"/>
            <a:ext cx="0" cy="1116418"/>
          </a:xfrm>
          <a:prstGeom prst="line">
            <a:avLst/>
          </a:prstGeom>
          <a:ln>
            <a:solidFill>
              <a:srgbClr val="00AEE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24">
            <a:extLst>
              <a:ext uri="{FF2B5EF4-FFF2-40B4-BE49-F238E27FC236}">
                <a16:creationId xmlns:a16="http://schemas.microsoft.com/office/drawing/2014/main" xmlns="" id="{20D1CAB1-4037-4912-9B00-916B68C3E361}"/>
              </a:ext>
            </a:extLst>
          </p:cNvPr>
          <p:cNvCxnSpPr>
            <a:cxnSpLocks/>
          </p:cNvCxnSpPr>
          <p:nvPr/>
        </p:nvCxnSpPr>
        <p:spPr>
          <a:xfrm>
            <a:off x="4399471" y="2481168"/>
            <a:ext cx="0" cy="515677"/>
          </a:xfrm>
          <a:prstGeom prst="line">
            <a:avLst/>
          </a:prstGeom>
          <a:ln>
            <a:solidFill>
              <a:srgbClr val="00AEE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28">
            <a:extLst>
              <a:ext uri="{FF2B5EF4-FFF2-40B4-BE49-F238E27FC236}">
                <a16:creationId xmlns:a16="http://schemas.microsoft.com/office/drawing/2014/main" xmlns="" id="{B2985919-319F-42C9-98F9-CEC5FD7FD4CE}"/>
              </a:ext>
            </a:extLst>
          </p:cNvPr>
          <p:cNvCxnSpPr>
            <a:cxnSpLocks/>
          </p:cNvCxnSpPr>
          <p:nvPr/>
        </p:nvCxnSpPr>
        <p:spPr>
          <a:xfrm flipH="1">
            <a:off x="5474815" y="2481168"/>
            <a:ext cx="11776" cy="1044352"/>
          </a:xfrm>
          <a:prstGeom prst="line">
            <a:avLst/>
          </a:prstGeom>
          <a:ln>
            <a:solidFill>
              <a:srgbClr val="00AEE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29">
            <a:extLst>
              <a:ext uri="{FF2B5EF4-FFF2-40B4-BE49-F238E27FC236}">
                <a16:creationId xmlns:a16="http://schemas.microsoft.com/office/drawing/2014/main" xmlns="" id="{D9F417BA-3BB1-438D-96CD-D483B31A57C5}"/>
              </a:ext>
            </a:extLst>
          </p:cNvPr>
          <p:cNvCxnSpPr>
            <a:cxnSpLocks/>
          </p:cNvCxnSpPr>
          <p:nvPr/>
        </p:nvCxnSpPr>
        <p:spPr>
          <a:xfrm flipH="1">
            <a:off x="1307538" y="3548014"/>
            <a:ext cx="1708766" cy="0"/>
          </a:xfrm>
          <a:prstGeom prst="line">
            <a:avLst/>
          </a:prstGeom>
          <a:ln>
            <a:solidFill>
              <a:srgbClr val="00AEEF"/>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142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53" presetClass="entr" presetSubtype="16" fill="hold" nodeType="withEffect">
                                  <p:stCondLst>
                                    <p:cond delay="25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53" presetClass="entr" presetSubtype="16"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53" presetClass="entr" presetSubtype="16" fill="hold" nodeType="withEffect">
                                  <p:stCondLst>
                                    <p:cond delay="750"/>
                                  </p:stCondLst>
                                  <p:childTnLst>
                                    <p:set>
                                      <p:cBhvr>
                                        <p:cTn id="33" dur="1" fill="hold">
                                          <p:stCondLst>
                                            <p:cond delay="0"/>
                                          </p:stCondLst>
                                        </p:cTn>
                                        <p:tgtEl>
                                          <p:spTgt spid="42"/>
                                        </p:tgtEl>
                                        <p:attrNameLst>
                                          <p:attrName>style.visibility</p:attrName>
                                        </p:attrNameLst>
                                      </p:cBhvr>
                                      <p:to>
                                        <p:strVal val="visible"/>
                                      </p:to>
                                    </p:set>
                                    <p:anim calcmode="lin" valueType="num">
                                      <p:cBhvr>
                                        <p:cTn id="34" dur="500" fill="hold"/>
                                        <p:tgtEl>
                                          <p:spTgt spid="42"/>
                                        </p:tgtEl>
                                        <p:attrNameLst>
                                          <p:attrName>ppt_w</p:attrName>
                                        </p:attrNameLst>
                                      </p:cBhvr>
                                      <p:tavLst>
                                        <p:tav tm="0">
                                          <p:val>
                                            <p:fltVal val="0"/>
                                          </p:val>
                                        </p:tav>
                                        <p:tav tm="100000">
                                          <p:val>
                                            <p:strVal val="#ppt_w"/>
                                          </p:val>
                                        </p:tav>
                                      </p:tavLst>
                                    </p:anim>
                                    <p:anim calcmode="lin" valueType="num">
                                      <p:cBhvr>
                                        <p:cTn id="35" dur="500" fill="hold"/>
                                        <p:tgtEl>
                                          <p:spTgt spid="42"/>
                                        </p:tgtEl>
                                        <p:attrNameLst>
                                          <p:attrName>ppt_h</p:attrName>
                                        </p:attrNameLst>
                                      </p:cBhvr>
                                      <p:tavLst>
                                        <p:tav tm="0">
                                          <p:val>
                                            <p:fltVal val="0"/>
                                          </p:val>
                                        </p:tav>
                                        <p:tav tm="100000">
                                          <p:val>
                                            <p:strVal val="#ppt_h"/>
                                          </p:val>
                                        </p:tav>
                                      </p:tavLst>
                                    </p:anim>
                                    <p:animEffect transition="in" filter="fade">
                                      <p:cBhvr>
                                        <p:cTn id="36" dur="500"/>
                                        <p:tgtEl>
                                          <p:spTgt spid="4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53" presetClass="entr" presetSubtype="16" fill="hold" nodeType="withEffect">
                                  <p:stCondLst>
                                    <p:cond delay="100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53" presetClass="entr" presetSubtype="16" fill="hold" nodeType="withEffect">
                                  <p:stCondLst>
                                    <p:cond delay="1250"/>
                                  </p:stCondLst>
                                  <p:childTnLst>
                                    <p:set>
                                      <p:cBhvr>
                                        <p:cTn id="49" dur="1" fill="hold">
                                          <p:stCondLst>
                                            <p:cond delay="0"/>
                                          </p:stCondLst>
                                        </p:cTn>
                                        <p:tgtEl>
                                          <p:spTgt spid="41"/>
                                        </p:tgtEl>
                                        <p:attrNameLst>
                                          <p:attrName>style.visibility</p:attrName>
                                        </p:attrNameLst>
                                      </p:cBhvr>
                                      <p:to>
                                        <p:strVal val="visible"/>
                                      </p:to>
                                    </p:set>
                                    <p:anim calcmode="lin" valueType="num">
                                      <p:cBhvr>
                                        <p:cTn id="50" dur="500" fill="hold"/>
                                        <p:tgtEl>
                                          <p:spTgt spid="41"/>
                                        </p:tgtEl>
                                        <p:attrNameLst>
                                          <p:attrName>ppt_w</p:attrName>
                                        </p:attrNameLst>
                                      </p:cBhvr>
                                      <p:tavLst>
                                        <p:tav tm="0">
                                          <p:val>
                                            <p:fltVal val="0"/>
                                          </p:val>
                                        </p:tav>
                                        <p:tav tm="100000">
                                          <p:val>
                                            <p:strVal val="#ppt_w"/>
                                          </p:val>
                                        </p:tav>
                                      </p:tavLst>
                                    </p:anim>
                                    <p:anim calcmode="lin" valueType="num">
                                      <p:cBhvr>
                                        <p:cTn id="51" dur="500" fill="hold"/>
                                        <p:tgtEl>
                                          <p:spTgt spid="41"/>
                                        </p:tgtEl>
                                        <p:attrNameLst>
                                          <p:attrName>ppt_h</p:attrName>
                                        </p:attrNameLst>
                                      </p:cBhvr>
                                      <p:tavLst>
                                        <p:tav tm="0">
                                          <p:val>
                                            <p:fltVal val="0"/>
                                          </p:val>
                                        </p:tav>
                                        <p:tav tm="100000">
                                          <p:val>
                                            <p:strVal val="#ppt_h"/>
                                          </p:val>
                                        </p:tav>
                                      </p:tavLst>
                                    </p:anim>
                                    <p:animEffect transition="in" filter="fade">
                                      <p:cBhvr>
                                        <p:cTn id="52" dur="500"/>
                                        <p:tgtEl>
                                          <p:spTgt spid="41"/>
                                        </p:tgtEl>
                                      </p:cBhvr>
                                    </p:animEffect>
                                  </p:childTnLst>
                                </p:cTn>
                              </p:par>
                              <p:par>
                                <p:cTn id="53" presetID="10" presetClass="entr" presetSubtype="0" fill="hold" grpId="0" nodeType="withEffect">
                                  <p:stCondLst>
                                    <p:cond delay="1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53" presetClass="entr" presetSubtype="16" fill="hold" nodeType="withEffect">
                                  <p:stCondLst>
                                    <p:cond delay="150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animEffect transition="in" filter="fade">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12"/>
          </p:nvPr>
        </p:nvSpPr>
        <p:spPr/>
        <p:txBody>
          <a:bodyPr/>
          <a:lstStyle/>
          <a:p>
            <a:fld id="{8D7D2D62-205E-294B-9CA2-C59C4A963D9C}" type="slidenum">
              <a:rPr lang="en-US" smtClean="0"/>
              <a:t>34</a:t>
            </a:fld>
            <a:endParaRPr lang="en-US"/>
          </a:p>
        </p:txBody>
      </p:sp>
      <p:sp>
        <p:nvSpPr>
          <p:cNvPr id="7" name="Tytuł 2">
            <a:extLst>
              <a:ext uri="{FF2B5EF4-FFF2-40B4-BE49-F238E27FC236}">
                <a16:creationId xmlns:a16="http://schemas.microsoft.com/office/drawing/2014/main" xmlns="" id="{6B26A462-2ED5-4968-BA65-17446CCC60C7}"/>
              </a:ext>
            </a:extLst>
          </p:cNvPr>
          <p:cNvSpPr txBox="1">
            <a:spLocks/>
          </p:cNvSpPr>
          <p:nvPr/>
        </p:nvSpPr>
        <p:spPr>
          <a:xfrm>
            <a:off x="497925" y="1081078"/>
            <a:ext cx="4074075" cy="355836"/>
          </a:xfrm>
          <a:prstGeom prst="rect">
            <a:avLst/>
          </a:prstGeom>
        </p:spPr>
        <p:txBody>
          <a:bodyPr/>
          <a:lstStyle>
            <a:lvl1pPr algn="l" defTabSz="914400" rtl="0" eaLnBrk="1" latinLnBrk="0" hangingPunct="1">
              <a:lnSpc>
                <a:spcPct val="90000"/>
              </a:lnSpc>
              <a:spcBef>
                <a:spcPct val="0"/>
              </a:spcBef>
              <a:buNone/>
              <a:defRPr sz="1400" kern="1200">
                <a:solidFill>
                  <a:schemeClr val="tx2"/>
                </a:solidFill>
                <a:latin typeface="+mj-lt"/>
                <a:ea typeface="+mj-ea"/>
                <a:cs typeface="+mj-cs"/>
              </a:defRPr>
            </a:lvl1pPr>
          </a:lstStyle>
          <a:p>
            <a:r>
              <a:rPr lang="en-GB">
                <a:solidFill>
                  <a:srgbClr val="17327C"/>
                </a:solidFill>
              </a:rPr>
              <a:t>Fi</a:t>
            </a:r>
            <a:r>
              <a:rPr lang="sl-SI">
                <a:solidFill>
                  <a:srgbClr val="17327C"/>
                </a:solidFill>
              </a:rPr>
              <a:t>ksna pritrditev zaslona </a:t>
            </a:r>
            <a:r>
              <a:rPr lang="en-GB">
                <a:solidFill>
                  <a:srgbClr val="17327C"/>
                </a:solidFill>
              </a:rPr>
              <a:t>/ </a:t>
            </a:r>
            <a:r>
              <a:rPr lang="sl-SI">
                <a:solidFill>
                  <a:srgbClr val="17327C"/>
                </a:solidFill>
              </a:rPr>
              <a:t>Enojni razdelilnik</a:t>
            </a:r>
            <a:endParaRPr lang="en-GB">
              <a:solidFill>
                <a:srgbClr val="17327C"/>
              </a:solidFill>
            </a:endParaRPr>
          </a:p>
        </p:txBody>
      </p:sp>
      <p:sp>
        <p:nvSpPr>
          <p:cNvPr id="8" name="TextBox 14">
            <a:extLst>
              <a:ext uri="{FF2B5EF4-FFF2-40B4-BE49-F238E27FC236}">
                <a16:creationId xmlns:a16="http://schemas.microsoft.com/office/drawing/2014/main" xmlns="" id="{DE4CB7DA-9936-4AFE-BFCA-EC330B34E23A}"/>
              </a:ext>
            </a:extLst>
          </p:cNvPr>
          <p:cNvSpPr txBox="1"/>
          <p:nvPr/>
        </p:nvSpPr>
        <p:spPr>
          <a:xfrm>
            <a:off x="576001" y="1997508"/>
            <a:ext cx="2167200" cy="830997"/>
          </a:xfrm>
          <a:prstGeom prst="rect">
            <a:avLst/>
          </a:prstGeom>
          <a:noFill/>
        </p:spPr>
        <p:txBody>
          <a:bodyPr wrap="square" lIns="0" tIns="0" rIns="0" bIns="0" rtlCol="0">
            <a:spAutoFit/>
          </a:bodyPr>
          <a:lstStyle/>
          <a:p>
            <a:r>
              <a:rPr lang="sl-SI">
                <a:solidFill>
                  <a:srgbClr val="17327C"/>
                </a:solidFill>
                <a:latin typeface="+mj-lt"/>
              </a:rPr>
              <a:t>Kompletna enota</a:t>
            </a:r>
          </a:p>
          <a:p>
            <a:r>
              <a:rPr lang="sl-SI">
                <a:solidFill>
                  <a:srgbClr val="17327C"/>
                </a:solidFill>
                <a:latin typeface="+mj-lt"/>
              </a:rPr>
              <a:t>s senzorjem pritiska</a:t>
            </a:r>
          </a:p>
          <a:p>
            <a:r>
              <a:rPr lang="sl-SI">
                <a:solidFill>
                  <a:srgbClr val="17327C"/>
                </a:solidFill>
                <a:latin typeface="+mj-lt"/>
              </a:rPr>
              <a:t>na glavnem vhodu.</a:t>
            </a:r>
            <a:endParaRPr lang="en-GB">
              <a:solidFill>
                <a:srgbClr val="17327C"/>
              </a:solidFill>
              <a:latin typeface="+mj-lt"/>
            </a:endParaRPr>
          </a:p>
        </p:txBody>
      </p:sp>
    </p:spTree>
    <p:extLst>
      <p:ext uri="{BB962C8B-B14F-4D97-AF65-F5344CB8AC3E}">
        <p14:creationId xmlns:p14="http://schemas.microsoft.com/office/powerpoint/2010/main" val="2129986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6BE7E573-3D2D-934A-B3FD-71D637C052C3}"/>
              </a:ext>
            </a:extLst>
          </p:cNvPr>
          <p:cNvSpPr txBox="1"/>
          <p:nvPr/>
        </p:nvSpPr>
        <p:spPr>
          <a:xfrm>
            <a:off x="5389043" y="1088684"/>
            <a:ext cx="2479716" cy="369332"/>
          </a:xfrm>
          <a:prstGeom prst="rect">
            <a:avLst/>
          </a:prstGeom>
          <a:noFill/>
        </p:spPr>
        <p:txBody>
          <a:bodyPr wrap="square" lIns="0" tIns="0" rIns="0" bIns="0" rtlCol="0">
            <a:spAutoFit/>
          </a:bodyPr>
          <a:lstStyle/>
          <a:p>
            <a:r>
              <a:rPr lang="en-GB" sz="2400" b="1">
                <a:solidFill>
                  <a:srgbClr val="17327C"/>
                </a:solidFill>
              </a:rPr>
              <a:t>RETRO </a:t>
            </a:r>
          </a:p>
        </p:txBody>
      </p:sp>
      <p:cxnSp>
        <p:nvCxnSpPr>
          <p:cNvPr id="12" name="Straight Connector 11">
            <a:extLst>
              <a:ext uri="{FF2B5EF4-FFF2-40B4-BE49-F238E27FC236}">
                <a16:creationId xmlns:a16="http://schemas.microsoft.com/office/drawing/2014/main" xmlns="" id="{05368E84-F39E-0C40-B9EC-0D11A6D573C1}"/>
              </a:ext>
            </a:extLst>
          </p:cNvPr>
          <p:cNvCxnSpPr>
            <a:cxnSpLocks/>
          </p:cNvCxnSpPr>
          <p:nvPr/>
        </p:nvCxnSpPr>
        <p:spPr>
          <a:xfrm>
            <a:off x="5402054" y="1465216"/>
            <a:ext cx="947047"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xmlns="" id="{0274B137-4985-544A-BEC7-0541F6C6ABAE}"/>
              </a:ext>
            </a:extLst>
          </p:cNvPr>
          <p:cNvPicPr>
            <a:picLocks noChangeAspect="1"/>
          </p:cNvPicPr>
          <p:nvPr/>
        </p:nvPicPr>
        <p:blipFill>
          <a:blip r:embed="rId3"/>
          <a:stretch>
            <a:fillRect/>
          </a:stretch>
        </p:blipFill>
        <p:spPr>
          <a:xfrm>
            <a:off x="7030958" y="276228"/>
            <a:ext cx="1638300" cy="342900"/>
          </a:xfrm>
          <a:prstGeom prst="rect">
            <a:avLst/>
          </a:prstGeom>
        </p:spPr>
      </p:pic>
      <p:sp>
        <p:nvSpPr>
          <p:cNvPr id="18" name="TextBox 17">
            <a:extLst>
              <a:ext uri="{FF2B5EF4-FFF2-40B4-BE49-F238E27FC236}">
                <a16:creationId xmlns:a16="http://schemas.microsoft.com/office/drawing/2014/main" xmlns="" id="{5B5E004B-0175-704F-84B9-ECA7CAB1EAC0}"/>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j-lt"/>
              </a:rPr>
              <a:t>DIGITAL</a:t>
            </a:r>
            <a:r>
              <a:rPr lang="sl-SI" sz="900" spc="300">
                <a:solidFill>
                  <a:srgbClr val="17327C"/>
                </a:solidFill>
                <a:latin typeface="+mj-lt"/>
              </a:rPr>
              <a:t>NI REGULATOR </a:t>
            </a:r>
            <a:r>
              <a:rPr lang="en-GB" sz="900" spc="300">
                <a:solidFill>
                  <a:srgbClr val="D8232A"/>
                </a:solidFill>
                <a:latin typeface="+mj-lt"/>
              </a:rPr>
              <a:t>F</a:t>
            </a:r>
            <a:r>
              <a:rPr lang="sl-SI" sz="900" spc="300">
                <a:solidFill>
                  <a:srgbClr val="D8232A"/>
                </a:solidFill>
                <a:latin typeface="+mj-lt"/>
              </a:rPr>
              <a:t>PRETOKA</a:t>
            </a:r>
            <a:endParaRPr lang="en-GB" sz="900" spc="300">
              <a:solidFill>
                <a:srgbClr val="17327C"/>
              </a:solidFill>
              <a:latin typeface="+mj-lt"/>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5" name="Tekstfelt 4"/>
          <p:cNvSpPr txBox="1"/>
          <p:nvPr/>
        </p:nvSpPr>
        <p:spPr>
          <a:xfrm>
            <a:off x="5342777" y="1701734"/>
            <a:ext cx="4325524" cy="3693319"/>
          </a:xfrm>
          <a:prstGeom prst="rect">
            <a:avLst/>
          </a:prstGeom>
          <a:noFill/>
        </p:spPr>
        <p:txBody>
          <a:bodyPr wrap="square" rtlCol="0">
            <a:spAutoFit/>
          </a:bodyPr>
          <a:lstStyle/>
          <a:p>
            <a:r>
              <a:rPr lang="da-DK">
                <a:solidFill>
                  <a:srgbClr val="17327C"/>
                </a:solidFill>
              </a:rPr>
              <a:t>Tradi</a:t>
            </a:r>
            <a:r>
              <a:rPr lang="sl-SI">
                <a:solidFill>
                  <a:srgbClr val="17327C"/>
                </a:solidFill>
              </a:rPr>
              <a:t>cionalni regulatorji pretoka</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Propustna konstrukcija</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Razbita stekla</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Upazano pretočno steklo</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Brez opozoril</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Omejeno območje temparature</a:t>
            </a:r>
            <a:endParaRPr lang="da-DK">
              <a:solidFill>
                <a:srgbClr val="17327C"/>
              </a:solidFill>
            </a:endParaRPr>
          </a:p>
          <a:p>
            <a:endParaRPr lang="da-DK">
              <a:solidFill>
                <a:srgbClr val="17327C"/>
              </a:solidFill>
            </a:endParaRPr>
          </a:p>
          <a:p>
            <a:pPr marL="285750" indent="-285750">
              <a:buFont typeface="Arial" panose="020B0604020202020204" pitchFamily="34" charset="0"/>
              <a:buChar char="•"/>
            </a:pPr>
            <a:r>
              <a:rPr lang="sl-SI">
                <a:solidFill>
                  <a:srgbClr val="17327C"/>
                </a:solidFill>
              </a:rPr>
              <a:t>Omejena količina pretoka</a:t>
            </a:r>
            <a:endParaRPr lang="en-GB">
              <a:solidFill>
                <a:srgbClr val="17327C"/>
              </a:solidFill>
            </a:endParaRPr>
          </a:p>
        </p:txBody>
      </p: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35</a:t>
            </a:fld>
            <a:endParaRPr lang="en-US">
              <a:solidFill>
                <a:schemeClr val="bg1"/>
              </a:solidFill>
            </a:endParaRPr>
          </a:p>
        </p:txBody>
      </p:sp>
    </p:spTree>
    <p:extLst>
      <p:ext uri="{BB962C8B-B14F-4D97-AF65-F5344CB8AC3E}">
        <p14:creationId xmlns:p14="http://schemas.microsoft.com/office/powerpoint/2010/main" val="10711959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lede 1">
            <a:extLst>
              <a:ext uri="{FF2B5EF4-FFF2-40B4-BE49-F238E27FC236}">
                <a16:creationId xmlns:a16="http://schemas.microsoft.com/office/drawing/2014/main" xmlns="" id="{1C34D815-9AA9-9547-BFEE-C89C9BDE7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906" y="1595120"/>
            <a:ext cx="1881704" cy="2514045"/>
          </a:xfrm>
          <a:prstGeom prst="rect">
            <a:avLst/>
          </a:prstGeom>
        </p:spPr>
      </p:pic>
      <p:sp>
        <p:nvSpPr>
          <p:cNvPr id="9" name="TextBox 8">
            <a:extLst>
              <a:ext uri="{FF2B5EF4-FFF2-40B4-BE49-F238E27FC236}">
                <a16:creationId xmlns:a16="http://schemas.microsoft.com/office/drawing/2014/main" xmlns="" id="{6BE7E573-3D2D-934A-B3FD-71D637C052C3}"/>
              </a:ext>
            </a:extLst>
          </p:cNvPr>
          <p:cNvSpPr txBox="1"/>
          <p:nvPr/>
        </p:nvSpPr>
        <p:spPr>
          <a:xfrm>
            <a:off x="576001" y="276228"/>
            <a:ext cx="2479716" cy="369332"/>
          </a:xfrm>
          <a:prstGeom prst="rect">
            <a:avLst/>
          </a:prstGeom>
          <a:noFill/>
        </p:spPr>
        <p:txBody>
          <a:bodyPr wrap="square" lIns="0" tIns="0" rIns="0" bIns="0" rtlCol="0">
            <a:spAutoFit/>
          </a:bodyPr>
          <a:lstStyle/>
          <a:p>
            <a:r>
              <a:rPr lang="sl-SI" sz="2400" b="1">
                <a:solidFill>
                  <a:srgbClr val="17327C"/>
                </a:solidFill>
              </a:rPr>
              <a:t>NADGRADNJA</a:t>
            </a:r>
            <a:endParaRPr lang="en-GB" sz="2400" b="1">
              <a:solidFill>
                <a:srgbClr val="17327C"/>
              </a:solidFill>
            </a:endParaRPr>
          </a:p>
        </p:txBody>
      </p:sp>
      <p:sp>
        <p:nvSpPr>
          <p:cNvPr id="10" name="TextBox 9">
            <a:extLst>
              <a:ext uri="{FF2B5EF4-FFF2-40B4-BE49-F238E27FC236}">
                <a16:creationId xmlns:a16="http://schemas.microsoft.com/office/drawing/2014/main" xmlns="" id="{9DD1DC92-9CF6-A749-A55E-939763F4AA9A}"/>
              </a:ext>
            </a:extLst>
          </p:cNvPr>
          <p:cNvSpPr txBox="1"/>
          <p:nvPr/>
        </p:nvSpPr>
        <p:spPr>
          <a:xfrm>
            <a:off x="575999" y="753558"/>
            <a:ext cx="5855281" cy="430887"/>
          </a:xfrm>
          <a:prstGeom prst="rect">
            <a:avLst/>
          </a:prstGeom>
          <a:noFill/>
        </p:spPr>
        <p:txBody>
          <a:bodyPr wrap="square" lIns="0" tIns="0" rIns="0" bIns="0" rtlCol="0">
            <a:spAutoFit/>
          </a:bodyPr>
          <a:lstStyle/>
          <a:p>
            <a:r>
              <a:rPr lang="en-US" sz="1400">
                <a:solidFill>
                  <a:srgbClr val="17327C"/>
                </a:solidFill>
                <a:latin typeface="+mj-lt"/>
              </a:rPr>
              <a:t>Nadgradite svoj stroj </a:t>
            </a:r>
            <a:r>
              <a:rPr lang="sl-SI" sz="1400">
                <a:solidFill>
                  <a:srgbClr val="17327C"/>
                </a:solidFill>
                <a:latin typeface="+mj-lt"/>
              </a:rPr>
              <a:t>za brizganje </a:t>
            </a:r>
            <a:r>
              <a:rPr lang="en-US" sz="1400">
                <a:solidFill>
                  <a:srgbClr val="17327C"/>
                </a:solidFill>
                <a:latin typeface="+mj-lt"/>
              </a:rPr>
              <a:t>z novim digitalnim</a:t>
            </a:r>
          </a:p>
          <a:p>
            <a:r>
              <a:rPr lang="en-US" sz="1400">
                <a:solidFill>
                  <a:srgbClr val="17327C"/>
                </a:solidFill>
                <a:latin typeface="+mj-lt"/>
              </a:rPr>
              <a:t>regulator pretoka in izboljšajte svojo produktivnost. </a:t>
            </a:r>
          </a:p>
        </p:txBody>
      </p:sp>
      <p:cxnSp>
        <p:nvCxnSpPr>
          <p:cNvPr id="12" name="Straight Connector 11">
            <a:extLst>
              <a:ext uri="{FF2B5EF4-FFF2-40B4-BE49-F238E27FC236}">
                <a16:creationId xmlns:a16="http://schemas.microsoft.com/office/drawing/2014/main" xmlns="" id="{05368E84-F39E-0C40-B9EC-0D11A6D573C1}"/>
              </a:ext>
            </a:extLst>
          </p:cNvPr>
          <p:cNvCxnSpPr>
            <a:cxnSpLocks/>
          </p:cNvCxnSpPr>
          <p:nvPr/>
        </p:nvCxnSpPr>
        <p:spPr>
          <a:xfrm flipV="1">
            <a:off x="576000" y="645560"/>
            <a:ext cx="2023765"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7" name="Picture 5">
            <a:extLst>
              <a:ext uri="{FF2B5EF4-FFF2-40B4-BE49-F238E27FC236}">
                <a16:creationId xmlns:a16="http://schemas.microsoft.com/office/drawing/2014/main" xmlns="" id="{0B011BAD-FABB-4840-902E-ED91CC0CBACE}"/>
              </a:ext>
            </a:extLst>
          </p:cNvPr>
          <p:cNvPicPr>
            <a:picLocks noChangeAspect="1"/>
          </p:cNvPicPr>
          <p:nvPr/>
        </p:nvPicPr>
        <p:blipFill rotWithShape="1">
          <a:blip r:embed="rId3"/>
          <a:srcRect l="24487" t="15065" r="16759" b="23199"/>
          <a:stretch/>
        </p:blipFill>
        <p:spPr>
          <a:xfrm>
            <a:off x="3985498" y="1324197"/>
            <a:ext cx="3355675" cy="2635603"/>
          </a:xfrm>
          <a:prstGeom prst="rect">
            <a:avLst/>
          </a:prstGeom>
        </p:spPr>
      </p:pic>
      <p:sp>
        <p:nvSpPr>
          <p:cNvPr id="14" name="Rektangel 5">
            <a:extLst>
              <a:ext uri="{FF2B5EF4-FFF2-40B4-BE49-F238E27FC236}">
                <a16:creationId xmlns:a16="http://schemas.microsoft.com/office/drawing/2014/main" xmlns="" id="{B55A7008-E83B-4244-B0C0-7D9612B40270}"/>
              </a:ext>
            </a:extLst>
          </p:cNvPr>
          <p:cNvSpPr/>
          <p:nvPr/>
        </p:nvSpPr>
        <p:spPr>
          <a:xfrm>
            <a:off x="575999" y="4531654"/>
            <a:ext cx="3122241" cy="1231106"/>
          </a:xfrm>
          <a:prstGeom prst="rect">
            <a:avLst/>
          </a:prstGeom>
        </p:spPr>
        <p:txBody>
          <a:bodyPr wrap="square" lIns="0" tIns="0" rIns="0" bIns="0">
            <a:spAutoFit/>
          </a:bodyPr>
          <a:lstStyle/>
          <a:p>
            <a:r>
              <a:rPr lang="en-US" sz="1600" b="1">
                <a:solidFill>
                  <a:srgbClr val="17327C"/>
                </a:solidFill>
                <a:latin typeface="+mj-lt"/>
              </a:rPr>
              <a:t>Zamenjava tradicionalnih analognih ročnih regulatorjev pretoka z novim digitalnim regulatorjem pretoka vam bo prinesla številne prednosti, kot so:</a:t>
            </a:r>
          </a:p>
        </p:txBody>
      </p:sp>
      <p:sp>
        <p:nvSpPr>
          <p:cNvPr id="15" name="Tekstfelt 6">
            <a:extLst>
              <a:ext uri="{FF2B5EF4-FFF2-40B4-BE49-F238E27FC236}">
                <a16:creationId xmlns:a16="http://schemas.microsoft.com/office/drawing/2014/main" xmlns="" id="{F4075470-0F3D-D34D-9977-8E0D0E7BFE09}"/>
              </a:ext>
            </a:extLst>
          </p:cNvPr>
          <p:cNvSpPr txBox="1"/>
          <p:nvPr/>
        </p:nvSpPr>
        <p:spPr>
          <a:xfrm>
            <a:off x="3055717" y="1355018"/>
            <a:ext cx="660350" cy="830997"/>
          </a:xfrm>
          <a:prstGeom prst="rect">
            <a:avLst/>
          </a:prstGeom>
          <a:noFill/>
        </p:spPr>
        <p:txBody>
          <a:bodyPr wrap="square" rtlCol="0">
            <a:spAutoFit/>
          </a:bodyPr>
          <a:lstStyle/>
          <a:p>
            <a:r>
              <a:rPr lang="en-US" sz="4800">
                <a:solidFill>
                  <a:srgbClr val="D8232A"/>
                </a:solidFill>
                <a:latin typeface="Roboto" panose="02000000000000000000" pitchFamily="2" charset="0"/>
                <a:ea typeface="Roboto" panose="02000000000000000000" pitchFamily="2" charset="0"/>
              </a:rPr>
              <a:t>÷</a:t>
            </a:r>
          </a:p>
        </p:txBody>
      </p:sp>
      <p:sp>
        <p:nvSpPr>
          <p:cNvPr id="17" name="Rektangel 7">
            <a:extLst>
              <a:ext uri="{FF2B5EF4-FFF2-40B4-BE49-F238E27FC236}">
                <a16:creationId xmlns:a16="http://schemas.microsoft.com/office/drawing/2014/main" xmlns="" id="{D158D800-5E52-E04C-BC36-EB9E79E600C6}"/>
              </a:ext>
            </a:extLst>
          </p:cNvPr>
          <p:cNvSpPr/>
          <p:nvPr/>
        </p:nvSpPr>
        <p:spPr>
          <a:xfrm>
            <a:off x="6981906" y="1416574"/>
            <a:ext cx="628698" cy="769441"/>
          </a:xfrm>
          <a:prstGeom prst="rect">
            <a:avLst/>
          </a:prstGeom>
        </p:spPr>
        <p:txBody>
          <a:bodyPr wrap="none">
            <a:spAutoFit/>
          </a:bodyPr>
          <a:lstStyle/>
          <a:p>
            <a:r>
              <a:rPr lang="en-US" sz="4400">
                <a:solidFill>
                  <a:srgbClr val="17327C"/>
                </a:solidFill>
                <a:latin typeface="Roboto" panose="02000000000000000000" pitchFamily="2" charset="0"/>
                <a:ea typeface="Roboto" panose="02000000000000000000" pitchFamily="2" charset="0"/>
                <a:sym typeface="Wingdings" panose="05000000000000000000" pitchFamily="2" charset="2"/>
              </a:rPr>
              <a:t></a:t>
            </a:r>
            <a:endParaRPr lang="en-US" sz="4400">
              <a:solidFill>
                <a:srgbClr val="17327C"/>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xmlns="" id="{0274B137-4985-544A-BEC7-0541F6C6ABAE}"/>
              </a:ext>
            </a:extLst>
          </p:cNvPr>
          <p:cNvPicPr>
            <a:picLocks noChangeAspect="1"/>
          </p:cNvPicPr>
          <p:nvPr/>
        </p:nvPicPr>
        <p:blipFill>
          <a:blip r:embed="rId4"/>
          <a:stretch>
            <a:fillRect/>
          </a:stretch>
        </p:blipFill>
        <p:spPr>
          <a:xfrm>
            <a:off x="7030958" y="276228"/>
            <a:ext cx="1638300" cy="342900"/>
          </a:xfrm>
          <a:prstGeom prst="rect">
            <a:avLst/>
          </a:prstGeom>
        </p:spPr>
      </p:pic>
      <p:sp>
        <p:nvSpPr>
          <p:cNvPr id="19" name="Rektangel 5">
            <a:extLst>
              <a:ext uri="{FF2B5EF4-FFF2-40B4-BE49-F238E27FC236}">
                <a16:creationId xmlns:a16="http://schemas.microsoft.com/office/drawing/2014/main" xmlns="" id="{F7C891E0-C9B1-5845-959A-0767C8E5FE83}"/>
              </a:ext>
            </a:extLst>
          </p:cNvPr>
          <p:cNvSpPr/>
          <p:nvPr/>
        </p:nvSpPr>
        <p:spPr>
          <a:xfrm>
            <a:off x="3985498" y="4531654"/>
            <a:ext cx="4704080" cy="1508105"/>
          </a:xfrm>
          <a:prstGeom prst="rect">
            <a:avLst/>
          </a:prstGeom>
        </p:spPr>
        <p:txBody>
          <a:bodyPr wrap="square" lIns="0" tIns="0" rIns="0" bIns="0">
            <a:spAutoFit/>
          </a:bodyPr>
          <a:lstStyle/>
          <a:p>
            <a:pPr marL="285750" indent="-285750">
              <a:buFont typeface="Arial" panose="020B0604020202020204" pitchFamily="34" charset="0"/>
              <a:buChar char="•"/>
            </a:pPr>
            <a:r>
              <a:rPr lang="en-US" sz="1400">
                <a:solidFill>
                  <a:srgbClr val="17327C"/>
                </a:solidFill>
                <a:latin typeface="+mj-lt"/>
              </a:rPr>
              <a:t>Digitalni nadzor pretoka, temperature in tlaka</a:t>
            </a:r>
          </a:p>
          <a:p>
            <a:pPr marL="285750" indent="-285750">
              <a:buFont typeface="Arial" panose="020B0604020202020204" pitchFamily="34" charset="0"/>
              <a:buChar char="•"/>
            </a:pPr>
            <a:r>
              <a:rPr lang="sl-SI" sz="1400">
                <a:solidFill>
                  <a:srgbClr val="17327C"/>
                </a:solidFill>
                <a:latin typeface="+mj-lt"/>
              </a:rPr>
              <a:t>A</a:t>
            </a:r>
            <a:r>
              <a:rPr lang="en-US" sz="1400">
                <a:solidFill>
                  <a:srgbClr val="17327C"/>
                </a:solidFill>
                <a:latin typeface="+mj-lt"/>
              </a:rPr>
              <a:t>larm</a:t>
            </a:r>
            <a:r>
              <a:rPr lang="sl-SI" sz="1400">
                <a:solidFill>
                  <a:srgbClr val="17327C"/>
                </a:solidFill>
                <a:latin typeface="+mj-lt"/>
              </a:rPr>
              <a:t> - opozarjanje</a:t>
            </a:r>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Večja zmogljivost pretoka</a:t>
            </a:r>
          </a:p>
          <a:p>
            <a:pPr marL="285750" indent="-285750">
              <a:buFont typeface="Arial" panose="020B0604020202020204" pitchFamily="34" charset="0"/>
              <a:buChar char="•"/>
            </a:pPr>
            <a:r>
              <a:rPr lang="en-US" sz="1400">
                <a:solidFill>
                  <a:srgbClr val="17327C"/>
                </a:solidFill>
                <a:latin typeface="+mj-lt"/>
              </a:rPr>
              <a:t>Višje temperaturno območje</a:t>
            </a:r>
          </a:p>
          <a:p>
            <a:pPr marL="285750" indent="-285750">
              <a:buFont typeface="Arial" panose="020B0604020202020204" pitchFamily="34" charset="0"/>
              <a:buChar char="•"/>
            </a:pPr>
            <a:r>
              <a:rPr lang="en-US" sz="1400">
                <a:solidFill>
                  <a:srgbClr val="17327C"/>
                </a:solidFill>
                <a:latin typeface="+mj-lt"/>
              </a:rPr>
              <a:t>Shranjevanje in izvoz podatkov</a:t>
            </a:r>
          </a:p>
          <a:p>
            <a:pPr marL="285750" indent="-285750">
              <a:buFont typeface="Arial" panose="020B0604020202020204" pitchFamily="34" charset="0"/>
              <a:buChar char="•"/>
            </a:pPr>
            <a:r>
              <a:rPr lang="en-US" sz="1400">
                <a:solidFill>
                  <a:srgbClr val="17327C"/>
                </a:solidFill>
                <a:latin typeface="+mj-lt"/>
              </a:rPr>
              <a:t>Hitrejše spremembe </a:t>
            </a:r>
            <a:r>
              <a:rPr lang="sl-SI" sz="1400">
                <a:solidFill>
                  <a:srgbClr val="17327C"/>
                </a:solidFill>
                <a:latin typeface="+mj-lt"/>
              </a:rPr>
              <a:t>proizvodnje</a:t>
            </a:r>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OPC-UA / Euromap vmesnik</a:t>
            </a:r>
          </a:p>
        </p:txBody>
      </p:sp>
      <p:sp>
        <p:nvSpPr>
          <p:cNvPr id="13"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36</a:t>
            </a:fld>
            <a:endParaRPr lang="en-US">
              <a:solidFill>
                <a:schemeClr val="bg1"/>
              </a:solidFill>
            </a:endParaRPr>
          </a:p>
        </p:txBody>
      </p:sp>
      <p:sp>
        <p:nvSpPr>
          <p:cNvPr id="16" name="TextBox 17">
            <a:extLst>
              <a:ext uri="{FF2B5EF4-FFF2-40B4-BE49-F238E27FC236}">
                <a16:creationId xmlns:a16="http://schemas.microsoft.com/office/drawing/2014/main" xmlns="" id="{4D47416D-885F-4B3E-BB6C-DB447D02EECE}"/>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mj-lt"/>
              </a:rPr>
              <a:t>DIGITAL</a:t>
            </a:r>
            <a:r>
              <a:rPr lang="sl-SI" sz="900" spc="300">
                <a:solidFill>
                  <a:srgbClr val="17327C"/>
                </a:solidFill>
                <a:latin typeface="+mj-lt"/>
              </a:rPr>
              <a:t>NI REGULATOR </a:t>
            </a:r>
            <a:r>
              <a:rPr lang="en-GB" sz="900" spc="300">
                <a:solidFill>
                  <a:srgbClr val="D8232A"/>
                </a:solidFill>
                <a:latin typeface="+mj-lt"/>
              </a:rPr>
              <a:t>F</a:t>
            </a:r>
            <a:r>
              <a:rPr lang="sl-SI" sz="900" spc="300">
                <a:solidFill>
                  <a:srgbClr val="D8232A"/>
                </a:solidFill>
                <a:latin typeface="+mj-lt"/>
              </a:rPr>
              <a:t>PRETOKA</a:t>
            </a:r>
            <a:endParaRPr lang="en-GB" sz="900" spc="300">
              <a:solidFill>
                <a:srgbClr val="17327C"/>
              </a:solidFill>
              <a:latin typeface="+mj-lt"/>
            </a:endParaRPr>
          </a:p>
        </p:txBody>
      </p:sp>
    </p:spTree>
    <p:extLst>
      <p:ext uri="{BB962C8B-B14F-4D97-AF65-F5344CB8AC3E}">
        <p14:creationId xmlns:p14="http://schemas.microsoft.com/office/powerpoint/2010/main" val="35996815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74B137-4985-544A-BEC7-0541F6C6ABAE}"/>
              </a:ext>
            </a:extLst>
          </p:cNvPr>
          <p:cNvPicPr>
            <a:picLocks noChangeAspect="1"/>
          </p:cNvPicPr>
          <p:nvPr/>
        </p:nvPicPr>
        <p:blipFill>
          <a:blip r:embed="rId2"/>
          <a:stretch>
            <a:fillRect/>
          </a:stretch>
        </p:blipFill>
        <p:spPr>
          <a:xfrm>
            <a:off x="7030958" y="276228"/>
            <a:ext cx="1638300" cy="342900"/>
          </a:xfrm>
          <a:prstGeom prst="rect">
            <a:avLst/>
          </a:prstGeom>
        </p:spPr>
      </p:pic>
      <p:sp>
        <p:nvSpPr>
          <p:cNvPr id="5"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37</a:t>
            </a:fld>
            <a:endParaRPr lang="en-US" dirty="0">
              <a:solidFill>
                <a:schemeClr val="bg1"/>
              </a:solidFill>
            </a:endParaRPr>
          </a:p>
        </p:txBody>
      </p:sp>
      <p:sp>
        <p:nvSpPr>
          <p:cNvPr id="6" name="TextBox 17">
            <a:extLst>
              <a:ext uri="{FF2B5EF4-FFF2-40B4-BE49-F238E27FC236}">
                <a16:creationId xmlns:a16="http://schemas.microsoft.com/office/drawing/2014/main" xmlns="" id="{9C310BEF-30F1-4584-B892-A30EE50CDFEE}"/>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dirty="0">
                <a:solidFill>
                  <a:srgbClr val="17327C"/>
                </a:solidFill>
                <a:latin typeface="+mj-lt"/>
              </a:rPr>
              <a:t>DIGITAL</a:t>
            </a:r>
            <a:r>
              <a:rPr lang="sl-SI" sz="900" spc="300" dirty="0">
                <a:solidFill>
                  <a:srgbClr val="17327C"/>
                </a:solidFill>
                <a:latin typeface="+mj-lt"/>
              </a:rPr>
              <a:t>NI REGULATOR </a:t>
            </a:r>
            <a:r>
              <a:rPr lang="en-GB" sz="900" spc="300" dirty="0">
                <a:solidFill>
                  <a:srgbClr val="D8232A"/>
                </a:solidFill>
                <a:latin typeface="+mj-lt"/>
              </a:rPr>
              <a:t>F</a:t>
            </a:r>
            <a:r>
              <a:rPr lang="sl-SI" sz="900" spc="300" dirty="0">
                <a:solidFill>
                  <a:srgbClr val="D8232A"/>
                </a:solidFill>
                <a:latin typeface="+mj-lt"/>
              </a:rPr>
              <a:t>PRETOKA</a:t>
            </a:r>
            <a:endParaRPr lang="en-GB" sz="900" spc="300" dirty="0">
              <a:solidFill>
                <a:srgbClr val="17327C"/>
              </a:solidFill>
              <a:latin typeface="+mj-lt"/>
            </a:endParaRPr>
          </a:p>
        </p:txBody>
      </p:sp>
      <p:pic>
        <p:nvPicPr>
          <p:cNvPr id="7" name="Slika 6" descr="Slika, ki vsebuje besede posnetek zaslona&#10;&#10;Opis je samodejno ustvarjen">
            <a:extLst>
              <a:ext uri="{FF2B5EF4-FFF2-40B4-BE49-F238E27FC236}">
                <a16:creationId xmlns:a16="http://schemas.microsoft.com/office/drawing/2014/main" xmlns="" id="{053E5AD3-421A-449F-8D74-727AA58F93B0}"/>
              </a:ext>
            </a:extLst>
          </p:cNvPr>
          <p:cNvPicPr>
            <a:picLocks noChangeAspect="1"/>
          </p:cNvPicPr>
          <p:nvPr/>
        </p:nvPicPr>
        <p:blipFill>
          <a:blip r:embed="rId3"/>
          <a:stretch>
            <a:fillRect/>
          </a:stretch>
        </p:blipFill>
        <p:spPr>
          <a:xfrm>
            <a:off x="365513" y="651417"/>
            <a:ext cx="8412973" cy="5719566"/>
          </a:xfrm>
          <a:prstGeom prst="rect">
            <a:avLst/>
          </a:prstGeom>
        </p:spPr>
      </p:pic>
    </p:spTree>
    <p:extLst>
      <p:ext uri="{BB962C8B-B14F-4D97-AF65-F5344CB8AC3E}">
        <p14:creationId xmlns:p14="http://schemas.microsoft.com/office/powerpoint/2010/main" val="41674925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5B71F1F7-D059-4D28-89AE-6A7121BED5BA}"/>
              </a:ext>
            </a:extLst>
          </p:cNvPr>
          <p:cNvSpPr>
            <a:spLocks noGrp="1"/>
          </p:cNvSpPr>
          <p:nvPr>
            <p:ph type="sldNum" sz="quarter" idx="12"/>
          </p:nvPr>
        </p:nvSpPr>
        <p:spPr/>
        <p:txBody>
          <a:bodyPr/>
          <a:lstStyle/>
          <a:p>
            <a:fld id="{8D7D2D62-205E-294B-9CA2-C59C4A963D9C}" type="slidenum">
              <a:rPr lang="en-US" smtClean="0"/>
              <a:t>38</a:t>
            </a:fld>
            <a:endParaRPr lang="en-US" dirty="0"/>
          </a:p>
        </p:txBody>
      </p:sp>
      <p:sp>
        <p:nvSpPr>
          <p:cNvPr id="11" name="TextBox 13">
            <a:extLst>
              <a:ext uri="{FF2B5EF4-FFF2-40B4-BE49-F238E27FC236}">
                <a16:creationId xmlns:a16="http://schemas.microsoft.com/office/drawing/2014/main" xmlns="" id="{41C1F47E-89D1-49C4-96B8-1A4920D81332}"/>
              </a:ext>
            </a:extLst>
          </p:cNvPr>
          <p:cNvSpPr txBox="1"/>
          <p:nvPr/>
        </p:nvSpPr>
        <p:spPr>
          <a:xfrm>
            <a:off x="5566617" y="4678790"/>
            <a:ext cx="2783888" cy="1046440"/>
          </a:xfrm>
          <a:prstGeom prst="rect">
            <a:avLst/>
          </a:prstGeom>
          <a:noFill/>
        </p:spPr>
        <p:txBody>
          <a:bodyPr wrap="square" lIns="0" tIns="0" rIns="0" bIns="0" rtlCol="0">
            <a:spAutoFit/>
          </a:bodyPr>
          <a:lstStyle/>
          <a:p>
            <a:r>
              <a:rPr lang="en-GB" sz="1700">
                <a:solidFill>
                  <a:schemeClr val="bg1"/>
                </a:solidFill>
                <a:latin typeface="+mj-lt"/>
              </a:rPr>
              <a:t>Na zaslon na dotik priključite do </a:t>
            </a:r>
            <a:r>
              <a:rPr lang="en-GB" sz="1700">
                <a:solidFill>
                  <a:srgbClr val="D8232A"/>
                </a:solidFill>
              </a:rPr>
              <a:t>4 </a:t>
            </a:r>
            <a:r>
              <a:rPr lang="sl-SI" sz="1700">
                <a:solidFill>
                  <a:srgbClr val="D8232A"/>
                </a:solidFill>
              </a:rPr>
              <a:t>razdelilce</a:t>
            </a:r>
            <a:r>
              <a:rPr lang="en-GB" sz="1700">
                <a:solidFill>
                  <a:schemeClr val="bg1"/>
                </a:solidFill>
                <a:latin typeface="+mj-lt"/>
              </a:rPr>
              <a:t>, da lahko nadzirate do 48 ločenih hladilnih krogov.</a:t>
            </a:r>
            <a:endParaRPr lang="en-GB" sz="1700" dirty="0">
              <a:solidFill>
                <a:schemeClr val="bg1"/>
              </a:solidFill>
              <a:latin typeface="+mj-lt"/>
            </a:endParaRPr>
          </a:p>
        </p:txBody>
      </p:sp>
    </p:spTree>
    <p:extLst>
      <p:ext uri="{BB962C8B-B14F-4D97-AF65-F5344CB8AC3E}">
        <p14:creationId xmlns:p14="http://schemas.microsoft.com/office/powerpoint/2010/main" val="187423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A2635B63-4287-4EB9-9118-9FB68702F1A9}"/>
              </a:ext>
            </a:extLst>
          </p:cNvPr>
          <p:cNvSpPr>
            <a:spLocks noGrp="1"/>
          </p:cNvSpPr>
          <p:nvPr>
            <p:ph type="sldNum" sz="quarter" idx="12"/>
          </p:nvPr>
        </p:nvSpPr>
        <p:spPr/>
        <p:txBody>
          <a:bodyPr/>
          <a:lstStyle/>
          <a:p>
            <a:fld id="{8D7D2D62-205E-294B-9CA2-C59C4A963D9C}" type="slidenum">
              <a:rPr lang="en-US" smtClean="0"/>
              <a:t>39</a:t>
            </a:fld>
            <a:endParaRPr lang="en-US" dirty="0"/>
          </a:p>
        </p:txBody>
      </p:sp>
      <p:sp>
        <p:nvSpPr>
          <p:cNvPr id="3" name="Tytuł 2">
            <a:extLst>
              <a:ext uri="{FF2B5EF4-FFF2-40B4-BE49-F238E27FC236}">
                <a16:creationId xmlns:a16="http://schemas.microsoft.com/office/drawing/2014/main" xmlns="" id="{CB6A9DBE-ED51-4D31-BAF8-E936B8FCF123}"/>
              </a:ext>
            </a:extLst>
          </p:cNvPr>
          <p:cNvSpPr>
            <a:spLocks noGrp="1"/>
          </p:cNvSpPr>
          <p:nvPr>
            <p:ph type="title"/>
          </p:nvPr>
        </p:nvSpPr>
        <p:spPr/>
        <p:txBody>
          <a:bodyPr/>
          <a:lstStyle/>
          <a:p>
            <a:r>
              <a:rPr lang="sl-SI">
                <a:solidFill>
                  <a:srgbClr val="17327C"/>
                </a:solidFill>
              </a:rPr>
              <a:t>Oddaljena namestitev zaslona </a:t>
            </a:r>
            <a:r>
              <a:rPr lang="en-GB">
                <a:solidFill>
                  <a:srgbClr val="17327C"/>
                </a:solidFill>
              </a:rPr>
              <a:t>/ 4 </a:t>
            </a:r>
            <a:r>
              <a:rPr lang="sl-SI">
                <a:solidFill>
                  <a:srgbClr val="17327C"/>
                </a:solidFill>
              </a:rPr>
              <a:t>razdelilci</a:t>
            </a:r>
            <a:endParaRPr lang="en-US" dirty="0"/>
          </a:p>
        </p:txBody>
      </p:sp>
      <p:sp>
        <p:nvSpPr>
          <p:cNvPr id="4" name="TextBox 14">
            <a:extLst>
              <a:ext uri="{FF2B5EF4-FFF2-40B4-BE49-F238E27FC236}">
                <a16:creationId xmlns:a16="http://schemas.microsoft.com/office/drawing/2014/main" xmlns="" id="{720CC467-DCAA-42F9-9050-2280BAEDB7B8}"/>
              </a:ext>
            </a:extLst>
          </p:cNvPr>
          <p:cNvSpPr txBox="1"/>
          <p:nvPr/>
        </p:nvSpPr>
        <p:spPr>
          <a:xfrm>
            <a:off x="576000" y="1997508"/>
            <a:ext cx="2792233" cy="1107996"/>
          </a:xfrm>
          <a:prstGeom prst="rect">
            <a:avLst/>
          </a:prstGeom>
          <a:noFill/>
        </p:spPr>
        <p:txBody>
          <a:bodyPr wrap="square" lIns="0" tIns="0" rIns="0" bIns="0" rtlCol="0">
            <a:spAutoFit/>
          </a:bodyPr>
          <a:lstStyle/>
          <a:p>
            <a:r>
              <a:rPr lang="sl-SI">
                <a:solidFill>
                  <a:srgbClr val="17327C"/>
                </a:solidFill>
                <a:latin typeface="+mj-lt"/>
              </a:rPr>
              <a:t>Kompletna enota</a:t>
            </a:r>
          </a:p>
          <a:p>
            <a:r>
              <a:rPr lang="sl-SI">
                <a:solidFill>
                  <a:srgbClr val="17327C"/>
                </a:solidFill>
                <a:latin typeface="+mj-lt"/>
              </a:rPr>
              <a:t>s senzorjem pritiska </a:t>
            </a:r>
            <a:r>
              <a:rPr lang="en-GB">
                <a:solidFill>
                  <a:srgbClr val="17327C"/>
                </a:solidFill>
                <a:latin typeface="+mj-lt"/>
              </a:rPr>
              <a:t>instal</a:t>
            </a:r>
            <a:r>
              <a:rPr lang="sl-SI">
                <a:solidFill>
                  <a:srgbClr val="17327C"/>
                </a:solidFill>
                <a:latin typeface="+mj-lt"/>
              </a:rPr>
              <a:t>iranim na</a:t>
            </a:r>
          </a:p>
          <a:p>
            <a:r>
              <a:rPr lang="sl-SI">
                <a:solidFill>
                  <a:srgbClr val="17327C"/>
                </a:solidFill>
                <a:latin typeface="+mj-lt"/>
              </a:rPr>
              <a:t>glavnem vhodu / izhodu</a:t>
            </a:r>
            <a:r>
              <a:rPr lang="en-GB">
                <a:solidFill>
                  <a:srgbClr val="17327C"/>
                </a:solidFill>
                <a:latin typeface="+mj-lt"/>
              </a:rPr>
              <a:t>.</a:t>
            </a:r>
            <a:endParaRPr lang="en-GB" dirty="0">
              <a:solidFill>
                <a:srgbClr val="17327C"/>
              </a:solidFill>
              <a:latin typeface="+mj-lt"/>
            </a:endParaRPr>
          </a:p>
        </p:txBody>
      </p:sp>
    </p:spTree>
    <p:extLst>
      <p:ext uri="{BB962C8B-B14F-4D97-AF65-F5344CB8AC3E}">
        <p14:creationId xmlns:p14="http://schemas.microsoft.com/office/powerpoint/2010/main" val="835644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583502-F580-EB44-89C3-B80195AD0826}"/>
              </a:ext>
            </a:extLst>
          </p:cNvPr>
          <p:cNvPicPr>
            <a:picLocks noChangeAspect="1"/>
          </p:cNvPicPr>
          <p:nvPr/>
        </p:nvPicPr>
        <p:blipFill>
          <a:blip r:embed="rId3"/>
          <a:stretch>
            <a:fillRect/>
          </a:stretch>
        </p:blipFill>
        <p:spPr>
          <a:xfrm>
            <a:off x="0" y="9144"/>
            <a:ext cx="9144000" cy="6839712"/>
          </a:xfrm>
          <a:prstGeom prst="rect">
            <a:avLst/>
          </a:prstGeom>
        </p:spPr>
      </p:pic>
      <p:sp>
        <p:nvSpPr>
          <p:cNvPr id="2" name="TextBox 1">
            <a:extLst>
              <a:ext uri="{FF2B5EF4-FFF2-40B4-BE49-F238E27FC236}">
                <a16:creationId xmlns:a16="http://schemas.microsoft.com/office/drawing/2014/main" xmlns="" id="{76C953D0-AC8E-7345-9A68-4FFA30B6B93B}"/>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 </a:t>
            </a:r>
            <a:r>
              <a:rPr lang="en-GB" sz="900" spc="300">
                <a:solidFill>
                  <a:srgbClr val="D8232A"/>
                </a:solidFill>
              </a:rPr>
              <a:t>FLOW </a:t>
            </a:r>
            <a:r>
              <a:rPr lang="en-GB" sz="900" spc="300">
                <a:solidFill>
                  <a:srgbClr val="17327C"/>
                </a:solidFill>
              </a:rPr>
              <a:t>MONITOR</a:t>
            </a:r>
          </a:p>
        </p:txBody>
      </p:sp>
      <p:sp>
        <p:nvSpPr>
          <p:cNvPr id="3" name="TextBox 2">
            <a:extLst>
              <a:ext uri="{FF2B5EF4-FFF2-40B4-BE49-F238E27FC236}">
                <a16:creationId xmlns:a16="http://schemas.microsoft.com/office/drawing/2014/main" xmlns="" id="{E0EA26A1-C408-C749-B56D-2CC1D4F2B9DA}"/>
              </a:ext>
            </a:extLst>
          </p:cNvPr>
          <p:cNvSpPr txBox="1"/>
          <p:nvPr/>
        </p:nvSpPr>
        <p:spPr>
          <a:xfrm>
            <a:off x="576000" y="276228"/>
            <a:ext cx="2021465" cy="369332"/>
          </a:xfrm>
          <a:prstGeom prst="rect">
            <a:avLst/>
          </a:prstGeom>
          <a:noFill/>
        </p:spPr>
        <p:txBody>
          <a:bodyPr wrap="square" lIns="0" tIns="0" rIns="0" bIns="0" rtlCol="0">
            <a:spAutoFit/>
          </a:bodyPr>
          <a:lstStyle/>
          <a:p>
            <a:r>
              <a:rPr lang="en-US" sz="2400" b="1">
                <a:solidFill>
                  <a:srgbClr val="17327C"/>
                </a:solidFill>
              </a:rPr>
              <a:t>AGENDA</a:t>
            </a:r>
          </a:p>
        </p:txBody>
      </p:sp>
      <p:cxnSp>
        <p:nvCxnSpPr>
          <p:cNvPr id="5" name="Straight Connector 4">
            <a:extLst>
              <a:ext uri="{FF2B5EF4-FFF2-40B4-BE49-F238E27FC236}">
                <a16:creationId xmlns:a16="http://schemas.microsoft.com/office/drawing/2014/main" xmlns="" id="{1ED56CF9-35A1-0049-A956-415EF63278AC}"/>
              </a:ext>
            </a:extLst>
          </p:cNvPr>
          <p:cNvCxnSpPr>
            <a:cxnSpLocks/>
          </p:cNvCxnSpPr>
          <p:nvPr/>
        </p:nvCxnSpPr>
        <p:spPr>
          <a:xfrm>
            <a:off x="576000" y="648000"/>
            <a:ext cx="1202558"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0" name="Tekstfelt 4">
            <a:extLst>
              <a:ext uri="{FF2B5EF4-FFF2-40B4-BE49-F238E27FC236}">
                <a16:creationId xmlns:a16="http://schemas.microsoft.com/office/drawing/2014/main" xmlns="" id="{4BF7BE9F-23AD-2A4C-A1F3-B5692D13FEA0}"/>
              </a:ext>
            </a:extLst>
          </p:cNvPr>
          <p:cNvSpPr txBox="1"/>
          <p:nvPr/>
        </p:nvSpPr>
        <p:spPr>
          <a:xfrm>
            <a:off x="576000" y="1186061"/>
            <a:ext cx="5375422" cy="830997"/>
          </a:xfrm>
          <a:prstGeom prst="rect">
            <a:avLst/>
          </a:prstGeom>
          <a:noFill/>
        </p:spPr>
        <p:txBody>
          <a:bodyPr wrap="square" lIns="0" tIns="0" rIns="0" bIns="0" rtlCol="0">
            <a:spAutoFit/>
          </a:bodyPr>
          <a:lstStyle/>
          <a:p>
            <a:r>
              <a:rPr lang="sl-SI" sz="5400">
                <a:solidFill>
                  <a:srgbClr val="17327C"/>
                </a:solidFill>
              </a:rPr>
              <a:t>Pretok</a:t>
            </a:r>
            <a:r>
              <a:rPr lang="da-DK" sz="5400">
                <a:solidFill>
                  <a:srgbClr val="17327C"/>
                </a:solidFill>
              </a:rPr>
              <a:t> </a:t>
            </a:r>
            <a:r>
              <a:rPr lang="da-DK" sz="5400" b="1">
                <a:solidFill>
                  <a:srgbClr val="17327C"/>
                </a:solidFill>
                <a:latin typeface="+mj-lt"/>
              </a:rPr>
              <a:t>&amp;</a:t>
            </a:r>
            <a:endParaRPr lang="da-DK" sz="5400">
              <a:solidFill>
                <a:srgbClr val="17327C"/>
              </a:solidFill>
            </a:endParaRPr>
          </a:p>
        </p:txBody>
      </p:sp>
      <p:sp>
        <p:nvSpPr>
          <p:cNvPr id="12" name="TextBox 13">
            <a:extLst>
              <a:ext uri="{FF2B5EF4-FFF2-40B4-BE49-F238E27FC236}">
                <a16:creationId xmlns:a16="http://schemas.microsoft.com/office/drawing/2014/main" xmlns="" id="{2245BDE5-BF65-A949-B90C-B4503BF0E378}"/>
              </a:ext>
            </a:extLst>
          </p:cNvPr>
          <p:cNvSpPr txBox="1"/>
          <p:nvPr/>
        </p:nvSpPr>
        <p:spPr>
          <a:xfrm>
            <a:off x="576000" y="2941000"/>
            <a:ext cx="2021465" cy="553998"/>
          </a:xfrm>
          <a:prstGeom prst="rect">
            <a:avLst/>
          </a:prstGeom>
          <a:noFill/>
        </p:spPr>
        <p:txBody>
          <a:bodyPr wrap="square" lIns="0" tIns="0" rIns="0" bIns="0" rtlCol="0">
            <a:spAutoFit/>
          </a:bodyPr>
          <a:lstStyle/>
          <a:p>
            <a:r>
              <a:rPr lang="da-DK" b="1" err="1">
                <a:solidFill>
                  <a:srgbClr val="17327C"/>
                </a:solidFill>
                <a:latin typeface="+mj-lt"/>
              </a:rPr>
              <a:t>Flosense</a:t>
            </a:r>
            <a:r>
              <a:rPr lang="da-DK" b="1">
                <a:solidFill>
                  <a:srgbClr val="17327C"/>
                </a:solidFill>
                <a:latin typeface="+mj-lt"/>
              </a:rPr>
              <a:t> fo</a:t>
            </a:r>
            <a:r>
              <a:rPr lang="sl-SI" b="1">
                <a:solidFill>
                  <a:srgbClr val="17327C"/>
                </a:solidFill>
                <a:latin typeface="+mj-lt"/>
              </a:rPr>
              <a:t>k</a:t>
            </a:r>
            <a:r>
              <a:rPr lang="da-DK" b="1">
                <a:solidFill>
                  <a:srgbClr val="17327C"/>
                </a:solidFill>
                <a:latin typeface="+mj-lt"/>
              </a:rPr>
              <a:t>us </a:t>
            </a:r>
            <a:br>
              <a:rPr lang="da-DK" b="1">
                <a:solidFill>
                  <a:srgbClr val="17327C"/>
                </a:solidFill>
                <a:latin typeface="+mj-lt"/>
              </a:rPr>
            </a:br>
            <a:r>
              <a:rPr lang="sl-SI" b="1">
                <a:solidFill>
                  <a:srgbClr val="17327C"/>
                </a:solidFill>
                <a:latin typeface="+mj-lt"/>
              </a:rPr>
              <a:t>na</a:t>
            </a:r>
            <a:r>
              <a:rPr lang="da-DK" b="1">
                <a:solidFill>
                  <a:srgbClr val="17327C"/>
                </a:solidFill>
                <a:latin typeface="+mj-lt"/>
              </a:rPr>
              <a:t> </a:t>
            </a:r>
            <a:r>
              <a:rPr lang="sl-SI" b="1">
                <a:solidFill>
                  <a:srgbClr val="17327C"/>
                </a:solidFill>
              </a:rPr>
              <a:t>prenos toplote</a:t>
            </a:r>
            <a:endParaRPr lang="da-DK" b="1">
              <a:solidFill>
                <a:srgbClr val="17327C"/>
              </a:solidFill>
            </a:endParaRPr>
          </a:p>
        </p:txBody>
      </p:sp>
      <p:pic>
        <p:nvPicPr>
          <p:cNvPr id="8" name="Picture 7">
            <a:extLst>
              <a:ext uri="{FF2B5EF4-FFF2-40B4-BE49-F238E27FC236}">
                <a16:creationId xmlns:a16="http://schemas.microsoft.com/office/drawing/2014/main" xmlns="" id="{C7A101AE-725A-524C-9C95-47231BECABF7}"/>
              </a:ext>
            </a:extLst>
          </p:cNvPr>
          <p:cNvPicPr>
            <a:picLocks noChangeAspect="1"/>
          </p:cNvPicPr>
          <p:nvPr/>
        </p:nvPicPr>
        <p:blipFill>
          <a:blip r:embed="rId4"/>
          <a:stretch>
            <a:fillRect/>
          </a:stretch>
        </p:blipFill>
        <p:spPr>
          <a:xfrm>
            <a:off x="7536266" y="381214"/>
            <a:ext cx="1151033" cy="254298"/>
          </a:xfrm>
          <a:prstGeom prst="rect">
            <a:avLst/>
          </a:prstGeom>
        </p:spPr>
      </p:pic>
      <p:sp>
        <p:nvSpPr>
          <p:cNvPr id="11" name="Tekstfelt 4">
            <a:extLst>
              <a:ext uri="{FF2B5EF4-FFF2-40B4-BE49-F238E27FC236}">
                <a16:creationId xmlns:a16="http://schemas.microsoft.com/office/drawing/2014/main" xmlns="" id="{DB7D5858-170B-A546-A219-6FB4F9FC11AC}"/>
              </a:ext>
            </a:extLst>
          </p:cNvPr>
          <p:cNvSpPr txBox="1"/>
          <p:nvPr/>
        </p:nvSpPr>
        <p:spPr>
          <a:xfrm>
            <a:off x="576000" y="1832698"/>
            <a:ext cx="5375422" cy="830997"/>
          </a:xfrm>
          <a:prstGeom prst="rect">
            <a:avLst/>
          </a:prstGeom>
          <a:noFill/>
        </p:spPr>
        <p:txBody>
          <a:bodyPr wrap="square" lIns="0" tIns="0" rIns="0" bIns="0" rtlCol="0">
            <a:spAutoFit/>
          </a:bodyPr>
          <a:lstStyle/>
          <a:p>
            <a:r>
              <a:rPr lang="da-DK" sz="5400">
                <a:solidFill>
                  <a:srgbClr val="17327C"/>
                </a:solidFill>
              </a:rPr>
              <a:t>Temperatur</a:t>
            </a:r>
            <a:r>
              <a:rPr lang="sl-SI" sz="5400">
                <a:solidFill>
                  <a:srgbClr val="17327C"/>
                </a:solidFill>
              </a:rPr>
              <a:t>a</a:t>
            </a:r>
            <a:endParaRPr lang="da-DK" sz="5400">
              <a:solidFill>
                <a:srgbClr val="17327C"/>
              </a:solidFill>
            </a:endParaRPr>
          </a:p>
        </p:txBody>
      </p:sp>
      <p:sp>
        <p:nvSpPr>
          <p:cNvPr id="13"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a:t>
            </a:fld>
            <a:endParaRPr lang="en-US">
              <a:solidFill>
                <a:schemeClr val="bg1"/>
              </a:solidFill>
            </a:endParaRPr>
          </a:p>
        </p:txBody>
      </p:sp>
    </p:spTree>
    <p:extLst>
      <p:ext uri="{BB962C8B-B14F-4D97-AF65-F5344CB8AC3E}">
        <p14:creationId xmlns:p14="http://schemas.microsoft.com/office/powerpoint/2010/main" val="40409230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7A18996D-4DB9-4C2B-B729-FA66F33E9885}"/>
              </a:ext>
            </a:extLst>
          </p:cNvPr>
          <p:cNvSpPr>
            <a:spLocks noGrp="1"/>
          </p:cNvSpPr>
          <p:nvPr>
            <p:ph type="sldNum" sz="quarter" idx="12"/>
          </p:nvPr>
        </p:nvSpPr>
        <p:spPr/>
        <p:txBody>
          <a:bodyPr/>
          <a:lstStyle/>
          <a:p>
            <a:fld id="{8D7D2D62-205E-294B-9CA2-C59C4A963D9C}" type="slidenum">
              <a:rPr lang="en-US" smtClean="0"/>
              <a:t>40</a:t>
            </a:fld>
            <a:endParaRPr lang="en-US" dirty="0"/>
          </a:p>
        </p:txBody>
      </p:sp>
      <p:sp>
        <p:nvSpPr>
          <p:cNvPr id="8" name="TextBox 18">
            <a:extLst>
              <a:ext uri="{FF2B5EF4-FFF2-40B4-BE49-F238E27FC236}">
                <a16:creationId xmlns:a16="http://schemas.microsoft.com/office/drawing/2014/main" xmlns="" id="{D441E62B-660F-4837-9EE6-5C75CAE8F0FA}"/>
              </a:ext>
            </a:extLst>
          </p:cNvPr>
          <p:cNvSpPr txBox="1"/>
          <p:nvPr/>
        </p:nvSpPr>
        <p:spPr>
          <a:xfrm>
            <a:off x="4945948" y="2226402"/>
            <a:ext cx="3460741" cy="553998"/>
          </a:xfrm>
          <a:prstGeom prst="rect">
            <a:avLst/>
          </a:prstGeom>
          <a:noFill/>
        </p:spPr>
        <p:txBody>
          <a:bodyPr wrap="square" lIns="0" tIns="0" rIns="0" bIns="0" rtlCol="0">
            <a:spAutoFit/>
          </a:bodyPr>
          <a:lstStyle/>
          <a:p>
            <a:r>
              <a:rPr lang="pl-PL">
                <a:solidFill>
                  <a:srgbClr val="17327C"/>
                </a:solidFill>
                <a:latin typeface="+mj-lt"/>
              </a:rPr>
              <a:t>Zaslon na dotik s</a:t>
            </a:r>
          </a:p>
          <a:p>
            <a:r>
              <a:rPr lang="pl-PL">
                <a:solidFill>
                  <a:srgbClr val="17327C"/>
                </a:solidFill>
                <a:latin typeface="+mj-lt"/>
              </a:rPr>
              <a:t>4 vhodi razdelilnikov</a:t>
            </a:r>
            <a:endParaRPr lang="en-GB" dirty="0">
              <a:solidFill>
                <a:srgbClr val="17327C"/>
              </a:solidFill>
              <a:latin typeface="+mj-lt"/>
            </a:endParaRPr>
          </a:p>
        </p:txBody>
      </p:sp>
      <p:sp>
        <p:nvSpPr>
          <p:cNvPr id="9" name="TextBox 18">
            <a:extLst>
              <a:ext uri="{FF2B5EF4-FFF2-40B4-BE49-F238E27FC236}">
                <a16:creationId xmlns:a16="http://schemas.microsoft.com/office/drawing/2014/main" xmlns="" id="{89D1612F-C642-44E3-BED1-D8B0E751330D}"/>
              </a:ext>
            </a:extLst>
          </p:cNvPr>
          <p:cNvSpPr txBox="1"/>
          <p:nvPr/>
        </p:nvSpPr>
        <p:spPr>
          <a:xfrm>
            <a:off x="4945948" y="3009981"/>
            <a:ext cx="3460741" cy="553998"/>
          </a:xfrm>
          <a:prstGeom prst="rect">
            <a:avLst/>
          </a:prstGeom>
          <a:noFill/>
        </p:spPr>
        <p:txBody>
          <a:bodyPr wrap="square" lIns="0" tIns="0" rIns="0" bIns="0" rtlCol="0">
            <a:spAutoFit/>
          </a:bodyPr>
          <a:lstStyle/>
          <a:p>
            <a:r>
              <a:rPr lang="pl-PL">
                <a:solidFill>
                  <a:srgbClr val="17327C"/>
                </a:solidFill>
                <a:latin typeface="+mj-lt"/>
              </a:rPr>
              <a:t>Z magnetnim nosilcem za enostavno namestitev.</a:t>
            </a:r>
            <a:endParaRPr lang="en-GB" dirty="0">
              <a:solidFill>
                <a:srgbClr val="17327C"/>
              </a:solidFill>
              <a:latin typeface="+mj-lt"/>
            </a:endParaRPr>
          </a:p>
        </p:txBody>
      </p:sp>
      <p:sp>
        <p:nvSpPr>
          <p:cNvPr id="10" name="TextBox 18">
            <a:extLst>
              <a:ext uri="{FF2B5EF4-FFF2-40B4-BE49-F238E27FC236}">
                <a16:creationId xmlns:a16="http://schemas.microsoft.com/office/drawing/2014/main" xmlns="" id="{F3BB4B74-EDC6-4067-B43A-310B3D7BA007}"/>
              </a:ext>
            </a:extLst>
          </p:cNvPr>
          <p:cNvSpPr txBox="1"/>
          <p:nvPr/>
        </p:nvSpPr>
        <p:spPr>
          <a:xfrm>
            <a:off x="4945948" y="3791954"/>
            <a:ext cx="3460741" cy="553998"/>
          </a:xfrm>
          <a:prstGeom prst="rect">
            <a:avLst/>
          </a:prstGeom>
          <a:noFill/>
        </p:spPr>
        <p:txBody>
          <a:bodyPr wrap="square" lIns="0" tIns="0" rIns="0" bIns="0" rtlCol="0">
            <a:spAutoFit/>
          </a:bodyPr>
          <a:lstStyle/>
          <a:p>
            <a:r>
              <a:rPr lang="en-GB">
                <a:solidFill>
                  <a:srgbClr val="17327C"/>
                </a:solidFill>
                <a:latin typeface="+mj-lt"/>
              </a:rPr>
              <a:t>Opremljen s priključki za napajanje, alarm, USB in Ethernet.</a:t>
            </a:r>
            <a:endParaRPr lang="en-GB" dirty="0">
              <a:solidFill>
                <a:srgbClr val="17327C"/>
              </a:solidFill>
              <a:latin typeface="+mj-lt"/>
            </a:endParaRPr>
          </a:p>
        </p:txBody>
      </p:sp>
    </p:spTree>
    <p:extLst>
      <p:ext uri="{BB962C8B-B14F-4D97-AF65-F5344CB8AC3E}">
        <p14:creationId xmlns:p14="http://schemas.microsoft.com/office/powerpoint/2010/main" val="1614072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DECF2ED6-E475-41A7-B0FB-88CBCF2B04F3}"/>
              </a:ext>
            </a:extLst>
          </p:cNvPr>
          <p:cNvSpPr>
            <a:spLocks noGrp="1"/>
          </p:cNvSpPr>
          <p:nvPr>
            <p:ph type="sldNum" sz="quarter" idx="12"/>
          </p:nvPr>
        </p:nvSpPr>
        <p:spPr/>
        <p:txBody>
          <a:bodyPr/>
          <a:lstStyle/>
          <a:p>
            <a:fld id="{8D7D2D62-205E-294B-9CA2-C59C4A963D9C}" type="slidenum">
              <a:rPr lang="en-US" smtClean="0"/>
              <a:t>41</a:t>
            </a:fld>
            <a:endParaRPr lang="en-US" dirty="0"/>
          </a:p>
        </p:txBody>
      </p:sp>
      <p:sp>
        <p:nvSpPr>
          <p:cNvPr id="3" name="Tytuł 2">
            <a:extLst>
              <a:ext uri="{FF2B5EF4-FFF2-40B4-BE49-F238E27FC236}">
                <a16:creationId xmlns:a16="http://schemas.microsoft.com/office/drawing/2014/main" xmlns="" id="{C091E8F1-38BE-4B97-A6CD-BB5EF764BE7B}"/>
              </a:ext>
            </a:extLst>
          </p:cNvPr>
          <p:cNvSpPr>
            <a:spLocks noGrp="1"/>
          </p:cNvSpPr>
          <p:nvPr>
            <p:ph type="title"/>
          </p:nvPr>
        </p:nvSpPr>
        <p:spPr/>
        <p:txBody>
          <a:bodyPr/>
          <a:lstStyle/>
          <a:p>
            <a:r>
              <a:rPr lang="en-GB">
                <a:solidFill>
                  <a:srgbClr val="17327C"/>
                </a:solidFill>
              </a:rPr>
              <a:t>Ele</a:t>
            </a:r>
            <a:r>
              <a:rPr lang="sl-SI">
                <a:solidFill>
                  <a:srgbClr val="17327C"/>
                </a:solidFill>
              </a:rPr>
              <a:t>ktrični priključki</a:t>
            </a:r>
            <a:endParaRPr lang="en-GB" dirty="0">
              <a:solidFill>
                <a:srgbClr val="17327C"/>
              </a:solidFill>
            </a:endParaRPr>
          </a:p>
        </p:txBody>
      </p:sp>
      <p:grpSp>
        <p:nvGrpSpPr>
          <p:cNvPr id="52" name="Grupa 51">
            <a:extLst>
              <a:ext uri="{FF2B5EF4-FFF2-40B4-BE49-F238E27FC236}">
                <a16:creationId xmlns:a16="http://schemas.microsoft.com/office/drawing/2014/main" xmlns="" id="{BC044AE4-923C-47EB-A29E-86328A57E184}"/>
              </a:ext>
            </a:extLst>
          </p:cNvPr>
          <p:cNvGrpSpPr/>
          <p:nvPr/>
        </p:nvGrpSpPr>
        <p:grpSpPr>
          <a:xfrm>
            <a:off x="576000" y="2316407"/>
            <a:ext cx="3014464" cy="3407400"/>
            <a:chOff x="576000" y="2316407"/>
            <a:chExt cx="3014464" cy="3407400"/>
          </a:xfrm>
        </p:grpSpPr>
        <p:sp>
          <p:nvSpPr>
            <p:cNvPr id="28" name="TextBox 21">
              <a:extLst>
                <a:ext uri="{FF2B5EF4-FFF2-40B4-BE49-F238E27FC236}">
                  <a16:creationId xmlns:a16="http://schemas.microsoft.com/office/drawing/2014/main" xmlns="" id="{366CF018-F924-4273-9657-68DE46B7E591}"/>
                </a:ext>
              </a:extLst>
            </p:cNvPr>
            <p:cNvSpPr txBox="1"/>
            <p:nvPr/>
          </p:nvSpPr>
          <p:spPr>
            <a:xfrm>
              <a:off x="576000" y="2316407"/>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1. </a:t>
              </a:r>
              <a:r>
                <a:rPr lang="pl-PL" sz="1400">
                  <a:solidFill>
                    <a:srgbClr val="17327C"/>
                  </a:solidFill>
                  <a:latin typeface="+mj-lt"/>
                </a:rPr>
                <a:t>Ethernet povezava</a:t>
              </a:r>
              <a:endParaRPr lang="en-GB" sz="1400" dirty="0">
                <a:solidFill>
                  <a:srgbClr val="17327C"/>
                </a:solidFill>
                <a:latin typeface="+mj-lt"/>
              </a:endParaRPr>
            </a:p>
          </p:txBody>
        </p:sp>
        <p:sp>
          <p:nvSpPr>
            <p:cNvPr id="31" name="TextBox 66">
              <a:extLst>
                <a:ext uri="{FF2B5EF4-FFF2-40B4-BE49-F238E27FC236}">
                  <a16:creationId xmlns:a16="http://schemas.microsoft.com/office/drawing/2014/main" xmlns="" id="{F475A92C-497C-4947-A843-3FCC05372374}"/>
                </a:ext>
              </a:extLst>
            </p:cNvPr>
            <p:cNvSpPr txBox="1"/>
            <p:nvPr/>
          </p:nvSpPr>
          <p:spPr>
            <a:xfrm>
              <a:off x="3304782" y="5539141"/>
              <a:ext cx="285682" cy="184666"/>
            </a:xfrm>
            <a:prstGeom prst="rect">
              <a:avLst/>
            </a:prstGeom>
            <a:noFill/>
          </p:spPr>
          <p:txBody>
            <a:bodyPr wrap="square" lIns="0" tIns="0" rIns="0" bIns="0" rtlCol="0">
              <a:spAutoFit/>
            </a:bodyPr>
            <a:lstStyle/>
            <a:p>
              <a:pPr algn="r"/>
              <a:r>
                <a:rPr lang="en-GB" sz="1200" dirty="0">
                  <a:solidFill>
                    <a:schemeClr val="tx2"/>
                  </a:solidFill>
                  <a:latin typeface="Helvetica Light" panose="020B0403020202020204" pitchFamily="34" charset="0"/>
                </a:rPr>
                <a:t>1.</a:t>
              </a:r>
            </a:p>
          </p:txBody>
        </p:sp>
      </p:grpSp>
      <p:cxnSp>
        <p:nvCxnSpPr>
          <p:cNvPr id="32" name="Straight Connector 67">
            <a:extLst>
              <a:ext uri="{FF2B5EF4-FFF2-40B4-BE49-F238E27FC236}">
                <a16:creationId xmlns:a16="http://schemas.microsoft.com/office/drawing/2014/main" xmlns="" id="{AC5ABF58-7BC1-42C1-B1A3-E12ABE8B69B2}"/>
              </a:ext>
            </a:extLst>
          </p:cNvPr>
          <p:cNvCxnSpPr>
            <a:cxnSpLocks/>
          </p:cNvCxnSpPr>
          <p:nvPr/>
        </p:nvCxnSpPr>
        <p:spPr>
          <a:xfrm>
            <a:off x="3619761" y="4226829"/>
            <a:ext cx="0" cy="1458461"/>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4" name="Grupa 53">
            <a:extLst>
              <a:ext uri="{FF2B5EF4-FFF2-40B4-BE49-F238E27FC236}">
                <a16:creationId xmlns:a16="http://schemas.microsoft.com/office/drawing/2014/main" xmlns="" id="{AF2397C5-2197-4309-A709-BCA9B3FFE3E6}"/>
              </a:ext>
            </a:extLst>
          </p:cNvPr>
          <p:cNvGrpSpPr/>
          <p:nvPr/>
        </p:nvGrpSpPr>
        <p:grpSpPr>
          <a:xfrm>
            <a:off x="576000" y="3008174"/>
            <a:ext cx="4105972" cy="2715633"/>
            <a:chOff x="576000" y="3008174"/>
            <a:chExt cx="4105972" cy="2715633"/>
          </a:xfrm>
        </p:grpSpPr>
        <p:sp>
          <p:nvSpPr>
            <p:cNvPr id="22" name="TextBox 21">
              <a:extLst>
                <a:ext uri="{FF2B5EF4-FFF2-40B4-BE49-F238E27FC236}">
                  <a16:creationId xmlns:a16="http://schemas.microsoft.com/office/drawing/2014/main" xmlns="" id="{FC2354B5-3475-42BF-B4DE-42C6212DE85D}"/>
                </a:ext>
              </a:extLst>
            </p:cNvPr>
            <p:cNvSpPr txBox="1"/>
            <p:nvPr/>
          </p:nvSpPr>
          <p:spPr>
            <a:xfrm>
              <a:off x="576000" y="3008174"/>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3. </a:t>
              </a:r>
              <a:r>
                <a:rPr lang="pl-PL" sz="1400">
                  <a:solidFill>
                    <a:srgbClr val="17327C"/>
                  </a:solidFill>
                  <a:latin typeface="+mj-lt"/>
                </a:rPr>
                <a:t>Razdelilec 1</a:t>
              </a:r>
              <a:endParaRPr lang="en-GB" sz="1400" dirty="0">
                <a:solidFill>
                  <a:srgbClr val="17327C"/>
                </a:solidFill>
                <a:latin typeface="+mj-lt"/>
              </a:endParaRPr>
            </a:p>
          </p:txBody>
        </p:sp>
        <p:sp>
          <p:nvSpPr>
            <p:cNvPr id="34" name="TextBox 66">
              <a:extLst>
                <a:ext uri="{FF2B5EF4-FFF2-40B4-BE49-F238E27FC236}">
                  <a16:creationId xmlns:a16="http://schemas.microsoft.com/office/drawing/2014/main" xmlns="" id="{B55CB3A6-011A-4AD7-BA76-365916582F10}"/>
                </a:ext>
              </a:extLst>
            </p:cNvPr>
            <p:cNvSpPr txBox="1"/>
            <p:nvPr/>
          </p:nvSpPr>
          <p:spPr>
            <a:xfrm>
              <a:off x="4396290" y="5539141"/>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3</a:t>
              </a:r>
              <a:r>
                <a:rPr lang="en-GB" sz="1200" dirty="0">
                  <a:solidFill>
                    <a:schemeClr val="tx2"/>
                  </a:solidFill>
                  <a:latin typeface="Helvetica Light" panose="020B0403020202020204" pitchFamily="34" charset="0"/>
                </a:rPr>
                <a:t>.</a:t>
              </a:r>
            </a:p>
          </p:txBody>
        </p:sp>
      </p:grpSp>
      <p:cxnSp>
        <p:nvCxnSpPr>
          <p:cNvPr id="35" name="Straight Connector 67">
            <a:extLst>
              <a:ext uri="{FF2B5EF4-FFF2-40B4-BE49-F238E27FC236}">
                <a16:creationId xmlns:a16="http://schemas.microsoft.com/office/drawing/2014/main" xmlns="" id="{3A12B419-32AA-4795-88F5-BF2D8EC0448F}"/>
              </a:ext>
            </a:extLst>
          </p:cNvPr>
          <p:cNvCxnSpPr>
            <a:cxnSpLocks/>
          </p:cNvCxnSpPr>
          <p:nvPr/>
        </p:nvCxnSpPr>
        <p:spPr>
          <a:xfrm>
            <a:off x="4711269" y="4065497"/>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 name="Grupa 54">
            <a:extLst>
              <a:ext uri="{FF2B5EF4-FFF2-40B4-BE49-F238E27FC236}">
                <a16:creationId xmlns:a16="http://schemas.microsoft.com/office/drawing/2014/main" xmlns="" id="{3A2DBAB1-87AD-4C41-BCB6-02E50D3AA63C}"/>
              </a:ext>
            </a:extLst>
          </p:cNvPr>
          <p:cNvGrpSpPr/>
          <p:nvPr/>
        </p:nvGrpSpPr>
        <p:grpSpPr>
          <a:xfrm>
            <a:off x="576000" y="3360615"/>
            <a:ext cx="4558145" cy="2369443"/>
            <a:chOff x="576000" y="3360615"/>
            <a:chExt cx="4558145" cy="2369443"/>
          </a:xfrm>
        </p:grpSpPr>
        <p:sp>
          <p:nvSpPr>
            <p:cNvPr id="23" name="TextBox 21">
              <a:extLst>
                <a:ext uri="{FF2B5EF4-FFF2-40B4-BE49-F238E27FC236}">
                  <a16:creationId xmlns:a16="http://schemas.microsoft.com/office/drawing/2014/main" xmlns="" id="{4620482B-7EB4-41DF-B76E-88AC9C2EEA8A}"/>
                </a:ext>
              </a:extLst>
            </p:cNvPr>
            <p:cNvSpPr txBox="1"/>
            <p:nvPr/>
          </p:nvSpPr>
          <p:spPr>
            <a:xfrm>
              <a:off x="576000" y="3360615"/>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4. </a:t>
              </a:r>
              <a:r>
                <a:rPr lang="pl-PL" sz="1400">
                  <a:solidFill>
                    <a:srgbClr val="17327C"/>
                  </a:solidFill>
                  <a:latin typeface="+mj-lt"/>
                </a:rPr>
                <a:t>Razdelilec 2</a:t>
              </a:r>
              <a:endParaRPr lang="en-GB" sz="1400" dirty="0">
                <a:solidFill>
                  <a:srgbClr val="17327C"/>
                </a:solidFill>
                <a:latin typeface="+mj-lt"/>
              </a:endParaRPr>
            </a:p>
          </p:txBody>
        </p:sp>
        <p:sp>
          <p:nvSpPr>
            <p:cNvPr id="37" name="TextBox 66">
              <a:extLst>
                <a:ext uri="{FF2B5EF4-FFF2-40B4-BE49-F238E27FC236}">
                  <a16:creationId xmlns:a16="http://schemas.microsoft.com/office/drawing/2014/main" xmlns="" id="{3F4E7A2F-6DE9-4B7C-AA33-3A38538343AD}"/>
                </a:ext>
              </a:extLst>
            </p:cNvPr>
            <p:cNvSpPr txBox="1"/>
            <p:nvPr/>
          </p:nvSpPr>
          <p:spPr>
            <a:xfrm>
              <a:off x="4848463" y="5545392"/>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4</a:t>
              </a:r>
              <a:r>
                <a:rPr lang="en-GB" sz="1200" dirty="0">
                  <a:solidFill>
                    <a:schemeClr val="tx2"/>
                  </a:solidFill>
                  <a:latin typeface="Helvetica Light" panose="020B0403020202020204" pitchFamily="34" charset="0"/>
                </a:rPr>
                <a:t>.</a:t>
              </a:r>
            </a:p>
          </p:txBody>
        </p:sp>
      </p:grpSp>
      <p:cxnSp>
        <p:nvCxnSpPr>
          <p:cNvPr id="38" name="Straight Connector 67">
            <a:extLst>
              <a:ext uri="{FF2B5EF4-FFF2-40B4-BE49-F238E27FC236}">
                <a16:creationId xmlns:a16="http://schemas.microsoft.com/office/drawing/2014/main" xmlns="" id="{96A58E93-AFD0-45A0-88E8-81C18227C8C7}"/>
              </a:ext>
            </a:extLst>
          </p:cNvPr>
          <p:cNvCxnSpPr>
            <a:cxnSpLocks/>
          </p:cNvCxnSpPr>
          <p:nvPr/>
        </p:nvCxnSpPr>
        <p:spPr>
          <a:xfrm>
            <a:off x="5163442" y="4071748"/>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6" name="Grupa 55">
            <a:extLst>
              <a:ext uri="{FF2B5EF4-FFF2-40B4-BE49-F238E27FC236}">
                <a16:creationId xmlns:a16="http://schemas.microsoft.com/office/drawing/2014/main" xmlns="" id="{1C14F0E1-3B47-4317-8148-65354B914AC5}"/>
              </a:ext>
            </a:extLst>
          </p:cNvPr>
          <p:cNvGrpSpPr/>
          <p:nvPr/>
        </p:nvGrpSpPr>
        <p:grpSpPr>
          <a:xfrm>
            <a:off x="576000" y="3713056"/>
            <a:ext cx="5010318" cy="2023253"/>
            <a:chOff x="576000" y="3713056"/>
            <a:chExt cx="5010318" cy="2023253"/>
          </a:xfrm>
        </p:grpSpPr>
        <p:sp>
          <p:nvSpPr>
            <p:cNvPr id="24" name="TextBox 21">
              <a:extLst>
                <a:ext uri="{FF2B5EF4-FFF2-40B4-BE49-F238E27FC236}">
                  <a16:creationId xmlns:a16="http://schemas.microsoft.com/office/drawing/2014/main" xmlns="" id="{0E6607D6-2286-4573-9CA4-086E44FD88C2}"/>
                </a:ext>
              </a:extLst>
            </p:cNvPr>
            <p:cNvSpPr txBox="1"/>
            <p:nvPr/>
          </p:nvSpPr>
          <p:spPr>
            <a:xfrm>
              <a:off x="576000" y="3713056"/>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5. </a:t>
              </a:r>
              <a:r>
                <a:rPr lang="pl-PL" sz="1400">
                  <a:solidFill>
                    <a:srgbClr val="17327C"/>
                  </a:solidFill>
                  <a:latin typeface="+mj-lt"/>
                </a:rPr>
                <a:t>Razdelilec 3</a:t>
              </a:r>
              <a:endParaRPr lang="en-GB" sz="1400" dirty="0">
                <a:solidFill>
                  <a:srgbClr val="17327C"/>
                </a:solidFill>
                <a:latin typeface="+mj-lt"/>
              </a:endParaRPr>
            </a:p>
          </p:txBody>
        </p:sp>
        <p:sp>
          <p:nvSpPr>
            <p:cNvPr id="39" name="TextBox 66">
              <a:extLst>
                <a:ext uri="{FF2B5EF4-FFF2-40B4-BE49-F238E27FC236}">
                  <a16:creationId xmlns:a16="http://schemas.microsoft.com/office/drawing/2014/main" xmlns="" id="{90F2210D-E221-46EF-A957-0AC198C8EB8B}"/>
                </a:ext>
              </a:extLst>
            </p:cNvPr>
            <p:cNvSpPr txBox="1"/>
            <p:nvPr/>
          </p:nvSpPr>
          <p:spPr>
            <a:xfrm>
              <a:off x="5300636" y="5551643"/>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5</a:t>
              </a:r>
              <a:r>
                <a:rPr lang="en-GB" sz="1200" dirty="0">
                  <a:solidFill>
                    <a:schemeClr val="tx2"/>
                  </a:solidFill>
                  <a:latin typeface="Helvetica Light" panose="020B0403020202020204" pitchFamily="34" charset="0"/>
                </a:rPr>
                <a:t>.</a:t>
              </a:r>
            </a:p>
          </p:txBody>
        </p:sp>
      </p:grpSp>
      <p:cxnSp>
        <p:nvCxnSpPr>
          <p:cNvPr id="40" name="Straight Connector 67">
            <a:extLst>
              <a:ext uri="{FF2B5EF4-FFF2-40B4-BE49-F238E27FC236}">
                <a16:creationId xmlns:a16="http://schemas.microsoft.com/office/drawing/2014/main" xmlns="" id="{728639F6-8110-4998-A2FB-2E316096E82C}"/>
              </a:ext>
            </a:extLst>
          </p:cNvPr>
          <p:cNvCxnSpPr>
            <a:cxnSpLocks/>
          </p:cNvCxnSpPr>
          <p:nvPr/>
        </p:nvCxnSpPr>
        <p:spPr>
          <a:xfrm>
            <a:off x="5615615" y="4077999"/>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upa 56">
            <a:extLst>
              <a:ext uri="{FF2B5EF4-FFF2-40B4-BE49-F238E27FC236}">
                <a16:creationId xmlns:a16="http://schemas.microsoft.com/office/drawing/2014/main" xmlns="" id="{5E1F7E5C-CA6F-4CC2-B934-FCFECD4BFB94}"/>
              </a:ext>
            </a:extLst>
          </p:cNvPr>
          <p:cNvGrpSpPr/>
          <p:nvPr/>
        </p:nvGrpSpPr>
        <p:grpSpPr>
          <a:xfrm>
            <a:off x="576000" y="4065497"/>
            <a:ext cx="5462491" cy="1677063"/>
            <a:chOff x="576000" y="4065497"/>
            <a:chExt cx="5462491" cy="1677063"/>
          </a:xfrm>
        </p:grpSpPr>
        <p:sp>
          <p:nvSpPr>
            <p:cNvPr id="25" name="TextBox 21">
              <a:extLst>
                <a:ext uri="{FF2B5EF4-FFF2-40B4-BE49-F238E27FC236}">
                  <a16:creationId xmlns:a16="http://schemas.microsoft.com/office/drawing/2014/main" xmlns="" id="{D9A83EC5-16EA-4051-8F48-EDA1E447C803}"/>
                </a:ext>
              </a:extLst>
            </p:cNvPr>
            <p:cNvSpPr txBox="1"/>
            <p:nvPr/>
          </p:nvSpPr>
          <p:spPr>
            <a:xfrm>
              <a:off x="576000" y="4065497"/>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6. </a:t>
              </a:r>
              <a:r>
                <a:rPr lang="pl-PL" sz="1400">
                  <a:solidFill>
                    <a:srgbClr val="17327C"/>
                  </a:solidFill>
                  <a:latin typeface="+mj-lt"/>
                </a:rPr>
                <a:t>Razdelilec 4</a:t>
              </a:r>
              <a:endParaRPr lang="en-GB" sz="1400" dirty="0">
                <a:solidFill>
                  <a:srgbClr val="17327C"/>
                </a:solidFill>
                <a:latin typeface="+mj-lt"/>
              </a:endParaRPr>
            </a:p>
          </p:txBody>
        </p:sp>
        <p:sp>
          <p:nvSpPr>
            <p:cNvPr id="41" name="TextBox 66">
              <a:extLst>
                <a:ext uri="{FF2B5EF4-FFF2-40B4-BE49-F238E27FC236}">
                  <a16:creationId xmlns:a16="http://schemas.microsoft.com/office/drawing/2014/main" xmlns="" id="{2FC70DA8-557B-4BC9-8419-68BBBCE98641}"/>
                </a:ext>
              </a:extLst>
            </p:cNvPr>
            <p:cNvSpPr txBox="1"/>
            <p:nvPr/>
          </p:nvSpPr>
          <p:spPr>
            <a:xfrm>
              <a:off x="5752809" y="5557894"/>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6</a:t>
              </a:r>
              <a:r>
                <a:rPr lang="en-GB" sz="1200" dirty="0">
                  <a:solidFill>
                    <a:schemeClr val="tx2"/>
                  </a:solidFill>
                  <a:latin typeface="Helvetica Light" panose="020B0403020202020204" pitchFamily="34" charset="0"/>
                </a:rPr>
                <a:t>.</a:t>
              </a:r>
            </a:p>
          </p:txBody>
        </p:sp>
      </p:grpSp>
      <p:cxnSp>
        <p:nvCxnSpPr>
          <p:cNvPr id="42" name="Straight Connector 67">
            <a:extLst>
              <a:ext uri="{FF2B5EF4-FFF2-40B4-BE49-F238E27FC236}">
                <a16:creationId xmlns:a16="http://schemas.microsoft.com/office/drawing/2014/main" xmlns="" id="{110F6795-CE65-4072-BCFC-4B69CFF37B1B}"/>
              </a:ext>
            </a:extLst>
          </p:cNvPr>
          <p:cNvCxnSpPr>
            <a:cxnSpLocks/>
          </p:cNvCxnSpPr>
          <p:nvPr/>
        </p:nvCxnSpPr>
        <p:spPr>
          <a:xfrm>
            <a:off x="6067788" y="4084250"/>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 name="Grupa 57">
            <a:extLst>
              <a:ext uri="{FF2B5EF4-FFF2-40B4-BE49-F238E27FC236}">
                <a16:creationId xmlns:a16="http://schemas.microsoft.com/office/drawing/2014/main" xmlns="" id="{0E1738FE-8042-4437-9ABF-903C818DDD24}"/>
              </a:ext>
            </a:extLst>
          </p:cNvPr>
          <p:cNvGrpSpPr/>
          <p:nvPr/>
        </p:nvGrpSpPr>
        <p:grpSpPr>
          <a:xfrm>
            <a:off x="576000" y="4418303"/>
            <a:ext cx="5831379" cy="1330508"/>
            <a:chOff x="576000" y="4418303"/>
            <a:chExt cx="5831379" cy="1330508"/>
          </a:xfrm>
        </p:grpSpPr>
        <p:sp>
          <p:nvSpPr>
            <p:cNvPr id="26" name="TextBox 21">
              <a:extLst>
                <a:ext uri="{FF2B5EF4-FFF2-40B4-BE49-F238E27FC236}">
                  <a16:creationId xmlns:a16="http://schemas.microsoft.com/office/drawing/2014/main" xmlns="" id="{A1809404-F55D-4D6A-BC77-DDCA7E8C279C}"/>
                </a:ext>
              </a:extLst>
            </p:cNvPr>
            <p:cNvSpPr txBox="1"/>
            <p:nvPr/>
          </p:nvSpPr>
          <p:spPr>
            <a:xfrm>
              <a:off x="576000" y="4418303"/>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7. </a:t>
              </a:r>
              <a:r>
                <a:rPr lang="pl-PL" sz="1400">
                  <a:solidFill>
                    <a:srgbClr val="17327C"/>
                  </a:solidFill>
                  <a:latin typeface="+mj-lt"/>
                </a:rPr>
                <a:t>Izhod za alarm</a:t>
              </a:r>
              <a:endParaRPr lang="en-GB" sz="1400" dirty="0">
                <a:solidFill>
                  <a:srgbClr val="17327C"/>
                </a:solidFill>
                <a:latin typeface="+mj-lt"/>
              </a:endParaRPr>
            </a:p>
          </p:txBody>
        </p:sp>
        <p:sp>
          <p:nvSpPr>
            <p:cNvPr id="43" name="TextBox 66">
              <a:extLst>
                <a:ext uri="{FF2B5EF4-FFF2-40B4-BE49-F238E27FC236}">
                  <a16:creationId xmlns:a16="http://schemas.microsoft.com/office/drawing/2014/main" xmlns="" id="{3A9ABF10-371A-4E53-B9B9-26F5CBA20163}"/>
                </a:ext>
              </a:extLst>
            </p:cNvPr>
            <p:cNvSpPr txBox="1"/>
            <p:nvPr/>
          </p:nvSpPr>
          <p:spPr>
            <a:xfrm>
              <a:off x="6121697" y="5564145"/>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7</a:t>
              </a:r>
              <a:r>
                <a:rPr lang="en-GB" sz="1200" dirty="0">
                  <a:solidFill>
                    <a:schemeClr val="tx2"/>
                  </a:solidFill>
                  <a:latin typeface="Helvetica Light" panose="020B0403020202020204" pitchFamily="34" charset="0"/>
                </a:rPr>
                <a:t>.</a:t>
              </a:r>
            </a:p>
          </p:txBody>
        </p:sp>
      </p:grpSp>
      <p:cxnSp>
        <p:nvCxnSpPr>
          <p:cNvPr id="44" name="Straight Connector 67">
            <a:extLst>
              <a:ext uri="{FF2B5EF4-FFF2-40B4-BE49-F238E27FC236}">
                <a16:creationId xmlns:a16="http://schemas.microsoft.com/office/drawing/2014/main" xmlns="" id="{EA312D85-A327-4035-887F-8C9088D5C916}"/>
              </a:ext>
            </a:extLst>
          </p:cNvPr>
          <p:cNvCxnSpPr>
            <a:cxnSpLocks/>
          </p:cNvCxnSpPr>
          <p:nvPr/>
        </p:nvCxnSpPr>
        <p:spPr>
          <a:xfrm>
            <a:off x="6436676" y="4090501"/>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upa 58">
            <a:extLst>
              <a:ext uri="{FF2B5EF4-FFF2-40B4-BE49-F238E27FC236}">
                <a16:creationId xmlns:a16="http://schemas.microsoft.com/office/drawing/2014/main" xmlns="" id="{078A3C03-EE09-40BA-BACA-BCEA72D075B0}"/>
              </a:ext>
            </a:extLst>
          </p:cNvPr>
          <p:cNvGrpSpPr/>
          <p:nvPr/>
        </p:nvGrpSpPr>
        <p:grpSpPr>
          <a:xfrm>
            <a:off x="576000" y="4770744"/>
            <a:ext cx="6170969" cy="978067"/>
            <a:chOff x="576000" y="4770744"/>
            <a:chExt cx="6170969" cy="978067"/>
          </a:xfrm>
        </p:grpSpPr>
        <p:sp>
          <p:nvSpPr>
            <p:cNvPr id="27" name="TextBox 21">
              <a:extLst>
                <a:ext uri="{FF2B5EF4-FFF2-40B4-BE49-F238E27FC236}">
                  <a16:creationId xmlns:a16="http://schemas.microsoft.com/office/drawing/2014/main" xmlns="" id="{5FD38F13-6952-4153-9040-7BB5EEF53E6F}"/>
                </a:ext>
              </a:extLst>
            </p:cNvPr>
            <p:cNvSpPr txBox="1"/>
            <p:nvPr/>
          </p:nvSpPr>
          <p:spPr>
            <a:xfrm>
              <a:off x="576000" y="4770744"/>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8. </a:t>
              </a:r>
              <a:r>
                <a:rPr lang="pl-PL" sz="1400">
                  <a:solidFill>
                    <a:srgbClr val="17327C"/>
                  </a:solidFill>
                  <a:latin typeface="+mj-lt"/>
                </a:rPr>
                <a:t>Napetost</a:t>
              </a:r>
              <a:endParaRPr lang="en-GB" sz="1400" dirty="0">
                <a:solidFill>
                  <a:srgbClr val="17327C"/>
                </a:solidFill>
                <a:latin typeface="+mj-lt"/>
              </a:endParaRPr>
            </a:p>
          </p:txBody>
        </p:sp>
        <p:sp>
          <p:nvSpPr>
            <p:cNvPr id="46" name="TextBox 66">
              <a:extLst>
                <a:ext uri="{FF2B5EF4-FFF2-40B4-BE49-F238E27FC236}">
                  <a16:creationId xmlns:a16="http://schemas.microsoft.com/office/drawing/2014/main" xmlns="" id="{21042CE7-90F4-418C-99A8-39F8C61D5539}"/>
                </a:ext>
              </a:extLst>
            </p:cNvPr>
            <p:cNvSpPr txBox="1"/>
            <p:nvPr/>
          </p:nvSpPr>
          <p:spPr>
            <a:xfrm>
              <a:off x="6461287" y="5564145"/>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8</a:t>
              </a:r>
              <a:r>
                <a:rPr lang="en-GB" sz="1200" dirty="0">
                  <a:solidFill>
                    <a:schemeClr val="tx2"/>
                  </a:solidFill>
                  <a:latin typeface="Helvetica Light" panose="020B0403020202020204" pitchFamily="34" charset="0"/>
                </a:rPr>
                <a:t>.</a:t>
              </a:r>
            </a:p>
          </p:txBody>
        </p:sp>
      </p:grpSp>
      <p:cxnSp>
        <p:nvCxnSpPr>
          <p:cNvPr id="47" name="Straight Connector 67">
            <a:extLst>
              <a:ext uri="{FF2B5EF4-FFF2-40B4-BE49-F238E27FC236}">
                <a16:creationId xmlns:a16="http://schemas.microsoft.com/office/drawing/2014/main" xmlns="" id="{6260F082-72E9-44FE-B34F-F0244FE098C5}"/>
              </a:ext>
            </a:extLst>
          </p:cNvPr>
          <p:cNvCxnSpPr>
            <a:cxnSpLocks/>
          </p:cNvCxnSpPr>
          <p:nvPr/>
        </p:nvCxnSpPr>
        <p:spPr>
          <a:xfrm>
            <a:off x="6776266" y="4090501"/>
            <a:ext cx="0" cy="1619793"/>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3" name="Grupa 52">
            <a:extLst>
              <a:ext uri="{FF2B5EF4-FFF2-40B4-BE49-F238E27FC236}">
                <a16:creationId xmlns:a16="http://schemas.microsoft.com/office/drawing/2014/main" xmlns="" id="{0F4DB5C6-74E7-46BE-96FB-EF5DF28E3568}"/>
              </a:ext>
            </a:extLst>
          </p:cNvPr>
          <p:cNvGrpSpPr/>
          <p:nvPr/>
        </p:nvGrpSpPr>
        <p:grpSpPr>
          <a:xfrm>
            <a:off x="576000" y="2660592"/>
            <a:ext cx="3642398" cy="3069466"/>
            <a:chOff x="576000" y="2660592"/>
            <a:chExt cx="3642398" cy="3069466"/>
          </a:xfrm>
        </p:grpSpPr>
        <p:sp>
          <p:nvSpPr>
            <p:cNvPr id="21" name="TextBox 21">
              <a:extLst>
                <a:ext uri="{FF2B5EF4-FFF2-40B4-BE49-F238E27FC236}">
                  <a16:creationId xmlns:a16="http://schemas.microsoft.com/office/drawing/2014/main" xmlns="" id="{8524D653-1790-4665-8941-18BEC8601A53}"/>
                </a:ext>
              </a:extLst>
            </p:cNvPr>
            <p:cNvSpPr txBox="1"/>
            <p:nvPr/>
          </p:nvSpPr>
          <p:spPr>
            <a:xfrm>
              <a:off x="576000" y="2660592"/>
              <a:ext cx="2092772" cy="287258"/>
            </a:xfrm>
            <a:prstGeom prst="rect">
              <a:avLst/>
            </a:prstGeom>
            <a:noFill/>
          </p:spPr>
          <p:txBody>
            <a:bodyPr wrap="square" lIns="0" tIns="0" rIns="0" bIns="0" rtlCol="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2. </a:t>
              </a:r>
              <a:r>
                <a:rPr lang="en-GB" sz="1400" dirty="0">
                  <a:solidFill>
                    <a:srgbClr val="17327C"/>
                  </a:solidFill>
                  <a:latin typeface="+mj-lt"/>
                </a:rPr>
                <a:t>USB (mini)</a:t>
              </a:r>
            </a:p>
          </p:txBody>
        </p:sp>
        <p:sp>
          <p:nvSpPr>
            <p:cNvPr id="48" name="TextBox 66">
              <a:extLst>
                <a:ext uri="{FF2B5EF4-FFF2-40B4-BE49-F238E27FC236}">
                  <a16:creationId xmlns:a16="http://schemas.microsoft.com/office/drawing/2014/main" xmlns="" id="{580D1C59-E377-4FFA-9DC6-B58D090A5845}"/>
                </a:ext>
              </a:extLst>
            </p:cNvPr>
            <p:cNvSpPr txBox="1"/>
            <p:nvPr/>
          </p:nvSpPr>
          <p:spPr>
            <a:xfrm>
              <a:off x="3932716" y="5545392"/>
              <a:ext cx="285682" cy="184666"/>
            </a:xfrm>
            <a:prstGeom prst="rect">
              <a:avLst/>
            </a:prstGeom>
            <a:noFill/>
          </p:spPr>
          <p:txBody>
            <a:bodyPr wrap="square" lIns="0" tIns="0" rIns="0" bIns="0" rtlCol="0">
              <a:spAutoFit/>
            </a:bodyPr>
            <a:lstStyle/>
            <a:p>
              <a:pPr algn="r"/>
              <a:r>
                <a:rPr lang="pl-PL" sz="1200">
                  <a:solidFill>
                    <a:schemeClr val="tx2"/>
                  </a:solidFill>
                  <a:latin typeface="Helvetica Light" panose="020B0403020202020204" pitchFamily="34" charset="0"/>
                </a:rPr>
                <a:t>2</a:t>
              </a:r>
              <a:r>
                <a:rPr lang="en-GB" sz="1200" dirty="0">
                  <a:solidFill>
                    <a:schemeClr val="tx2"/>
                  </a:solidFill>
                  <a:latin typeface="Helvetica Light" panose="020B0403020202020204" pitchFamily="34" charset="0"/>
                </a:rPr>
                <a:t>.</a:t>
              </a:r>
            </a:p>
          </p:txBody>
        </p:sp>
      </p:grpSp>
      <p:cxnSp>
        <p:nvCxnSpPr>
          <p:cNvPr id="49" name="Straight Connector 67">
            <a:extLst>
              <a:ext uri="{FF2B5EF4-FFF2-40B4-BE49-F238E27FC236}">
                <a16:creationId xmlns:a16="http://schemas.microsoft.com/office/drawing/2014/main" xmlns="" id="{BBF1FF02-682E-4A6D-A488-1E30932A72F9}"/>
              </a:ext>
            </a:extLst>
          </p:cNvPr>
          <p:cNvCxnSpPr>
            <a:cxnSpLocks/>
          </p:cNvCxnSpPr>
          <p:nvPr/>
        </p:nvCxnSpPr>
        <p:spPr>
          <a:xfrm flipH="1">
            <a:off x="4247695" y="4037479"/>
            <a:ext cx="6339" cy="1654062"/>
          </a:xfrm>
          <a:prstGeom prst="line">
            <a:avLst/>
          </a:prstGeom>
          <a:ln>
            <a:solidFill>
              <a:srgbClr val="00AEEF"/>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032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53"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Effect transition="in" filter="fade">
                                      <p:cBhvr>
                                        <p:cTn id="12" dur="500"/>
                                        <p:tgtEl>
                                          <p:spTgt spid="32"/>
                                        </p:tgtEl>
                                      </p:cBhvr>
                                    </p:animEffect>
                                  </p:childTnLst>
                                </p:cTn>
                              </p:par>
                              <p:par>
                                <p:cTn id="13" presetID="10" presetClass="entr" presetSubtype="0" fill="hold" nodeType="withEffect">
                                  <p:stCondLst>
                                    <p:cond delay="25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53" presetClass="entr" presetSubtype="16" fill="hold" nodeType="withEffect">
                                  <p:stCondLst>
                                    <p:cond delay="25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10" presetClass="entr" presetSubtype="0" fill="hold" nodeType="withEffect">
                                  <p:stCondLst>
                                    <p:cond delay="50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53" presetClass="entr" presetSubtype="16" fill="hold" nodeType="withEffect">
                                  <p:stCondLst>
                                    <p:cond delay="50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10" presetClass="entr" presetSubtype="0" fill="hold" nodeType="withEffect">
                                  <p:stCondLst>
                                    <p:cond delay="75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53" presetClass="entr" presetSubtype="16" fill="hold" nodeType="withEffect">
                                  <p:stCondLst>
                                    <p:cond delay="75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par>
                                <p:cTn id="37" presetID="10" presetClass="entr" presetSubtype="0" fill="hold" nodeType="withEffect">
                                  <p:stCondLst>
                                    <p:cond delay="100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53" presetClass="entr" presetSubtype="16" fill="hold" nodeType="withEffect">
                                  <p:stCondLst>
                                    <p:cond delay="100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10" presetClass="entr" presetSubtype="0" fill="hold" nodeType="withEffect">
                                  <p:stCondLst>
                                    <p:cond delay="12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53" presetClass="entr" presetSubtype="16" fill="hold" nodeType="withEffect">
                                  <p:stCondLst>
                                    <p:cond delay="125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Effect transition="in" filter="fade">
                                      <p:cBhvr>
                                        <p:cTn id="52" dur="500"/>
                                        <p:tgtEl>
                                          <p:spTgt spid="42"/>
                                        </p:tgtEl>
                                      </p:cBhvr>
                                    </p:animEffect>
                                  </p:childTnLst>
                                </p:cTn>
                              </p:par>
                              <p:par>
                                <p:cTn id="53" presetID="10" presetClass="entr" presetSubtype="0" fill="hold" nodeType="withEffect">
                                  <p:stCondLst>
                                    <p:cond delay="150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53" presetClass="entr" presetSubtype="16" fill="hold" nodeType="withEffect">
                                  <p:stCondLst>
                                    <p:cond delay="1500"/>
                                  </p:stCondLst>
                                  <p:childTnLst>
                                    <p:set>
                                      <p:cBhvr>
                                        <p:cTn id="57" dur="1" fill="hold">
                                          <p:stCondLst>
                                            <p:cond delay="0"/>
                                          </p:stCondLst>
                                        </p:cTn>
                                        <p:tgtEl>
                                          <p:spTgt spid="44"/>
                                        </p:tgtEl>
                                        <p:attrNameLst>
                                          <p:attrName>style.visibility</p:attrName>
                                        </p:attrNameLst>
                                      </p:cBhvr>
                                      <p:to>
                                        <p:strVal val="visible"/>
                                      </p:to>
                                    </p:set>
                                    <p:anim calcmode="lin" valueType="num">
                                      <p:cBhvr>
                                        <p:cTn id="58" dur="500" fill="hold"/>
                                        <p:tgtEl>
                                          <p:spTgt spid="44"/>
                                        </p:tgtEl>
                                        <p:attrNameLst>
                                          <p:attrName>ppt_w</p:attrName>
                                        </p:attrNameLst>
                                      </p:cBhvr>
                                      <p:tavLst>
                                        <p:tav tm="0">
                                          <p:val>
                                            <p:fltVal val="0"/>
                                          </p:val>
                                        </p:tav>
                                        <p:tav tm="100000">
                                          <p:val>
                                            <p:strVal val="#ppt_w"/>
                                          </p:val>
                                        </p:tav>
                                      </p:tavLst>
                                    </p:anim>
                                    <p:anim calcmode="lin" valueType="num">
                                      <p:cBhvr>
                                        <p:cTn id="59" dur="500" fill="hold"/>
                                        <p:tgtEl>
                                          <p:spTgt spid="44"/>
                                        </p:tgtEl>
                                        <p:attrNameLst>
                                          <p:attrName>ppt_h</p:attrName>
                                        </p:attrNameLst>
                                      </p:cBhvr>
                                      <p:tavLst>
                                        <p:tav tm="0">
                                          <p:val>
                                            <p:fltVal val="0"/>
                                          </p:val>
                                        </p:tav>
                                        <p:tav tm="100000">
                                          <p:val>
                                            <p:strVal val="#ppt_h"/>
                                          </p:val>
                                        </p:tav>
                                      </p:tavLst>
                                    </p:anim>
                                    <p:animEffect transition="in" filter="fade">
                                      <p:cBhvr>
                                        <p:cTn id="60" dur="500"/>
                                        <p:tgtEl>
                                          <p:spTgt spid="44"/>
                                        </p:tgtEl>
                                      </p:cBhvr>
                                    </p:animEffect>
                                  </p:childTnLst>
                                </p:cTn>
                              </p:par>
                              <p:par>
                                <p:cTn id="61" presetID="10" presetClass="entr" presetSubtype="0" fill="hold" nodeType="withEffect">
                                  <p:stCondLst>
                                    <p:cond delay="17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53" presetClass="entr" presetSubtype="16" fill="hold" nodeType="withEffect">
                                  <p:stCondLst>
                                    <p:cond delay="1750"/>
                                  </p:stCondLst>
                                  <p:childTnLst>
                                    <p:set>
                                      <p:cBhvr>
                                        <p:cTn id="65" dur="1" fill="hold">
                                          <p:stCondLst>
                                            <p:cond delay="0"/>
                                          </p:stCondLst>
                                        </p:cTn>
                                        <p:tgtEl>
                                          <p:spTgt spid="47"/>
                                        </p:tgtEl>
                                        <p:attrNameLst>
                                          <p:attrName>style.visibility</p:attrName>
                                        </p:attrNameLst>
                                      </p:cBhvr>
                                      <p:to>
                                        <p:strVal val="visible"/>
                                      </p:to>
                                    </p:set>
                                    <p:anim calcmode="lin" valueType="num">
                                      <p:cBhvr>
                                        <p:cTn id="66" dur="500" fill="hold"/>
                                        <p:tgtEl>
                                          <p:spTgt spid="47"/>
                                        </p:tgtEl>
                                        <p:attrNameLst>
                                          <p:attrName>ppt_w</p:attrName>
                                        </p:attrNameLst>
                                      </p:cBhvr>
                                      <p:tavLst>
                                        <p:tav tm="0">
                                          <p:val>
                                            <p:fltVal val="0"/>
                                          </p:val>
                                        </p:tav>
                                        <p:tav tm="100000">
                                          <p:val>
                                            <p:strVal val="#ppt_w"/>
                                          </p:val>
                                        </p:tav>
                                      </p:tavLst>
                                    </p:anim>
                                    <p:anim calcmode="lin" valueType="num">
                                      <p:cBhvr>
                                        <p:cTn id="67" dur="500" fill="hold"/>
                                        <p:tgtEl>
                                          <p:spTgt spid="47"/>
                                        </p:tgtEl>
                                        <p:attrNameLst>
                                          <p:attrName>ppt_h</p:attrName>
                                        </p:attrNameLst>
                                      </p:cBhvr>
                                      <p:tavLst>
                                        <p:tav tm="0">
                                          <p:val>
                                            <p:fltVal val="0"/>
                                          </p:val>
                                        </p:tav>
                                        <p:tav tm="100000">
                                          <p:val>
                                            <p:strVal val="#ppt_h"/>
                                          </p:val>
                                        </p:tav>
                                      </p:tavLst>
                                    </p:anim>
                                    <p:animEffect transition="in" filter="fade">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CB81C45-99B5-3448-9F94-52ABB02733B5}"/>
              </a:ext>
            </a:extLst>
          </p:cNvPr>
          <p:cNvPicPr>
            <a:picLocks noChangeAspect="1"/>
          </p:cNvPicPr>
          <p:nvPr/>
        </p:nvPicPr>
        <p:blipFill>
          <a:blip r:embed="rId2"/>
          <a:stretch>
            <a:fillRect/>
          </a:stretch>
        </p:blipFill>
        <p:spPr>
          <a:xfrm>
            <a:off x="-15882" y="-435947"/>
            <a:ext cx="9144000" cy="6835140"/>
          </a:xfrm>
          <a:prstGeom prst="rect">
            <a:avLst/>
          </a:prstGeom>
        </p:spPr>
      </p:pic>
      <p:pic>
        <p:nvPicPr>
          <p:cNvPr id="3" name="Picture 2">
            <a:extLst>
              <a:ext uri="{FF2B5EF4-FFF2-40B4-BE49-F238E27FC236}">
                <a16:creationId xmlns:a16="http://schemas.microsoft.com/office/drawing/2014/main" xmlns="" id="{B0793749-658D-3944-BE3F-616EBCA8303E}"/>
              </a:ext>
            </a:extLst>
          </p:cNvPr>
          <p:cNvPicPr>
            <a:picLocks noChangeAspect="1"/>
          </p:cNvPicPr>
          <p:nvPr/>
        </p:nvPicPr>
        <p:blipFill>
          <a:blip r:embed="rId3"/>
          <a:stretch>
            <a:fillRect/>
          </a:stretch>
        </p:blipFill>
        <p:spPr>
          <a:xfrm>
            <a:off x="7292000" y="288000"/>
            <a:ext cx="1204000" cy="252000"/>
          </a:xfrm>
          <a:prstGeom prst="rect">
            <a:avLst/>
          </a:prstGeom>
        </p:spPr>
      </p:pic>
      <p:sp>
        <p:nvSpPr>
          <p:cNvPr id="8" name="TextBox 7">
            <a:extLst>
              <a:ext uri="{FF2B5EF4-FFF2-40B4-BE49-F238E27FC236}">
                <a16:creationId xmlns:a16="http://schemas.microsoft.com/office/drawing/2014/main" xmlns="" id="{9B083643-B23B-054D-B621-B79BAC41A55D}"/>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dirty="0">
              <a:solidFill>
                <a:srgbClr val="17327C"/>
              </a:solidFill>
            </a:endParaRPr>
          </a:p>
        </p:txBody>
      </p:sp>
      <p:sp>
        <p:nvSpPr>
          <p:cNvPr id="2" name="TextBox 1">
            <a:extLst>
              <a:ext uri="{FF2B5EF4-FFF2-40B4-BE49-F238E27FC236}">
                <a16:creationId xmlns:a16="http://schemas.microsoft.com/office/drawing/2014/main" xmlns="" id="{F53FC4ED-74F7-9F4F-83E5-135CE7393273}"/>
              </a:ext>
            </a:extLst>
          </p:cNvPr>
          <p:cNvSpPr txBox="1"/>
          <p:nvPr/>
        </p:nvSpPr>
        <p:spPr>
          <a:xfrm>
            <a:off x="576000" y="276228"/>
            <a:ext cx="3391200" cy="369332"/>
          </a:xfrm>
          <a:prstGeom prst="rect">
            <a:avLst/>
          </a:prstGeom>
          <a:noFill/>
        </p:spPr>
        <p:txBody>
          <a:bodyPr wrap="square" lIns="0" tIns="0" rIns="0" bIns="0" rtlCol="0">
            <a:spAutoFit/>
          </a:bodyPr>
          <a:lstStyle/>
          <a:p>
            <a:r>
              <a:rPr lang="sl-SI" sz="2400" b="1">
                <a:solidFill>
                  <a:srgbClr val="17327C"/>
                </a:solidFill>
                <a:latin typeface="Helvetica" pitchFamily="2" charset="0"/>
              </a:rPr>
              <a:t>Prednosti za stranke</a:t>
            </a:r>
            <a:endParaRPr lang="en-US" sz="2400" b="1">
              <a:solidFill>
                <a:srgbClr val="17327C"/>
              </a:solidFill>
              <a:latin typeface="Helvetica" pitchFamily="2" charset="0"/>
            </a:endParaRPr>
          </a:p>
        </p:txBody>
      </p:sp>
      <p:sp>
        <p:nvSpPr>
          <p:cNvPr id="13" name="TextBox 12">
            <a:extLst>
              <a:ext uri="{FF2B5EF4-FFF2-40B4-BE49-F238E27FC236}">
                <a16:creationId xmlns:a16="http://schemas.microsoft.com/office/drawing/2014/main" xmlns="" id="{B25F2D8C-A1F4-B944-ABB1-FF1558346CDA}"/>
              </a:ext>
            </a:extLst>
          </p:cNvPr>
          <p:cNvSpPr txBox="1"/>
          <p:nvPr/>
        </p:nvSpPr>
        <p:spPr>
          <a:xfrm>
            <a:off x="205836" y="2964790"/>
            <a:ext cx="8987782" cy="3231654"/>
          </a:xfrm>
          <a:prstGeom prst="rect">
            <a:avLst/>
          </a:prstGeom>
          <a:noFill/>
        </p:spPr>
        <p:txBody>
          <a:bodyPr wrap="square" lIns="0" tIns="0" rIns="0" bIns="0" rtlCol="0">
            <a:spAutoFit/>
          </a:bodyPr>
          <a:lstStyle/>
          <a:p>
            <a:pPr lvl="0"/>
            <a:r>
              <a:rPr lang="sl-SI" sz="1400" b="1">
                <a:latin typeface="Helvetica Light" panose="020B0403020202020204"/>
              </a:rPr>
              <a:t>Hitrejše prestavljanje forme</a:t>
            </a:r>
            <a:endParaRPr lang="da-DK" sz="1400">
              <a:latin typeface="Helvetica Light" panose="020B0403020202020204"/>
            </a:endParaRPr>
          </a:p>
          <a:p>
            <a:pPr lvl="1"/>
            <a:r>
              <a:rPr lang="en-US" sz="1400">
                <a:latin typeface="Helvetica Light" panose="020B0403020202020204"/>
              </a:rPr>
              <a:t>S</a:t>
            </a:r>
            <a:r>
              <a:rPr lang="sl-SI" sz="1400">
                <a:latin typeface="Helvetica Light" panose="020B0403020202020204"/>
              </a:rPr>
              <a:t>hranjene nastavitve/parametri bodo naslednjič dovolili dosti hitrejšnje nastavljanje forme</a:t>
            </a:r>
            <a:endParaRPr lang="da-DK" sz="1400">
              <a:latin typeface="Helvetica Light" panose="020B0403020202020204"/>
            </a:endParaRPr>
          </a:p>
          <a:p>
            <a:pPr lvl="0"/>
            <a:r>
              <a:rPr lang="sl-SI" sz="1400" b="1">
                <a:latin typeface="Helvetica Light" panose="020B0403020202020204"/>
              </a:rPr>
              <a:t>Zmanjšan čas cikla</a:t>
            </a:r>
            <a:endParaRPr lang="da-DK" sz="1400">
              <a:latin typeface="Helvetica Light" panose="020B0403020202020204"/>
            </a:endParaRPr>
          </a:p>
          <a:p>
            <a:pPr lvl="1"/>
            <a:r>
              <a:rPr lang="sl-SI" sz="1400">
                <a:latin typeface="Helvetica Light" panose="020B0403020202020204"/>
              </a:rPr>
              <a:t>Detajlne informacije o vsakem kanalu </a:t>
            </a:r>
            <a:r>
              <a:rPr lang="en-US" sz="1400">
                <a:latin typeface="Helvetica Light" panose="020B0403020202020204"/>
              </a:rPr>
              <a:t>delta T </a:t>
            </a:r>
            <a:r>
              <a:rPr lang="sl-SI" sz="1400">
                <a:latin typeface="Helvetica Light" panose="020B0403020202020204"/>
              </a:rPr>
              <a:t>bodo dovolile pametnejša porazdelitev hlajenja in optimiziran prenos toplote</a:t>
            </a:r>
            <a:endParaRPr lang="da-DK" sz="1400">
              <a:latin typeface="Helvetica Light" panose="020B0403020202020204"/>
            </a:endParaRPr>
          </a:p>
          <a:p>
            <a:pPr lvl="0"/>
            <a:r>
              <a:rPr lang="sl-SI" sz="1400" b="1">
                <a:latin typeface="Helvetica Light" panose="020B0403020202020204"/>
              </a:rPr>
              <a:t>Izboljšana kakovost izdelka</a:t>
            </a:r>
            <a:endParaRPr lang="da-DK" sz="1400">
              <a:latin typeface="Helvetica Light" panose="020B0403020202020204"/>
            </a:endParaRPr>
          </a:p>
          <a:p>
            <a:pPr lvl="1"/>
            <a:r>
              <a:rPr lang="en-US" sz="1400">
                <a:latin typeface="Helvetica Light" panose="020B0403020202020204"/>
              </a:rPr>
              <a:t>Optimiziran prenos toplote bo zagotovil konsistentno kakovost </a:t>
            </a:r>
            <a:r>
              <a:rPr lang="sl-SI" sz="1400">
                <a:latin typeface="Helvetica Light" panose="020B0403020202020204"/>
              </a:rPr>
              <a:t>izdelkov</a:t>
            </a:r>
            <a:endParaRPr lang="da-DK" sz="1400">
              <a:latin typeface="Helvetica Light" panose="020B0403020202020204"/>
            </a:endParaRPr>
          </a:p>
          <a:p>
            <a:pPr lvl="0"/>
            <a:r>
              <a:rPr lang="en-US" sz="1400" b="1">
                <a:latin typeface="Helvetica Light" panose="020B0403020202020204"/>
              </a:rPr>
              <a:t>Reduc</a:t>
            </a:r>
            <a:r>
              <a:rPr lang="sl-SI" sz="1400" b="1">
                <a:latin typeface="Helvetica Light" panose="020B0403020202020204"/>
              </a:rPr>
              <a:t>irani ostanki</a:t>
            </a:r>
            <a:endParaRPr lang="da-DK" sz="1400">
              <a:latin typeface="Helvetica Light" panose="020B0403020202020204"/>
            </a:endParaRPr>
          </a:p>
          <a:p>
            <a:pPr lvl="1"/>
            <a:r>
              <a:rPr lang="en-US" sz="1400">
                <a:latin typeface="Helvetica Light" panose="020B0403020202020204"/>
              </a:rPr>
              <a:t>Okvarjeni deli zaradi blokiranih vodnih poti bodo odpravljeni pri spremljanju pretoka, temperature in tlaka.</a:t>
            </a:r>
            <a:endParaRPr lang="da-DK" sz="1400">
              <a:latin typeface="Helvetica Light" panose="020B0403020202020204"/>
            </a:endParaRPr>
          </a:p>
          <a:p>
            <a:pPr lvl="0"/>
            <a:r>
              <a:rPr lang="sl-SI" sz="1400" b="1">
                <a:latin typeface="Helvetica Light" panose="020B0403020202020204"/>
              </a:rPr>
              <a:t>Varčevanje z energijo</a:t>
            </a:r>
            <a:endParaRPr lang="da-DK" sz="1400">
              <a:latin typeface="Helvetica Light" panose="020B0403020202020204"/>
            </a:endParaRPr>
          </a:p>
          <a:p>
            <a:pPr lvl="1"/>
            <a:r>
              <a:rPr lang="sl-SI" sz="1400">
                <a:latin typeface="Helvetica Light" panose="020B0403020202020204"/>
              </a:rPr>
              <a:t>H</a:t>
            </a:r>
            <a:r>
              <a:rPr lang="en-US" sz="1400">
                <a:latin typeface="Helvetica Light" panose="020B0403020202020204"/>
              </a:rPr>
              <a:t>la</a:t>
            </a:r>
            <a:r>
              <a:rPr lang="sl-SI" sz="1400">
                <a:latin typeface="Helvetica Light" panose="020B0403020202020204"/>
              </a:rPr>
              <a:t>jenje</a:t>
            </a:r>
            <a:r>
              <a:rPr lang="en-US" sz="1400">
                <a:latin typeface="Helvetica Light" panose="020B0403020202020204"/>
              </a:rPr>
              <a:t> ali izgub</a:t>
            </a:r>
            <a:r>
              <a:rPr lang="sl-SI" sz="1400">
                <a:latin typeface="Helvetica Light" panose="020B0403020202020204"/>
              </a:rPr>
              <a:t>a</a:t>
            </a:r>
            <a:r>
              <a:rPr lang="en-US" sz="1400">
                <a:latin typeface="Helvetica Light" panose="020B0403020202020204"/>
              </a:rPr>
              <a:t> </a:t>
            </a:r>
            <a:r>
              <a:rPr lang="sl-SI" sz="1400">
                <a:latin typeface="Helvetica Light" panose="020B0403020202020204"/>
              </a:rPr>
              <a:t>visokega </a:t>
            </a:r>
            <a:r>
              <a:rPr lang="en-US" sz="1400">
                <a:latin typeface="Helvetica Light" panose="020B0403020202020204"/>
              </a:rPr>
              <a:t>pritisk</a:t>
            </a:r>
            <a:r>
              <a:rPr lang="sl-SI" sz="1400">
                <a:latin typeface="Helvetica Light" panose="020B0403020202020204"/>
              </a:rPr>
              <a:t>a</a:t>
            </a:r>
            <a:r>
              <a:rPr lang="en-US" sz="1400">
                <a:latin typeface="Helvetica Light" panose="020B0403020202020204"/>
              </a:rPr>
              <a:t> zahteva več energije črpalke</a:t>
            </a:r>
            <a:r>
              <a:rPr lang="sl-SI" sz="1400">
                <a:latin typeface="Helvetica Light" panose="020B0403020202020204"/>
              </a:rPr>
              <a:t>.</a:t>
            </a:r>
            <a:r>
              <a:rPr lang="en-US" sz="1400">
                <a:latin typeface="Helvetica Light" panose="020B0403020202020204"/>
              </a:rPr>
              <a:t> Flosense </a:t>
            </a:r>
            <a:r>
              <a:rPr lang="sl-SI" sz="1400">
                <a:latin typeface="Helvetica Light" panose="020B0403020202020204"/>
              </a:rPr>
              <a:t>bo </a:t>
            </a:r>
            <a:r>
              <a:rPr lang="en-US" sz="1400">
                <a:latin typeface="Helvetica Light" panose="020B0403020202020204"/>
              </a:rPr>
              <a:t>pomagal prilagoditi to dejanskim potrebam in </a:t>
            </a:r>
            <a:r>
              <a:rPr lang="sl-SI" sz="1400">
                <a:latin typeface="Helvetica Light" panose="020B0403020202020204"/>
              </a:rPr>
              <a:t>pomagal </a:t>
            </a:r>
            <a:r>
              <a:rPr lang="en-US" sz="1400">
                <a:latin typeface="Helvetica Light" panose="020B0403020202020204"/>
              </a:rPr>
              <a:t>k zmanjšanju izgube tlaka.</a:t>
            </a:r>
            <a:endParaRPr lang="da-DK" sz="1400">
              <a:latin typeface="Helvetica Light" panose="020B0403020202020204"/>
            </a:endParaRPr>
          </a:p>
          <a:p>
            <a:pPr lvl="0"/>
            <a:r>
              <a:rPr lang="sl-SI" sz="1400" b="1">
                <a:latin typeface="Helvetica Light" panose="020B0403020202020204"/>
              </a:rPr>
              <a:t>Večja produktivnost</a:t>
            </a:r>
            <a:endParaRPr lang="da-DK" sz="1400">
              <a:latin typeface="Helvetica Light" panose="020B0403020202020204"/>
            </a:endParaRPr>
          </a:p>
          <a:p>
            <a:pPr lvl="1"/>
            <a:r>
              <a:rPr lang="sl-SI" sz="1400">
                <a:latin typeface="Helvetica Light" panose="020B0403020202020204"/>
              </a:rPr>
              <a:t>Na</a:t>
            </a:r>
            <a:r>
              <a:rPr lang="en-US" sz="1400">
                <a:latin typeface="Helvetica Light" panose="020B0403020202020204"/>
              </a:rPr>
              <a:t>biranje rje in onesnaževanje vode </a:t>
            </a:r>
            <a:r>
              <a:rPr lang="sl-SI" sz="1400">
                <a:latin typeface="Helvetica Light" panose="020B0403020202020204"/>
              </a:rPr>
              <a:t>bo </a:t>
            </a:r>
            <a:r>
              <a:rPr lang="en-US" sz="1400">
                <a:latin typeface="Helvetica Light" panose="020B0403020202020204"/>
              </a:rPr>
              <a:t>povzročil</a:t>
            </a:r>
            <a:r>
              <a:rPr lang="sl-SI" sz="1400">
                <a:latin typeface="Helvetica Light" panose="020B0403020202020204"/>
              </a:rPr>
              <a:t>o</a:t>
            </a:r>
            <a:r>
              <a:rPr lang="en-US" sz="1400">
                <a:latin typeface="Helvetica Light" panose="020B0403020202020204"/>
              </a:rPr>
              <a:t> nenačrtovane okvare</a:t>
            </a:r>
            <a:r>
              <a:rPr lang="sl-SI" sz="1400">
                <a:latin typeface="Helvetica Light" panose="020B0403020202020204"/>
              </a:rPr>
              <a:t> in zastoje v</a:t>
            </a:r>
            <a:r>
              <a:rPr lang="en-US" sz="1400">
                <a:latin typeface="Helvetica Light" panose="020B0403020202020204"/>
              </a:rPr>
              <a:t> proizvodnj</a:t>
            </a:r>
            <a:r>
              <a:rPr lang="sl-SI" sz="1400">
                <a:latin typeface="Helvetica Light" panose="020B0403020202020204"/>
              </a:rPr>
              <a:t>i.</a:t>
            </a:r>
            <a:r>
              <a:rPr lang="en-US" sz="1400">
                <a:latin typeface="Helvetica Light" panose="020B0403020202020204"/>
              </a:rPr>
              <a:t> Flosense bo zagotovil podatke za </a:t>
            </a:r>
            <a:r>
              <a:rPr lang="sl-SI" sz="1400">
                <a:latin typeface="Helvetica Light" panose="020B0403020202020204"/>
              </a:rPr>
              <a:t>načrtovanje </a:t>
            </a:r>
            <a:r>
              <a:rPr lang="en-US" sz="1400">
                <a:latin typeface="Helvetica Light" panose="020B0403020202020204"/>
              </a:rPr>
              <a:t>potreb</a:t>
            </a:r>
            <a:r>
              <a:rPr lang="sl-SI" sz="1400">
                <a:latin typeface="Helvetica Light" panose="020B0403020202020204"/>
              </a:rPr>
              <a:t>nega</a:t>
            </a:r>
            <a:r>
              <a:rPr lang="en-US" sz="1400">
                <a:latin typeface="Helvetica Light" panose="020B0403020202020204"/>
              </a:rPr>
              <a:t> vzdrževanj</a:t>
            </a:r>
            <a:r>
              <a:rPr lang="sl-SI" sz="1400">
                <a:latin typeface="Helvetica Light" panose="020B0403020202020204"/>
              </a:rPr>
              <a:t>a in </a:t>
            </a:r>
            <a:r>
              <a:rPr lang="en-US" sz="1400">
                <a:latin typeface="Helvetica Light" panose="020B0403020202020204"/>
              </a:rPr>
              <a:t>izgub</a:t>
            </a:r>
            <a:r>
              <a:rPr lang="sl-SI" sz="1400">
                <a:latin typeface="Helvetica Light" panose="020B0403020202020204"/>
              </a:rPr>
              <a:t>e</a:t>
            </a:r>
            <a:r>
              <a:rPr lang="en-US" sz="1400">
                <a:latin typeface="Helvetica Light" panose="020B0403020202020204"/>
              </a:rPr>
              <a:t> tlaka.</a:t>
            </a:r>
            <a:endParaRPr lang="da-DK" sz="1400">
              <a:latin typeface="Helvetica Light" panose="020B0403020202020204"/>
            </a:endParaRPr>
          </a:p>
        </p:txBody>
      </p:sp>
      <p:cxnSp>
        <p:nvCxnSpPr>
          <p:cNvPr id="11" name="Straight Connector 10">
            <a:extLst>
              <a:ext uri="{FF2B5EF4-FFF2-40B4-BE49-F238E27FC236}">
                <a16:creationId xmlns:a16="http://schemas.microsoft.com/office/drawing/2014/main" xmlns="" id="{59DD58D8-9AF3-3944-A2C5-E4DC508235B7}"/>
              </a:ext>
            </a:extLst>
          </p:cNvPr>
          <p:cNvCxnSpPr>
            <a:cxnSpLocks/>
          </p:cNvCxnSpPr>
          <p:nvPr/>
        </p:nvCxnSpPr>
        <p:spPr>
          <a:xfrm flipV="1">
            <a:off x="576000" y="645560"/>
            <a:ext cx="2990160"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6" name="Picture 12">
            <a:extLst>
              <a:ext uri="{FF2B5EF4-FFF2-40B4-BE49-F238E27FC236}">
                <a16:creationId xmlns:a16="http://schemas.microsoft.com/office/drawing/2014/main" xmlns="" id="{3B4818BC-BF3B-DA44-9C6C-7E57CC227304}"/>
              </a:ext>
            </a:extLst>
          </p:cNvPr>
          <p:cNvPicPr>
            <a:picLocks noChangeAspect="1"/>
          </p:cNvPicPr>
          <p:nvPr/>
        </p:nvPicPr>
        <p:blipFill>
          <a:blip r:embed="rId4"/>
          <a:stretch>
            <a:fillRect/>
          </a:stretch>
        </p:blipFill>
        <p:spPr>
          <a:xfrm>
            <a:off x="1893599" y="1059625"/>
            <a:ext cx="2381362" cy="1782079"/>
          </a:xfrm>
          <a:prstGeom prst="rect">
            <a:avLst/>
          </a:prstGeom>
        </p:spPr>
      </p:pic>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42</a:t>
            </a:fld>
            <a:endParaRPr lang="en-US">
              <a:solidFill>
                <a:schemeClr val="bg1"/>
              </a:solidFill>
            </a:endParaRPr>
          </a:p>
        </p:txBody>
      </p:sp>
    </p:spTree>
    <p:extLst>
      <p:ext uri="{BB962C8B-B14F-4D97-AF65-F5344CB8AC3E}">
        <p14:creationId xmlns:p14="http://schemas.microsoft.com/office/powerpoint/2010/main" val="352164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9BD694-C878-AE4F-BE58-0FFF1BB252DF}"/>
              </a:ext>
            </a:extLst>
          </p:cNvPr>
          <p:cNvPicPr>
            <a:picLocks noChangeAspect="1"/>
          </p:cNvPicPr>
          <p:nvPr/>
        </p:nvPicPr>
        <p:blipFill>
          <a:blip r:embed="rId3"/>
          <a:stretch>
            <a:fillRect/>
          </a:stretch>
        </p:blipFill>
        <p:spPr>
          <a:xfrm>
            <a:off x="0" y="11430"/>
            <a:ext cx="9144000" cy="6835140"/>
          </a:xfrm>
          <a:prstGeom prst="rect">
            <a:avLst/>
          </a:prstGeom>
        </p:spPr>
      </p:pic>
      <p:pic>
        <p:nvPicPr>
          <p:cNvPr id="7" name="Picture 6">
            <a:extLst>
              <a:ext uri="{FF2B5EF4-FFF2-40B4-BE49-F238E27FC236}">
                <a16:creationId xmlns:a16="http://schemas.microsoft.com/office/drawing/2014/main" xmlns="" id="{8B7E940C-56DF-904D-BF3B-69F4F24050C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11" name="TextBox 10">
            <a:extLst>
              <a:ext uri="{FF2B5EF4-FFF2-40B4-BE49-F238E27FC236}">
                <a16:creationId xmlns:a16="http://schemas.microsoft.com/office/drawing/2014/main" xmlns="" id="{B233ADF0-76CB-7746-97E4-0C7A6096F49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13" name="TextBox 12">
            <a:extLst>
              <a:ext uri="{FF2B5EF4-FFF2-40B4-BE49-F238E27FC236}">
                <a16:creationId xmlns:a16="http://schemas.microsoft.com/office/drawing/2014/main" xmlns="" id="{63DFAB8F-4295-B74E-A2A6-14FC117C584B}"/>
              </a:ext>
            </a:extLst>
          </p:cNvPr>
          <p:cNvSpPr txBox="1"/>
          <p:nvPr/>
        </p:nvSpPr>
        <p:spPr>
          <a:xfrm>
            <a:off x="654828" y="288000"/>
            <a:ext cx="3223752"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a:ln>
                  <a:noFill/>
                </a:ln>
                <a:solidFill>
                  <a:srgbClr val="17327C"/>
                </a:solidFill>
                <a:effectLst/>
                <a:uLnTx/>
                <a:uFillTx/>
                <a:latin typeface="Helvetica" pitchFamily="2" charset="0"/>
                <a:ea typeface="+mn-ea"/>
                <a:cs typeface="+mn-cs"/>
              </a:rPr>
              <a:t>Konfiguracija sistema</a:t>
            </a:r>
            <a:endParaRPr kumimoji="0" lang="en-US" sz="2400" b="1" i="0" u="none" strike="noStrike" kern="1200" cap="none" spc="0" normalizeH="0" baseline="0" noProof="0">
              <a:ln>
                <a:noFill/>
              </a:ln>
              <a:solidFill>
                <a:srgbClr val="17327C"/>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xmlns="" id="{37BBCA2F-128E-754A-A32D-1719B96ACC55}"/>
              </a:ext>
            </a:extLst>
          </p:cNvPr>
          <p:cNvSpPr txBox="1"/>
          <p:nvPr/>
        </p:nvSpPr>
        <p:spPr>
          <a:xfrm>
            <a:off x="5796586" y="5029219"/>
            <a:ext cx="2783888" cy="1046440"/>
          </a:xfrm>
          <a:prstGeom prst="rect">
            <a:avLst/>
          </a:prstGeom>
          <a:noFill/>
        </p:spPr>
        <p:txBody>
          <a:bodyPr wrap="square" lIns="0" tIns="0" rIns="0" bIns="0" rtlCol="0">
            <a:spAutoFit/>
          </a:bodyPr>
          <a:lstStyle/>
          <a:p>
            <a:pPr lvl="0">
              <a:defRPr/>
            </a:pPr>
            <a:r>
              <a:rPr lang="en-GB" sz="1700">
                <a:solidFill>
                  <a:srgbClr val="17327C"/>
                </a:solidFill>
                <a:latin typeface="Helvetica Light" panose="020B0403020202020204" pitchFamily="34" charset="0"/>
              </a:rPr>
              <a:t>Na zaslon na dotik priključite do 4 razdelilnike, da lahko nadzirate do 48 ločenih hladilnih krogov.</a:t>
            </a:r>
            <a:endParaRPr kumimoji="0" lang="en-GB" sz="1700" b="0" i="0" u="none" strike="noStrike" kern="1200" cap="none" spc="0" normalizeH="0" baseline="0" noProof="0">
              <a:ln>
                <a:noFill/>
              </a:ln>
              <a:solidFill>
                <a:srgbClr val="17327C"/>
              </a:solidFill>
              <a:effectLst/>
              <a:uLnTx/>
              <a:uFillTx/>
              <a:latin typeface="Helvetica Light" panose="020B0403020202020204" pitchFamily="34" charset="0"/>
              <a:ea typeface="+mn-ea"/>
              <a:cs typeface="+mn-cs"/>
            </a:endParaRPr>
          </a:p>
        </p:txBody>
      </p:sp>
      <p:cxnSp>
        <p:nvCxnSpPr>
          <p:cNvPr id="15" name="Straight Connector 14">
            <a:extLst>
              <a:ext uri="{FF2B5EF4-FFF2-40B4-BE49-F238E27FC236}">
                <a16:creationId xmlns:a16="http://schemas.microsoft.com/office/drawing/2014/main" xmlns="" id="{2A127CF9-101C-8945-8E29-B00EC8E5FCFC}"/>
              </a:ext>
            </a:extLst>
          </p:cNvPr>
          <p:cNvCxnSpPr>
            <a:cxnSpLocks/>
          </p:cNvCxnSpPr>
          <p:nvPr/>
        </p:nvCxnSpPr>
        <p:spPr>
          <a:xfrm>
            <a:off x="576000" y="648000"/>
            <a:ext cx="3218760" cy="9332"/>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43</a:t>
            </a:fld>
            <a:endParaRPr lang="en-US">
              <a:solidFill>
                <a:schemeClr val="bg1"/>
              </a:solidFill>
            </a:endParaRPr>
          </a:p>
        </p:txBody>
      </p:sp>
    </p:spTree>
    <p:extLst>
      <p:ext uri="{BB962C8B-B14F-4D97-AF65-F5344CB8AC3E}">
        <p14:creationId xmlns:p14="http://schemas.microsoft.com/office/powerpoint/2010/main" val="283248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9BD694-C878-AE4F-BE58-0FFF1BB252DF}"/>
              </a:ext>
            </a:extLst>
          </p:cNvPr>
          <p:cNvPicPr>
            <a:picLocks noChangeAspect="1"/>
          </p:cNvPicPr>
          <p:nvPr/>
        </p:nvPicPr>
        <p:blipFill>
          <a:blip r:embed="rId3"/>
          <a:stretch>
            <a:fillRect/>
          </a:stretch>
        </p:blipFill>
        <p:spPr>
          <a:xfrm>
            <a:off x="0" y="22860"/>
            <a:ext cx="9144000" cy="6835140"/>
          </a:xfrm>
          <a:prstGeom prst="rect">
            <a:avLst/>
          </a:prstGeom>
        </p:spPr>
      </p:pic>
      <p:pic>
        <p:nvPicPr>
          <p:cNvPr id="7" name="Picture 6">
            <a:extLst>
              <a:ext uri="{FF2B5EF4-FFF2-40B4-BE49-F238E27FC236}">
                <a16:creationId xmlns:a16="http://schemas.microsoft.com/office/drawing/2014/main" xmlns="" id="{8B7E940C-56DF-904D-BF3B-69F4F24050C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11" name="TextBox 10">
            <a:extLst>
              <a:ext uri="{FF2B5EF4-FFF2-40B4-BE49-F238E27FC236}">
                <a16:creationId xmlns:a16="http://schemas.microsoft.com/office/drawing/2014/main" xmlns="" id="{B233ADF0-76CB-7746-97E4-0C7A6096F49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13" name="TextBox 12">
            <a:extLst>
              <a:ext uri="{FF2B5EF4-FFF2-40B4-BE49-F238E27FC236}">
                <a16:creationId xmlns:a16="http://schemas.microsoft.com/office/drawing/2014/main" xmlns="" id="{63DFAB8F-4295-B74E-A2A6-14FC117C584B}"/>
              </a:ext>
            </a:extLst>
          </p:cNvPr>
          <p:cNvSpPr txBox="1"/>
          <p:nvPr/>
        </p:nvSpPr>
        <p:spPr>
          <a:xfrm>
            <a:off x="319968" y="308196"/>
            <a:ext cx="2343984" cy="738664"/>
          </a:xfrm>
          <a:prstGeom prst="rect">
            <a:avLst/>
          </a:prstGeom>
          <a:noFill/>
        </p:spPr>
        <p:txBody>
          <a:bodyPr wrap="square" lIns="0" tIns="0" rIns="0" bIns="0" rtlCol="0">
            <a:spAutoFit/>
          </a:bodyPr>
          <a:lstStyle/>
          <a:p>
            <a:r>
              <a:rPr lang="sl-SI" sz="2400" b="1">
                <a:solidFill>
                  <a:srgbClr val="17327C"/>
                </a:solidFill>
                <a:latin typeface="Helvetica" pitchFamily="2" charset="0"/>
              </a:rPr>
              <a:t>NASTAVITEV</a:t>
            </a:r>
          </a:p>
          <a:p>
            <a:r>
              <a:rPr lang="sl-SI" sz="2400" b="1">
                <a:solidFill>
                  <a:srgbClr val="17327C"/>
                </a:solidFill>
                <a:latin typeface="Helvetica" pitchFamily="2" charset="0"/>
              </a:rPr>
              <a:t>FORME</a:t>
            </a:r>
            <a:endParaRPr lang="en-US" sz="2400" b="1">
              <a:solidFill>
                <a:srgbClr val="17327C"/>
              </a:solidFill>
              <a:latin typeface="Helvetica" pitchFamily="2" charset="0"/>
            </a:endParaRPr>
          </a:p>
        </p:txBody>
      </p:sp>
      <p:sp>
        <p:nvSpPr>
          <p:cNvPr id="14" name="TextBox 13">
            <a:extLst>
              <a:ext uri="{FF2B5EF4-FFF2-40B4-BE49-F238E27FC236}">
                <a16:creationId xmlns:a16="http://schemas.microsoft.com/office/drawing/2014/main" xmlns="" id="{37BBCA2F-128E-754A-A32D-1719B96ACC55}"/>
              </a:ext>
            </a:extLst>
          </p:cNvPr>
          <p:cNvSpPr txBox="1"/>
          <p:nvPr/>
        </p:nvSpPr>
        <p:spPr>
          <a:xfrm>
            <a:off x="5796586" y="5029219"/>
            <a:ext cx="2783888" cy="1046440"/>
          </a:xfrm>
          <a:prstGeom prst="rect">
            <a:avLst/>
          </a:prstGeom>
          <a:noFill/>
        </p:spPr>
        <p:txBody>
          <a:bodyPr wrap="square" lIns="0" tIns="0" rIns="0" bIns="0" rtlCol="0">
            <a:spAutoFit/>
          </a:bodyPr>
          <a:lstStyle/>
          <a:p>
            <a:r>
              <a:rPr lang="en-GB" sz="1700">
                <a:solidFill>
                  <a:srgbClr val="17327C"/>
                </a:solidFill>
                <a:latin typeface="Helvetica Light" panose="020B0403020202020204" pitchFamily="34" charset="0"/>
              </a:rPr>
              <a:t>Na zaslon na dotik priključite do 4 razdelilnike, da lahko nadzirate do 48 ločenih hladilnih krogov.</a:t>
            </a:r>
          </a:p>
        </p:txBody>
      </p:sp>
      <p:cxnSp>
        <p:nvCxnSpPr>
          <p:cNvPr id="15" name="Straight Connector 14">
            <a:extLst>
              <a:ext uri="{FF2B5EF4-FFF2-40B4-BE49-F238E27FC236}">
                <a16:creationId xmlns:a16="http://schemas.microsoft.com/office/drawing/2014/main" xmlns="" id="{2A127CF9-101C-8945-8E29-B00EC8E5FCFC}"/>
              </a:ext>
            </a:extLst>
          </p:cNvPr>
          <p:cNvCxnSpPr>
            <a:cxnSpLocks/>
          </p:cNvCxnSpPr>
          <p:nvPr/>
        </p:nvCxnSpPr>
        <p:spPr>
          <a:xfrm>
            <a:off x="355020" y="1067100"/>
            <a:ext cx="179382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5">
            <a:extLst>
              <a:ext uri="{FF2B5EF4-FFF2-40B4-BE49-F238E27FC236}">
                <a16:creationId xmlns:a16="http://schemas.microsoft.com/office/drawing/2014/main" xmlns="" id="{AB8BD806-0BF9-C446-A7E5-8ECB5DADB5BA}"/>
              </a:ext>
            </a:extLst>
          </p:cNvPr>
          <p:cNvPicPr>
            <a:picLocks noChangeAspect="1"/>
          </p:cNvPicPr>
          <p:nvPr/>
        </p:nvPicPr>
        <p:blipFill>
          <a:blip r:embed="rId5"/>
          <a:stretch>
            <a:fillRect/>
          </a:stretch>
        </p:blipFill>
        <p:spPr>
          <a:xfrm>
            <a:off x="2819067" y="172541"/>
            <a:ext cx="2178482" cy="1276454"/>
          </a:xfrm>
          <a:prstGeom prst="rect">
            <a:avLst/>
          </a:prstGeom>
        </p:spPr>
      </p:pic>
      <p:cxnSp>
        <p:nvCxnSpPr>
          <p:cNvPr id="4" name="Lige forbindelse 3"/>
          <p:cNvCxnSpPr/>
          <p:nvPr/>
        </p:nvCxnSpPr>
        <p:spPr>
          <a:xfrm flipV="1">
            <a:off x="1536192" y="1146048"/>
            <a:ext cx="1383792" cy="12862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Lige forbindelse 5"/>
          <p:cNvCxnSpPr/>
          <p:nvPr/>
        </p:nvCxnSpPr>
        <p:spPr>
          <a:xfrm flipH="1" flipV="1">
            <a:off x="3657600" y="1146048"/>
            <a:ext cx="250708" cy="30175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a:off x="4202859" y="1146048"/>
            <a:ext cx="4293141" cy="13959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776017" y="1146048"/>
            <a:ext cx="959148" cy="3901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44</a:t>
            </a:fld>
            <a:endParaRPr lang="en-US">
              <a:solidFill>
                <a:schemeClr val="bg1"/>
              </a:solidFill>
            </a:endParaRPr>
          </a:p>
        </p:txBody>
      </p:sp>
    </p:spTree>
    <p:extLst>
      <p:ext uri="{BB962C8B-B14F-4D97-AF65-F5344CB8AC3E}">
        <p14:creationId xmlns:p14="http://schemas.microsoft.com/office/powerpoint/2010/main" val="8938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B8BD806-0BF9-C446-A7E5-8ECB5DADB5BA}"/>
              </a:ext>
            </a:extLst>
          </p:cNvPr>
          <p:cNvPicPr>
            <a:picLocks noChangeAspect="1"/>
          </p:cNvPicPr>
          <p:nvPr/>
        </p:nvPicPr>
        <p:blipFill>
          <a:blip r:embed="rId3"/>
          <a:stretch>
            <a:fillRect/>
          </a:stretch>
        </p:blipFill>
        <p:spPr>
          <a:xfrm>
            <a:off x="575999" y="1446030"/>
            <a:ext cx="7940028" cy="4652360"/>
          </a:xfrm>
          <a:prstGeom prst="rect">
            <a:avLst/>
          </a:prstGeom>
        </p:spPr>
      </p:pic>
      <p:pic>
        <p:nvPicPr>
          <p:cNvPr id="3" name="Picture 2">
            <a:extLst>
              <a:ext uri="{FF2B5EF4-FFF2-40B4-BE49-F238E27FC236}">
                <a16:creationId xmlns:a16="http://schemas.microsoft.com/office/drawing/2014/main" xmlns="" id="{B0793749-658D-3944-BE3F-616EBCA8303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8" name="TextBox 7">
            <a:extLst>
              <a:ext uri="{FF2B5EF4-FFF2-40B4-BE49-F238E27FC236}">
                <a16:creationId xmlns:a16="http://schemas.microsoft.com/office/drawing/2014/main" xmlns="" id="{9B083643-B23B-054D-B621-B79BAC41A55D}"/>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2" name="TextBox 1">
            <a:extLst>
              <a:ext uri="{FF2B5EF4-FFF2-40B4-BE49-F238E27FC236}">
                <a16:creationId xmlns:a16="http://schemas.microsoft.com/office/drawing/2014/main" xmlns="" id="{F53FC4ED-74F7-9F4F-83E5-135CE7393273}"/>
              </a:ext>
            </a:extLst>
          </p:cNvPr>
          <p:cNvSpPr txBox="1"/>
          <p:nvPr/>
        </p:nvSpPr>
        <p:spPr>
          <a:xfrm>
            <a:off x="576000" y="276228"/>
            <a:ext cx="3035879" cy="369332"/>
          </a:xfrm>
          <a:prstGeom prst="rect">
            <a:avLst/>
          </a:prstGeom>
          <a:noFill/>
        </p:spPr>
        <p:txBody>
          <a:bodyPr wrap="square" lIns="0" tIns="0" rIns="0" bIns="0" rtlCol="0">
            <a:spAutoFit/>
          </a:bodyPr>
          <a:lstStyle/>
          <a:p>
            <a:r>
              <a:rPr lang="sl-SI" sz="2400" b="1">
                <a:solidFill>
                  <a:srgbClr val="17327C"/>
                </a:solidFill>
                <a:latin typeface="Helvetica" pitchFamily="2" charset="0"/>
              </a:rPr>
              <a:t>ZASLON NA DOTIK</a:t>
            </a:r>
            <a:endParaRPr lang="en-GB" sz="2400" b="1">
              <a:solidFill>
                <a:srgbClr val="17327C"/>
              </a:solidFill>
              <a:latin typeface="Helvetica" pitchFamily="2" charset="0"/>
            </a:endParaRPr>
          </a:p>
        </p:txBody>
      </p:sp>
      <p:sp>
        <p:nvSpPr>
          <p:cNvPr id="12" name="TextBox 11">
            <a:extLst>
              <a:ext uri="{FF2B5EF4-FFF2-40B4-BE49-F238E27FC236}">
                <a16:creationId xmlns:a16="http://schemas.microsoft.com/office/drawing/2014/main" xmlns="" id="{A1DF9BC5-10A2-244D-93A7-7DF81EE0C9D7}"/>
              </a:ext>
            </a:extLst>
          </p:cNvPr>
          <p:cNvSpPr txBox="1"/>
          <p:nvPr/>
        </p:nvSpPr>
        <p:spPr>
          <a:xfrm>
            <a:off x="575999" y="753559"/>
            <a:ext cx="5091153" cy="430887"/>
          </a:xfrm>
          <a:prstGeom prst="rect">
            <a:avLst/>
          </a:prstGeom>
          <a:noFill/>
        </p:spPr>
        <p:txBody>
          <a:bodyPr wrap="square" lIns="0" tIns="0" rIns="0" bIns="0" rtlCol="0">
            <a:spAutoFit/>
          </a:bodyPr>
          <a:lstStyle/>
          <a:p>
            <a:r>
              <a:rPr lang="en-GB" sz="1400">
                <a:solidFill>
                  <a:srgbClr val="17327C"/>
                </a:solidFill>
                <a:latin typeface="Helvetica Light" panose="020B0403020202020204" pitchFamily="34" charset="0"/>
              </a:rPr>
              <a:t>Pregledni zaslon, ki prikazuje vsak razdelilnik. Prikaz skupnega pretoka v </a:t>
            </a:r>
            <a:r>
              <a:rPr lang="sl-SI" sz="1400">
                <a:solidFill>
                  <a:srgbClr val="17327C"/>
                </a:solidFill>
                <a:latin typeface="Helvetica Light" panose="020B0403020202020204" pitchFamily="34" charset="0"/>
              </a:rPr>
              <a:t>razdelilniku</a:t>
            </a:r>
            <a:r>
              <a:rPr lang="en-GB" sz="1400">
                <a:solidFill>
                  <a:srgbClr val="17327C"/>
                </a:solidFill>
                <a:latin typeface="Helvetica Light" panose="020B0403020202020204" pitchFamily="34" charset="0"/>
              </a:rPr>
              <a:t>, dohodn</a:t>
            </a:r>
            <a:r>
              <a:rPr lang="sl-SI" sz="1400">
                <a:solidFill>
                  <a:srgbClr val="17327C"/>
                </a:solidFill>
                <a:latin typeface="Helvetica Light" panose="020B0403020202020204" pitchFamily="34" charset="0"/>
              </a:rPr>
              <a:t>e</a:t>
            </a:r>
            <a:r>
              <a:rPr lang="en-GB" sz="1400">
                <a:solidFill>
                  <a:srgbClr val="17327C"/>
                </a:solidFill>
                <a:latin typeface="Helvetica Light" panose="020B0403020202020204" pitchFamily="34" charset="0"/>
              </a:rPr>
              <a:t> temperatur</a:t>
            </a:r>
            <a:r>
              <a:rPr lang="sl-SI" sz="1400">
                <a:solidFill>
                  <a:srgbClr val="17327C"/>
                </a:solidFill>
                <a:latin typeface="Helvetica Light" panose="020B0403020202020204" pitchFamily="34" charset="0"/>
              </a:rPr>
              <a:t>e</a:t>
            </a:r>
            <a:r>
              <a:rPr lang="en-GB" sz="1400">
                <a:solidFill>
                  <a:srgbClr val="17327C"/>
                </a:solidFill>
                <a:latin typeface="Helvetica Light" panose="020B0403020202020204" pitchFamily="34" charset="0"/>
              </a:rPr>
              <a:t>, Delta P</a:t>
            </a:r>
          </a:p>
        </p:txBody>
      </p:sp>
      <p:cxnSp>
        <p:nvCxnSpPr>
          <p:cNvPr id="11" name="Straight Connector 10">
            <a:extLst>
              <a:ext uri="{FF2B5EF4-FFF2-40B4-BE49-F238E27FC236}">
                <a16:creationId xmlns:a16="http://schemas.microsoft.com/office/drawing/2014/main" xmlns="" id="{59DD58D8-9AF3-3944-A2C5-E4DC508235B7}"/>
              </a:ext>
            </a:extLst>
          </p:cNvPr>
          <p:cNvCxnSpPr>
            <a:cxnSpLocks/>
          </p:cNvCxnSpPr>
          <p:nvPr/>
        </p:nvCxnSpPr>
        <p:spPr>
          <a:xfrm flipV="1">
            <a:off x="576000" y="645560"/>
            <a:ext cx="2792040"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45</a:t>
            </a:fld>
            <a:endParaRPr lang="en-US">
              <a:solidFill>
                <a:schemeClr val="bg1"/>
              </a:solidFill>
            </a:endParaRPr>
          </a:p>
        </p:txBody>
      </p:sp>
    </p:spTree>
    <p:extLst>
      <p:ext uri="{BB962C8B-B14F-4D97-AF65-F5344CB8AC3E}">
        <p14:creationId xmlns:p14="http://schemas.microsoft.com/office/powerpoint/2010/main" val="1019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9BD694-C878-AE4F-BE58-0FFF1BB252DF}"/>
              </a:ext>
            </a:extLst>
          </p:cNvPr>
          <p:cNvPicPr>
            <a:picLocks noChangeAspect="1"/>
          </p:cNvPicPr>
          <p:nvPr/>
        </p:nvPicPr>
        <p:blipFill>
          <a:blip r:embed="rId3"/>
          <a:stretch>
            <a:fillRect/>
          </a:stretch>
        </p:blipFill>
        <p:spPr>
          <a:xfrm>
            <a:off x="0" y="11430"/>
            <a:ext cx="9144000" cy="6835140"/>
          </a:xfrm>
          <a:prstGeom prst="rect">
            <a:avLst/>
          </a:prstGeom>
        </p:spPr>
      </p:pic>
      <p:pic>
        <p:nvPicPr>
          <p:cNvPr id="7" name="Picture 6">
            <a:extLst>
              <a:ext uri="{FF2B5EF4-FFF2-40B4-BE49-F238E27FC236}">
                <a16:creationId xmlns:a16="http://schemas.microsoft.com/office/drawing/2014/main" xmlns="" id="{8B7E940C-56DF-904D-BF3B-69F4F24050C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11" name="TextBox 10">
            <a:extLst>
              <a:ext uri="{FF2B5EF4-FFF2-40B4-BE49-F238E27FC236}">
                <a16:creationId xmlns:a16="http://schemas.microsoft.com/office/drawing/2014/main" xmlns="" id="{B233ADF0-76CB-7746-97E4-0C7A6096F49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13" name="TextBox 12">
            <a:extLst>
              <a:ext uri="{FF2B5EF4-FFF2-40B4-BE49-F238E27FC236}">
                <a16:creationId xmlns:a16="http://schemas.microsoft.com/office/drawing/2014/main" xmlns="" id="{63DFAB8F-4295-B74E-A2A6-14FC117C584B}"/>
              </a:ext>
            </a:extLst>
          </p:cNvPr>
          <p:cNvSpPr txBox="1"/>
          <p:nvPr/>
        </p:nvSpPr>
        <p:spPr>
          <a:xfrm>
            <a:off x="576000" y="276228"/>
            <a:ext cx="2021465" cy="369332"/>
          </a:xfrm>
          <a:prstGeom prst="rect">
            <a:avLst/>
          </a:prstGeom>
          <a:noFill/>
        </p:spPr>
        <p:txBody>
          <a:bodyPr wrap="square" lIns="0" tIns="0" rIns="0" bIns="0" rtlCol="0">
            <a:spAutoFit/>
          </a:bodyPr>
          <a:lstStyle/>
          <a:p>
            <a:r>
              <a:rPr lang="sl-SI" sz="2400" b="1">
                <a:solidFill>
                  <a:srgbClr val="17327C"/>
                </a:solidFill>
                <a:latin typeface="Helvetica" pitchFamily="2" charset="0"/>
              </a:rPr>
              <a:t>TOKOKROGI</a:t>
            </a:r>
            <a:endParaRPr lang="en-US" sz="2400" b="1">
              <a:solidFill>
                <a:srgbClr val="17327C"/>
              </a:solidFill>
              <a:latin typeface="Helvetica" pitchFamily="2" charset="0"/>
            </a:endParaRPr>
          </a:p>
        </p:txBody>
      </p:sp>
      <p:sp>
        <p:nvSpPr>
          <p:cNvPr id="14" name="TextBox 13">
            <a:extLst>
              <a:ext uri="{FF2B5EF4-FFF2-40B4-BE49-F238E27FC236}">
                <a16:creationId xmlns:a16="http://schemas.microsoft.com/office/drawing/2014/main" xmlns="" id="{37BBCA2F-128E-754A-A32D-1719B96ACC55}"/>
              </a:ext>
            </a:extLst>
          </p:cNvPr>
          <p:cNvSpPr txBox="1"/>
          <p:nvPr/>
        </p:nvSpPr>
        <p:spPr>
          <a:xfrm>
            <a:off x="5796586" y="5029219"/>
            <a:ext cx="2783888" cy="1046440"/>
          </a:xfrm>
          <a:prstGeom prst="rect">
            <a:avLst/>
          </a:prstGeom>
          <a:noFill/>
        </p:spPr>
        <p:txBody>
          <a:bodyPr wrap="square" lIns="0" tIns="0" rIns="0" bIns="0" rtlCol="0">
            <a:spAutoFit/>
          </a:bodyPr>
          <a:lstStyle/>
          <a:p>
            <a:r>
              <a:rPr lang="en-GB" sz="1700">
                <a:solidFill>
                  <a:srgbClr val="17327C"/>
                </a:solidFill>
                <a:latin typeface="Helvetica Light" panose="020B0403020202020204" pitchFamily="34" charset="0"/>
              </a:rPr>
              <a:t>Na zaslon na dotik priključite do 4 razdelilnike, da lahko nadzirate do 48 ločenih hladilnih </a:t>
            </a:r>
            <a:r>
              <a:rPr lang="sl-SI" sz="1700">
                <a:solidFill>
                  <a:srgbClr val="17327C"/>
                </a:solidFill>
                <a:latin typeface="Helvetica Light" panose="020B0403020202020204" pitchFamily="34" charset="0"/>
              </a:rPr>
              <a:t>toko</a:t>
            </a:r>
            <a:r>
              <a:rPr lang="en-GB" sz="1700">
                <a:solidFill>
                  <a:srgbClr val="17327C"/>
                </a:solidFill>
                <a:latin typeface="Helvetica Light" panose="020B0403020202020204" pitchFamily="34" charset="0"/>
              </a:rPr>
              <a:t>krogov.</a:t>
            </a:r>
          </a:p>
        </p:txBody>
      </p:sp>
      <p:cxnSp>
        <p:nvCxnSpPr>
          <p:cNvPr id="15" name="Straight Connector 14">
            <a:extLst>
              <a:ext uri="{FF2B5EF4-FFF2-40B4-BE49-F238E27FC236}">
                <a16:creationId xmlns:a16="http://schemas.microsoft.com/office/drawing/2014/main" xmlns="" id="{2A127CF9-101C-8945-8E29-B00EC8E5FCFC}"/>
              </a:ext>
            </a:extLst>
          </p:cNvPr>
          <p:cNvCxnSpPr>
            <a:cxnSpLocks/>
          </p:cNvCxnSpPr>
          <p:nvPr/>
        </p:nvCxnSpPr>
        <p:spPr>
          <a:xfrm>
            <a:off x="576000" y="648000"/>
            <a:ext cx="158935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5">
            <a:extLst>
              <a:ext uri="{FF2B5EF4-FFF2-40B4-BE49-F238E27FC236}">
                <a16:creationId xmlns:a16="http://schemas.microsoft.com/office/drawing/2014/main" xmlns="" id="{3E50304D-0788-794A-9C1D-207F77B50BAA}"/>
              </a:ext>
            </a:extLst>
          </p:cNvPr>
          <p:cNvPicPr>
            <a:picLocks noChangeAspect="1"/>
          </p:cNvPicPr>
          <p:nvPr/>
        </p:nvPicPr>
        <p:blipFill>
          <a:blip r:embed="rId5"/>
          <a:stretch>
            <a:fillRect/>
          </a:stretch>
        </p:blipFill>
        <p:spPr>
          <a:xfrm>
            <a:off x="2545520" y="60960"/>
            <a:ext cx="2715402" cy="1591056"/>
          </a:xfrm>
          <a:prstGeom prst="rect">
            <a:avLst/>
          </a:prstGeom>
        </p:spPr>
      </p:pic>
      <p:sp>
        <p:nvSpPr>
          <p:cNvPr id="2" name="Ellipse 1"/>
          <p:cNvSpPr/>
          <p:nvPr/>
        </p:nvSpPr>
        <p:spPr>
          <a:xfrm>
            <a:off x="2545520" y="3889248"/>
            <a:ext cx="2462784" cy="2749296"/>
          </a:xfrm>
          <a:prstGeom prst="ellipse">
            <a:avLst/>
          </a:prstGeom>
          <a:noFill/>
          <a:ln w="28575">
            <a:solidFill>
              <a:srgbClr val="D8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Lige forbindelse 4"/>
          <p:cNvCxnSpPr/>
          <p:nvPr/>
        </p:nvCxnSpPr>
        <p:spPr>
          <a:xfrm flipV="1">
            <a:off x="3903221" y="1652016"/>
            <a:ext cx="0" cy="2237232"/>
          </a:xfrm>
          <a:prstGeom prst="line">
            <a:avLst/>
          </a:prstGeom>
          <a:ln w="28575">
            <a:solidFill>
              <a:srgbClr val="D8232A"/>
            </a:solidFill>
          </a:ln>
        </p:spPr>
        <p:style>
          <a:lnRef idx="1">
            <a:schemeClr val="accent1"/>
          </a:lnRef>
          <a:fillRef idx="0">
            <a:schemeClr val="accent1"/>
          </a:fillRef>
          <a:effectRef idx="0">
            <a:schemeClr val="accent1"/>
          </a:effectRef>
          <a:fontRef idx="minor">
            <a:schemeClr val="tx1"/>
          </a:fontRef>
        </p:style>
      </p:cxnSp>
      <p:sp>
        <p:nvSpPr>
          <p:cNvPr id="1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46</a:t>
            </a:fld>
            <a:endParaRPr lang="en-US">
              <a:solidFill>
                <a:schemeClr val="bg1"/>
              </a:solidFill>
            </a:endParaRPr>
          </a:p>
        </p:txBody>
      </p:sp>
    </p:spTree>
    <p:extLst>
      <p:ext uri="{BB962C8B-B14F-4D97-AF65-F5344CB8AC3E}">
        <p14:creationId xmlns:p14="http://schemas.microsoft.com/office/powerpoint/2010/main" val="26901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E50304D-0788-794A-9C1D-207F77B50BAA}"/>
              </a:ext>
            </a:extLst>
          </p:cNvPr>
          <p:cNvPicPr>
            <a:picLocks noChangeAspect="1"/>
          </p:cNvPicPr>
          <p:nvPr/>
        </p:nvPicPr>
        <p:blipFill>
          <a:blip r:embed="rId3"/>
          <a:stretch>
            <a:fillRect/>
          </a:stretch>
        </p:blipFill>
        <p:spPr>
          <a:xfrm>
            <a:off x="606991" y="1436431"/>
            <a:ext cx="7930018" cy="4646495"/>
          </a:xfrm>
          <a:prstGeom prst="rect">
            <a:avLst/>
          </a:prstGeom>
        </p:spPr>
      </p:pic>
      <p:pic>
        <p:nvPicPr>
          <p:cNvPr id="3" name="Picture 2">
            <a:extLst>
              <a:ext uri="{FF2B5EF4-FFF2-40B4-BE49-F238E27FC236}">
                <a16:creationId xmlns:a16="http://schemas.microsoft.com/office/drawing/2014/main" xmlns="" id="{B0793749-658D-3944-BE3F-616EBCA8303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8" name="TextBox 7">
            <a:extLst>
              <a:ext uri="{FF2B5EF4-FFF2-40B4-BE49-F238E27FC236}">
                <a16:creationId xmlns:a16="http://schemas.microsoft.com/office/drawing/2014/main" xmlns="" id="{9B083643-B23B-054D-B621-B79BAC41A55D}"/>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2" name="TextBox 1">
            <a:extLst>
              <a:ext uri="{FF2B5EF4-FFF2-40B4-BE49-F238E27FC236}">
                <a16:creationId xmlns:a16="http://schemas.microsoft.com/office/drawing/2014/main" xmlns="" id="{F53FC4ED-74F7-9F4F-83E5-135CE7393273}"/>
              </a:ext>
            </a:extLst>
          </p:cNvPr>
          <p:cNvSpPr txBox="1"/>
          <p:nvPr/>
        </p:nvSpPr>
        <p:spPr>
          <a:xfrm>
            <a:off x="576000" y="276228"/>
            <a:ext cx="3096839" cy="369332"/>
          </a:xfrm>
          <a:prstGeom prst="rect">
            <a:avLst/>
          </a:prstGeom>
          <a:noFill/>
        </p:spPr>
        <p:txBody>
          <a:bodyPr wrap="square" lIns="0" tIns="0" rIns="0" bIns="0" rtlCol="0">
            <a:spAutoFit/>
          </a:bodyPr>
          <a:lstStyle/>
          <a:p>
            <a:r>
              <a:rPr lang="sl-SI" sz="2400" b="1">
                <a:solidFill>
                  <a:srgbClr val="17327C"/>
                </a:solidFill>
                <a:latin typeface="Helvetica" pitchFamily="2" charset="0"/>
              </a:rPr>
              <a:t>ZASLON NA DOTIK</a:t>
            </a:r>
            <a:endParaRPr lang="en-GB" sz="2400" b="1">
              <a:solidFill>
                <a:srgbClr val="17327C"/>
              </a:solidFill>
              <a:latin typeface="Helvetica" pitchFamily="2" charset="0"/>
            </a:endParaRPr>
          </a:p>
        </p:txBody>
      </p:sp>
      <p:sp>
        <p:nvSpPr>
          <p:cNvPr id="12" name="TextBox 11">
            <a:extLst>
              <a:ext uri="{FF2B5EF4-FFF2-40B4-BE49-F238E27FC236}">
                <a16:creationId xmlns:a16="http://schemas.microsoft.com/office/drawing/2014/main" xmlns="" id="{A1DF9BC5-10A2-244D-93A7-7DF81EE0C9D7}"/>
              </a:ext>
            </a:extLst>
          </p:cNvPr>
          <p:cNvSpPr txBox="1"/>
          <p:nvPr/>
        </p:nvSpPr>
        <p:spPr>
          <a:xfrm>
            <a:off x="576000" y="753559"/>
            <a:ext cx="3645480" cy="215444"/>
          </a:xfrm>
          <a:prstGeom prst="rect">
            <a:avLst/>
          </a:prstGeom>
          <a:noFill/>
        </p:spPr>
        <p:txBody>
          <a:bodyPr wrap="square" lIns="0" tIns="0" rIns="0" bIns="0" rtlCol="0">
            <a:spAutoFit/>
          </a:bodyPr>
          <a:lstStyle/>
          <a:p>
            <a:r>
              <a:rPr lang="pl-PL" sz="1400">
                <a:solidFill>
                  <a:srgbClr val="17327C"/>
                </a:solidFill>
                <a:latin typeface="Helvetica Light" panose="020B0403020202020204" pitchFamily="34" charset="0"/>
              </a:rPr>
              <a:t>Zaslon za podrobnosti razdelilnika - do 12 vezij</a:t>
            </a:r>
            <a:endParaRPr lang="en-GB" sz="1400">
              <a:solidFill>
                <a:srgbClr val="17327C"/>
              </a:solidFill>
              <a:latin typeface="Helvetica Light" panose="020B0403020202020204" pitchFamily="34" charset="0"/>
            </a:endParaRPr>
          </a:p>
        </p:txBody>
      </p:sp>
      <p:cxnSp>
        <p:nvCxnSpPr>
          <p:cNvPr id="11" name="Straight Connector 10">
            <a:extLst>
              <a:ext uri="{FF2B5EF4-FFF2-40B4-BE49-F238E27FC236}">
                <a16:creationId xmlns:a16="http://schemas.microsoft.com/office/drawing/2014/main" xmlns="" id="{59DD58D8-9AF3-3944-A2C5-E4DC508235B7}"/>
              </a:ext>
            </a:extLst>
          </p:cNvPr>
          <p:cNvCxnSpPr>
            <a:cxnSpLocks/>
          </p:cNvCxnSpPr>
          <p:nvPr/>
        </p:nvCxnSpPr>
        <p:spPr>
          <a:xfrm>
            <a:off x="576000" y="648000"/>
            <a:ext cx="220192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xmlns="" id="{FA6F3183-85BC-E94A-9708-28B0CF9F1B06}"/>
              </a:ext>
            </a:extLst>
          </p:cNvPr>
          <p:cNvSpPr txBox="1"/>
          <p:nvPr/>
        </p:nvSpPr>
        <p:spPr>
          <a:xfrm>
            <a:off x="2606347" y="-984488"/>
            <a:ext cx="4531658" cy="830997"/>
          </a:xfrm>
          <a:prstGeom prst="rect">
            <a:avLst/>
          </a:prstGeom>
          <a:noFill/>
        </p:spPr>
        <p:txBody>
          <a:bodyPr wrap="square" rtlCol="0">
            <a:spAutoFit/>
          </a:bodyPr>
          <a:lstStyle/>
          <a:p>
            <a:r>
              <a:rPr lang="en-GB" sz="1200">
                <a:solidFill>
                  <a:schemeClr val="tx2"/>
                </a:solidFill>
                <a:latin typeface="Helvetica Light" panose="020B0403020202020204" pitchFamily="34" charset="0"/>
              </a:rPr>
              <a:t>The main screen will show all circuits with information about flow and </a:t>
            </a:r>
            <a:r>
              <a:rPr lang="en-GB" sz="1200" err="1">
                <a:solidFill>
                  <a:schemeClr val="tx2"/>
                </a:solidFill>
                <a:latin typeface="Helvetica Light" panose="020B0403020202020204" pitchFamily="34" charset="0"/>
              </a:rPr>
              <a:t>temperature.The</a:t>
            </a:r>
            <a:r>
              <a:rPr lang="en-GB" sz="1200">
                <a:solidFill>
                  <a:schemeClr val="tx2"/>
                </a:solidFill>
                <a:latin typeface="Helvetica Light" panose="020B0403020202020204" pitchFamily="34" charset="0"/>
              </a:rPr>
              <a:t> main inlet and outlet will also show</a:t>
            </a:r>
          </a:p>
          <a:p>
            <a:r>
              <a:rPr lang="en-GB" sz="1200">
                <a:solidFill>
                  <a:schemeClr val="tx2"/>
                </a:solidFill>
                <a:latin typeface="Helvetica Light" panose="020B0403020202020204" pitchFamily="34" charset="0"/>
              </a:rPr>
              <a:t>including pressure.</a:t>
            </a:r>
          </a:p>
          <a:p>
            <a:endParaRPr lang="en-US" sz="1200">
              <a:solidFill>
                <a:schemeClr val="tx2"/>
              </a:solidFill>
              <a:latin typeface="Helvetica Light" panose="020B0403020202020204" pitchFamily="34" charset="0"/>
            </a:endParaRPr>
          </a:p>
        </p:txBody>
      </p:sp>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47</a:t>
            </a:fld>
            <a:endParaRPr lang="en-US">
              <a:solidFill>
                <a:schemeClr val="bg1"/>
              </a:solidFill>
            </a:endParaRPr>
          </a:p>
        </p:txBody>
      </p:sp>
    </p:spTree>
    <p:extLst>
      <p:ext uri="{BB962C8B-B14F-4D97-AF65-F5344CB8AC3E}">
        <p14:creationId xmlns:p14="http://schemas.microsoft.com/office/powerpoint/2010/main" val="37042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9BD694-C878-AE4F-BE58-0FFF1BB252DF}"/>
              </a:ext>
            </a:extLst>
          </p:cNvPr>
          <p:cNvPicPr>
            <a:picLocks noChangeAspect="1"/>
          </p:cNvPicPr>
          <p:nvPr/>
        </p:nvPicPr>
        <p:blipFill>
          <a:blip r:embed="rId3"/>
          <a:stretch>
            <a:fillRect/>
          </a:stretch>
        </p:blipFill>
        <p:spPr>
          <a:xfrm>
            <a:off x="0" y="11430"/>
            <a:ext cx="9144000" cy="6835140"/>
          </a:xfrm>
          <a:prstGeom prst="rect">
            <a:avLst/>
          </a:prstGeom>
        </p:spPr>
      </p:pic>
      <p:pic>
        <p:nvPicPr>
          <p:cNvPr id="7" name="Picture 6">
            <a:extLst>
              <a:ext uri="{FF2B5EF4-FFF2-40B4-BE49-F238E27FC236}">
                <a16:creationId xmlns:a16="http://schemas.microsoft.com/office/drawing/2014/main" xmlns="" id="{8B7E940C-56DF-904D-BF3B-69F4F24050CE}"/>
              </a:ext>
            </a:extLst>
          </p:cNvPr>
          <p:cNvPicPr>
            <a:picLocks noChangeAspect="1"/>
          </p:cNvPicPr>
          <p:nvPr/>
        </p:nvPicPr>
        <p:blipFill>
          <a:blip r:embed="rId4"/>
          <a:stretch>
            <a:fillRect/>
          </a:stretch>
        </p:blipFill>
        <p:spPr>
          <a:xfrm>
            <a:off x="7292000" y="288000"/>
            <a:ext cx="1204000" cy="252000"/>
          </a:xfrm>
          <a:prstGeom prst="rect">
            <a:avLst/>
          </a:prstGeom>
        </p:spPr>
      </p:pic>
      <p:sp>
        <p:nvSpPr>
          <p:cNvPr id="11" name="TextBox 10">
            <a:extLst>
              <a:ext uri="{FF2B5EF4-FFF2-40B4-BE49-F238E27FC236}">
                <a16:creationId xmlns:a16="http://schemas.microsoft.com/office/drawing/2014/main" xmlns="" id="{B233ADF0-76CB-7746-97E4-0C7A6096F493}"/>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rPr>
              <a:t>DIGITAL</a:t>
            </a:r>
            <a:r>
              <a:rPr lang="sl-SI" sz="900" spc="300">
                <a:solidFill>
                  <a:srgbClr val="17327C"/>
                </a:solidFill>
              </a:rPr>
              <a:t>NI REGULATOR</a:t>
            </a:r>
            <a:r>
              <a:rPr lang="en-GB" sz="900" spc="300">
                <a:solidFill>
                  <a:srgbClr val="17327C"/>
                </a:solidFill>
              </a:rPr>
              <a:t> </a:t>
            </a:r>
            <a:r>
              <a:rPr lang="sl-SI" sz="900" spc="300">
                <a:solidFill>
                  <a:srgbClr val="D8232A"/>
                </a:solidFill>
              </a:rPr>
              <a:t>PRETOKA</a:t>
            </a:r>
            <a:endParaRPr lang="en-GB" sz="900" spc="300">
              <a:solidFill>
                <a:srgbClr val="17327C"/>
              </a:solidFill>
            </a:endParaRPr>
          </a:p>
        </p:txBody>
      </p:sp>
      <p:sp>
        <p:nvSpPr>
          <p:cNvPr id="13" name="TextBox 12">
            <a:extLst>
              <a:ext uri="{FF2B5EF4-FFF2-40B4-BE49-F238E27FC236}">
                <a16:creationId xmlns:a16="http://schemas.microsoft.com/office/drawing/2014/main" xmlns="" id="{63DFAB8F-4295-B74E-A2A6-14FC117C584B}"/>
              </a:ext>
            </a:extLst>
          </p:cNvPr>
          <p:cNvSpPr txBox="1"/>
          <p:nvPr/>
        </p:nvSpPr>
        <p:spPr>
          <a:xfrm>
            <a:off x="576000" y="276228"/>
            <a:ext cx="2325696" cy="738664"/>
          </a:xfrm>
          <a:prstGeom prst="rect">
            <a:avLst/>
          </a:prstGeom>
          <a:noFill/>
        </p:spPr>
        <p:txBody>
          <a:bodyPr wrap="square" lIns="0" tIns="0" rIns="0" bIns="0" rtlCol="0">
            <a:spAutoFit/>
          </a:bodyPr>
          <a:lstStyle/>
          <a:p>
            <a:r>
              <a:rPr lang="da-DK" sz="2400" b="1">
                <a:solidFill>
                  <a:srgbClr val="17327C"/>
                </a:solidFill>
                <a:latin typeface="Helvetica" pitchFamily="2" charset="0"/>
              </a:rPr>
              <a:t>Specifi</a:t>
            </a:r>
            <a:r>
              <a:rPr lang="sl-SI" sz="2400" b="1">
                <a:solidFill>
                  <a:srgbClr val="17327C"/>
                </a:solidFill>
                <a:latin typeface="Helvetica" pitchFamily="2" charset="0"/>
              </a:rPr>
              <a:t>čni</a:t>
            </a:r>
          </a:p>
          <a:p>
            <a:r>
              <a:rPr lang="sl-SI" sz="2400" b="1">
                <a:solidFill>
                  <a:srgbClr val="17327C"/>
                </a:solidFill>
                <a:latin typeface="Helvetica" pitchFamily="2" charset="0"/>
              </a:rPr>
              <a:t>tokokrog</a:t>
            </a:r>
            <a:endParaRPr lang="en-US" sz="2400" b="1">
              <a:solidFill>
                <a:srgbClr val="17327C"/>
              </a:solidFill>
              <a:latin typeface="Helvetica" pitchFamily="2" charset="0"/>
            </a:endParaRPr>
          </a:p>
        </p:txBody>
      </p:sp>
      <p:sp>
        <p:nvSpPr>
          <p:cNvPr id="14" name="TextBox 13">
            <a:extLst>
              <a:ext uri="{FF2B5EF4-FFF2-40B4-BE49-F238E27FC236}">
                <a16:creationId xmlns:a16="http://schemas.microsoft.com/office/drawing/2014/main" xmlns="" id="{37BBCA2F-128E-754A-A32D-1719B96ACC55}"/>
              </a:ext>
            </a:extLst>
          </p:cNvPr>
          <p:cNvSpPr txBox="1"/>
          <p:nvPr/>
        </p:nvSpPr>
        <p:spPr>
          <a:xfrm>
            <a:off x="5796586" y="5029219"/>
            <a:ext cx="2783888" cy="1046440"/>
          </a:xfrm>
          <a:prstGeom prst="rect">
            <a:avLst/>
          </a:prstGeom>
          <a:noFill/>
        </p:spPr>
        <p:txBody>
          <a:bodyPr wrap="square" lIns="0" tIns="0" rIns="0" bIns="0" rtlCol="0">
            <a:spAutoFit/>
          </a:bodyPr>
          <a:lstStyle/>
          <a:p>
            <a:r>
              <a:rPr lang="en-GB" sz="1700">
                <a:solidFill>
                  <a:srgbClr val="17327C"/>
                </a:solidFill>
                <a:latin typeface="Helvetica Light" panose="020B0403020202020204" pitchFamily="34" charset="0"/>
              </a:rPr>
              <a:t>Connect up to </a:t>
            </a:r>
            <a:r>
              <a:rPr lang="en-GB" sz="1700" b="1">
                <a:solidFill>
                  <a:srgbClr val="17327C"/>
                </a:solidFill>
                <a:latin typeface="Helvetica Light" panose="020B0403020202020204" pitchFamily="34" charset="0"/>
              </a:rPr>
              <a:t>4 manifolds </a:t>
            </a:r>
            <a:r>
              <a:rPr lang="en-GB" sz="1700">
                <a:solidFill>
                  <a:srgbClr val="17327C"/>
                </a:solidFill>
                <a:latin typeface="Helvetica Light" panose="020B0403020202020204" pitchFamily="34" charset="0"/>
              </a:rPr>
              <a:t>to the touch screen in order to monitor up to 48 separate cooling circuits.</a:t>
            </a:r>
          </a:p>
        </p:txBody>
      </p:sp>
      <p:cxnSp>
        <p:nvCxnSpPr>
          <p:cNvPr id="15" name="Straight Connector 14">
            <a:extLst>
              <a:ext uri="{FF2B5EF4-FFF2-40B4-BE49-F238E27FC236}">
                <a16:creationId xmlns:a16="http://schemas.microsoft.com/office/drawing/2014/main" xmlns="" id="{2A127CF9-101C-8945-8E29-B00EC8E5FCFC}"/>
              </a:ext>
            </a:extLst>
          </p:cNvPr>
          <p:cNvCxnSpPr>
            <a:cxnSpLocks/>
          </p:cNvCxnSpPr>
          <p:nvPr/>
        </p:nvCxnSpPr>
        <p:spPr>
          <a:xfrm>
            <a:off x="576000" y="648000"/>
            <a:ext cx="158935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4">
            <a:extLst>
              <a:ext uri="{FF2B5EF4-FFF2-40B4-BE49-F238E27FC236}">
                <a16:creationId xmlns:a16="http://schemas.microsoft.com/office/drawing/2014/main" xmlns="" id="{559281C7-F96F-D142-B19D-BF46F27C9E69}"/>
              </a:ext>
            </a:extLst>
          </p:cNvPr>
          <p:cNvPicPr>
            <a:picLocks noChangeAspect="1"/>
          </p:cNvPicPr>
          <p:nvPr/>
        </p:nvPicPr>
        <p:blipFill>
          <a:blip r:embed="rId5"/>
          <a:stretch>
            <a:fillRect/>
          </a:stretch>
        </p:blipFill>
        <p:spPr>
          <a:xfrm>
            <a:off x="2943658" y="60812"/>
            <a:ext cx="2289097" cy="1341268"/>
          </a:xfrm>
          <a:prstGeom prst="rect">
            <a:avLst/>
          </a:prstGeom>
        </p:spPr>
      </p:pic>
      <p:sp>
        <p:nvSpPr>
          <p:cNvPr id="2" name="Rektangel 1"/>
          <p:cNvSpPr/>
          <p:nvPr/>
        </p:nvSpPr>
        <p:spPr>
          <a:xfrm rot="9434549">
            <a:off x="3901721" y="5110602"/>
            <a:ext cx="162090" cy="91996"/>
          </a:xfrm>
          <a:prstGeom prst="rect">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p:cNvSpPr/>
          <p:nvPr/>
        </p:nvSpPr>
        <p:spPr>
          <a:xfrm rot="9434549">
            <a:off x="3367044" y="5150864"/>
            <a:ext cx="702000" cy="120366"/>
          </a:xfrm>
          <a:prstGeom prst="rect">
            <a:avLst/>
          </a:prstGeom>
          <a:solidFill>
            <a:srgbClr val="D8232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e 3"/>
          <p:cNvSpPr/>
          <p:nvPr/>
        </p:nvSpPr>
        <p:spPr>
          <a:xfrm rot="20442183">
            <a:off x="2977726" y="4823751"/>
            <a:ext cx="1456944" cy="798576"/>
          </a:xfrm>
          <a:prstGeom prst="ellipse">
            <a:avLst/>
          </a:prstGeom>
          <a:noFill/>
          <a:ln w="28575">
            <a:solidFill>
              <a:srgbClr val="D8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ktangel 4"/>
          <p:cNvSpPr/>
          <p:nvPr/>
        </p:nvSpPr>
        <p:spPr>
          <a:xfrm rot="21398470">
            <a:off x="3926922" y="4456594"/>
            <a:ext cx="145494" cy="1666044"/>
          </a:xfrm>
          <a:prstGeom prst="rect">
            <a:avLst/>
          </a:prstGeom>
          <a:solidFill>
            <a:srgbClr val="00AEE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p:cNvSpPr/>
          <p:nvPr/>
        </p:nvSpPr>
        <p:spPr>
          <a:xfrm rot="21281883">
            <a:off x="3421172" y="4713667"/>
            <a:ext cx="133759" cy="1620636"/>
          </a:xfrm>
          <a:prstGeom prst="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Lige forbindelse 7"/>
          <p:cNvCxnSpPr>
            <a:stCxn id="4" idx="0"/>
          </p:cNvCxnSpPr>
          <p:nvPr/>
        </p:nvCxnSpPr>
        <p:spPr>
          <a:xfrm flipV="1">
            <a:off x="3574248" y="1402081"/>
            <a:ext cx="315988" cy="34441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48</a:t>
            </a:fld>
            <a:endParaRPr lang="en-US">
              <a:solidFill>
                <a:schemeClr val="bg1"/>
              </a:solidFill>
            </a:endParaRPr>
          </a:p>
        </p:txBody>
      </p:sp>
    </p:spTree>
    <p:extLst>
      <p:ext uri="{BB962C8B-B14F-4D97-AF65-F5344CB8AC3E}">
        <p14:creationId xmlns:p14="http://schemas.microsoft.com/office/powerpoint/2010/main" val="184556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916B7F41-D547-4F89-8C57-263304EF6F10}"/>
              </a:ext>
            </a:extLst>
          </p:cNvPr>
          <p:cNvSpPr>
            <a:spLocks noGrp="1"/>
          </p:cNvSpPr>
          <p:nvPr>
            <p:ph type="sldNum" sz="quarter" idx="12"/>
          </p:nvPr>
        </p:nvSpPr>
        <p:spPr/>
        <p:txBody>
          <a:bodyPr/>
          <a:lstStyle/>
          <a:p>
            <a:fld id="{8D7D2D62-205E-294B-9CA2-C59C4A963D9C}" type="slidenum">
              <a:rPr lang="en-US" smtClean="0"/>
              <a:t>49</a:t>
            </a:fld>
            <a:endParaRPr lang="en-US"/>
          </a:p>
        </p:txBody>
      </p:sp>
      <p:sp>
        <p:nvSpPr>
          <p:cNvPr id="3" name="Tytuł 2">
            <a:extLst>
              <a:ext uri="{FF2B5EF4-FFF2-40B4-BE49-F238E27FC236}">
                <a16:creationId xmlns:a16="http://schemas.microsoft.com/office/drawing/2014/main" xmlns="" id="{C7DED5D1-1DE7-43A2-91AF-E4D1F12588DF}"/>
              </a:ext>
            </a:extLst>
          </p:cNvPr>
          <p:cNvSpPr>
            <a:spLocks noGrp="1"/>
          </p:cNvSpPr>
          <p:nvPr>
            <p:ph type="title"/>
          </p:nvPr>
        </p:nvSpPr>
        <p:spPr/>
        <p:txBody>
          <a:bodyPr/>
          <a:lstStyle/>
          <a:p>
            <a:r>
              <a:rPr lang="en-GB">
                <a:solidFill>
                  <a:srgbClr val="17327C"/>
                </a:solidFill>
              </a:rPr>
              <a:t>Posamezni zaslon pretok</a:t>
            </a:r>
            <a:r>
              <a:rPr lang="sl-SI">
                <a:solidFill>
                  <a:srgbClr val="17327C"/>
                </a:solidFill>
              </a:rPr>
              <a:t>a</a:t>
            </a:r>
            <a:r>
              <a:rPr lang="en-GB">
                <a:solidFill>
                  <a:srgbClr val="17327C"/>
                </a:solidFill>
              </a:rPr>
              <a:t> </a:t>
            </a:r>
            <a:r>
              <a:rPr lang="sl-SI">
                <a:solidFill>
                  <a:srgbClr val="17327C"/>
                </a:solidFill>
              </a:rPr>
              <a:t>tokokroga</a:t>
            </a:r>
            <a:r>
              <a:rPr lang="en-GB">
                <a:solidFill>
                  <a:srgbClr val="17327C"/>
                </a:solidFill>
              </a:rPr>
              <a:t>, temperatur</a:t>
            </a:r>
            <a:r>
              <a:rPr lang="sl-SI">
                <a:solidFill>
                  <a:srgbClr val="17327C"/>
                </a:solidFill>
              </a:rPr>
              <a:t>e</a:t>
            </a:r>
            <a:r>
              <a:rPr lang="en-GB">
                <a:solidFill>
                  <a:srgbClr val="17327C"/>
                </a:solidFill>
              </a:rPr>
              <a:t> in Delta T (ime vezja, stanje alarma, turbulenten indikator pretoka)</a:t>
            </a:r>
            <a:endParaRPr lang="en-US"/>
          </a:p>
        </p:txBody>
      </p:sp>
      <p:pic>
        <p:nvPicPr>
          <p:cNvPr id="4" name="Picture 4">
            <a:extLst>
              <a:ext uri="{FF2B5EF4-FFF2-40B4-BE49-F238E27FC236}">
                <a16:creationId xmlns:a16="http://schemas.microsoft.com/office/drawing/2014/main" xmlns="" id="{829AFD17-21B0-412A-A456-9B75FDEBDF60}"/>
              </a:ext>
            </a:extLst>
          </p:cNvPr>
          <p:cNvPicPr>
            <a:picLocks noChangeAspect="1"/>
          </p:cNvPicPr>
          <p:nvPr/>
        </p:nvPicPr>
        <p:blipFill>
          <a:blip r:embed="rId3"/>
          <a:stretch>
            <a:fillRect/>
          </a:stretch>
        </p:blipFill>
        <p:spPr>
          <a:xfrm>
            <a:off x="586017" y="1444603"/>
            <a:ext cx="7924277" cy="4643131"/>
          </a:xfrm>
          <a:prstGeom prst="rect">
            <a:avLst/>
          </a:prstGeom>
        </p:spPr>
      </p:pic>
    </p:spTree>
    <p:extLst>
      <p:ext uri="{BB962C8B-B14F-4D97-AF65-F5344CB8AC3E}">
        <p14:creationId xmlns:p14="http://schemas.microsoft.com/office/powerpoint/2010/main" val="3163592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5372624" cy="738664"/>
          </a:xfrm>
          <a:prstGeom prst="rect">
            <a:avLst/>
          </a:prstGeom>
          <a:noFill/>
        </p:spPr>
        <p:txBody>
          <a:bodyPr wrap="square" lIns="0" tIns="0" rIns="0" bIns="0" rtlCol="0">
            <a:spAutoFit/>
          </a:bodyPr>
          <a:lstStyle/>
          <a:p>
            <a:r>
              <a:rPr lang="sl-SI" sz="2400" b="1">
                <a:solidFill>
                  <a:srgbClr val="17327C"/>
                </a:solidFill>
              </a:rPr>
              <a:t>PROCESNE TAMPARATURE</a:t>
            </a:r>
          </a:p>
          <a:p>
            <a:r>
              <a:rPr lang="sl-SI" sz="2400" b="1">
                <a:solidFill>
                  <a:srgbClr val="17327C"/>
                </a:solidFill>
              </a:rPr>
              <a:t>FORME</a:t>
            </a:r>
            <a:r>
              <a:rPr lang="en-US" sz="2400" b="1">
                <a:solidFill>
                  <a:srgbClr val="17327C"/>
                </a:solidFill>
              </a:rPr>
              <a:t> &amp; MATERIAL</a:t>
            </a:r>
            <a:r>
              <a:rPr lang="sl-SI" sz="2400" b="1">
                <a:solidFill>
                  <a:srgbClr val="17327C"/>
                </a:solidFill>
              </a:rPr>
              <a:t>A</a:t>
            </a:r>
            <a:endParaRPr lang="en-US" sz="2400" b="1">
              <a:solidFill>
                <a:srgbClr val="17327C"/>
              </a:solidFill>
            </a:endParaRPr>
          </a:p>
        </p:txBody>
      </p:sp>
      <p:sp>
        <p:nvSpPr>
          <p:cNvPr id="4" name="TextBox 3">
            <a:extLst>
              <a:ext uri="{FF2B5EF4-FFF2-40B4-BE49-F238E27FC236}">
                <a16:creationId xmlns:a16="http://schemas.microsoft.com/office/drawing/2014/main" xmlns="" id="{697E3114-AD40-DB47-A454-56D4C502AF56}"/>
              </a:ext>
            </a:extLst>
          </p:cNvPr>
          <p:cNvSpPr txBox="1"/>
          <p:nvPr/>
        </p:nvSpPr>
        <p:spPr>
          <a:xfrm>
            <a:off x="576000" y="1170702"/>
            <a:ext cx="3460741" cy="215444"/>
          </a:xfrm>
          <a:prstGeom prst="rect">
            <a:avLst/>
          </a:prstGeom>
          <a:noFill/>
        </p:spPr>
        <p:txBody>
          <a:bodyPr wrap="square" lIns="0" tIns="0" rIns="0" bIns="0" rtlCol="0">
            <a:spAutoFit/>
          </a:bodyPr>
          <a:lstStyle/>
          <a:p>
            <a:r>
              <a:rPr lang="sl-SI" sz="1400">
                <a:solidFill>
                  <a:srgbClr val="17327C"/>
                </a:solidFill>
                <a:latin typeface="Helvetica Light" panose="020B0403020202020204" pitchFamily="34" charset="0"/>
              </a:rPr>
              <a:t>Taljenje</a:t>
            </a:r>
            <a:r>
              <a:rPr lang="en-GB" sz="1400">
                <a:solidFill>
                  <a:srgbClr val="17327C"/>
                </a:solidFill>
                <a:latin typeface="Helvetica Light" panose="020B0403020202020204" pitchFamily="34" charset="0"/>
              </a:rPr>
              <a:t> / </a:t>
            </a:r>
            <a:r>
              <a:rPr lang="sl-SI" sz="1400">
                <a:solidFill>
                  <a:srgbClr val="17327C"/>
                </a:solidFill>
                <a:latin typeface="Helvetica Light" panose="020B0403020202020204" pitchFamily="34" charset="0"/>
              </a:rPr>
              <a:t>Izmetavanje</a:t>
            </a:r>
            <a:endParaRPr lang="en-GB" sz="1400">
              <a:solidFill>
                <a:srgbClr val="17327C"/>
              </a:solidFill>
              <a:latin typeface="Helvetica Light" panose="020B0403020202020204" pitchFamily="34" charset="0"/>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34807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35" name="Picture 34">
            <a:extLst>
              <a:ext uri="{FF2B5EF4-FFF2-40B4-BE49-F238E27FC236}">
                <a16:creationId xmlns:a16="http://schemas.microsoft.com/office/drawing/2014/main" xmlns="" id="{949D0C74-D3B1-8942-B9D1-21C72FD18CD7}"/>
              </a:ext>
            </a:extLst>
          </p:cNvPr>
          <p:cNvPicPr>
            <a:picLocks noChangeAspect="1"/>
          </p:cNvPicPr>
          <p:nvPr/>
        </p:nvPicPr>
        <p:blipFill>
          <a:blip r:embed="rId3"/>
          <a:stretch>
            <a:fillRect/>
          </a:stretch>
        </p:blipFill>
        <p:spPr>
          <a:xfrm>
            <a:off x="7536266" y="381214"/>
            <a:ext cx="1151033" cy="254298"/>
          </a:xfrm>
          <a:prstGeom prst="rect">
            <a:avLst/>
          </a:prstGeom>
        </p:spPr>
      </p:pic>
      <p:sp>
        <p:nvSpPr>
          <p:cNvPr id="20"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5</a:t>
            </a:fld>
            <a:endParaRPr lang="en-US">
              <a:solidFill>
                <a:schemeClr val="bg1"/>
              </a:solidFill>
            </a:endParaRPr>
          </a:p>
        </p:txBody>
      </p:sp>
      <p:pic>
        <p:nvPicPr>
          <p:cNvPr id="8" name="Slika 7" descr="Slika, ki vsebuje besede posnetek zaslona, ura, risba&#10;&#10;Opis je samodejno ustvarjen">
            <a:extLst>
              <a:ext uri="{FF2B5EF4-FFF2-40B4-BE49-F238E27FC236}">
                <a16:creationId xmlns:a16="http://schemas.microsoft.com/office/drawing/2014/main" xmlns="" id="{759CB49C-DCF1-4698-A343-7CFCCD4DA2CE}"/>
              </a:ext>
            </a:extLst>
          </p:cNvPr>
          <p:cNvPicPr>
            <a:picLocks noChangeAspect="1"/>
          </p:cNvPicPr>
          <p:nvPr/>
        </p:nvPicPr>
        <p:blipFill>
          <a:blip r:embed="rId4"/>
          <a:stretch>
            <a:fillRect/>
          </a:stretch>
        </p:blipFill>
        <p:spPr>
          <a:xfrm>
            <a:off x="4904645" y="973306"/>
            <a:ext cx="3675600" cy="1531968"/>
          </a:xfrm>
          <a:prstGeom prst="rect">
            <a:avLst/>
          </a:prstGeom>
        </p:spPr>
      </p:pic>
      <p:pic>
        <p:nvPicPr>
          <p:cNvPr id="6" name="Slika 5" descr="Slika, ki vsebuje besede besedilo, preslikava&#10;&#10;Opis je samodejno ustvarjen">
            <a:extLst>
              <a:ext uri="{FF2B5EF4-FFF2-40B4-BE49-F238E27FC236}">
                <a16:creationId xmlns:a16="http://schemas.microsoft.com/office/drawing/2014/main" xmlns="" id="{BF1BA4C4-738A-4E42-BABA-C90B484C0DB6}"/>
              </a:ext>
            </a:extLst>
          </p:cNvPr>
          <p:cNvPicPr>
            <a:picLocks noChangeAspect="1"/>
          </p:cNvPicPr>
          <p:nvPr/>
        </p:nvPicPr>
        <p:blipFill>
          <a:blip r:embed="rId5"/>
          <a:stretch>
            <a:fillRect/>
          </a:stretch>
        </p:blipFill>
        <p:spPr>
          <a:xfrm>
            <a:off x="2674669" y="2780969"/>
            <a:ext cx="5372623" cy="3695817"/>
          </a:xfrm>
          <a:prstGeom prst="rect">
            <a:avLst/>
          </a:prstGeom>
        </p:spPr>
      </p:pic>
      <p:sp>
        <p:nvSpPr>
          <p:cNvPr id="7" name="Pravokotnik 6">
            <a:extLst>
              <a:ext uri="{FF2B5EF4-FFF2-40B4-BE49-F238E27FC236}">
                <a16:creationId xmlns:a16="http://schemas.microsoft.com/office/drawing/2014/main" xmlns="" id="{9E1F0B2E-B139-4AD5-80F9-D9F1ACED0571}"/>
              </a:ext>
            </a:extLst>
          </p:cNvPr>
          <p:cNvSpPr/>
          <p:nvPr/>
        </p:nvSpPr>
        <p:spPr>
          <a:xfrm>
            <a:off x="2674669" y="2319304"/>
            <a:ext cx="1152880" cy="400110"/>
          </a:xfrm>
          <a:prstGeom prst="rect">
            <a:avLst/>
          </a:prstGeom>
        </p:spPr>
        <p:txBody>
          <a:bodyPr wrap="none">
            <a:spAutoFit/>
          </a:bodyPr>
          <a:lstStyle/>
          <a:p>
            <a:r>
              <a:rPr lang="sl-SI" sz="1000">
                <a:solidFill>
                  <a:srgbClr val="8A9396"/>
                </a:solidFill>
                <a:latin typeface="Arial" panose="020B0604020202020204" pitchFamily="34" charset="0"/>
              </a:rPr>
              <a:t>TEMPERATURA</a:t>
            </a:r>
          </a:p>
          <a:p>
            <a:r>
              <a:rPr lang="sl-SI" sz="1000">
                <a:solidFill>
                  <a:srgbClr val="8A9396"/>
                </a:solidFill>
                <a:latin typeface="Arial" panose="020B0604020202020204" pitchFamily="34" charset="0"/>
              </a:rPr>
              <a:t>MATERIALA</a:t>
            </a:r>
            <a:endParaRPr lang="sl-SI" sz="1000">
              <a:solidFill>
                <a:srgbClr val="8A9396"/>
              </a:solidFill>
              <a:latin typeface="Verdana" panose="020B0604030504040204" pitchFamily="34" charset="0"/>
            </a:endParaRPr>
          </a:p>
        </p:txBody>
      </p:sp>
    </p:spTree>
    <p:extLst>
      <p:ext uri="{BB962C8B-B14F-4D97-AF65-F5344CB8AC3E}">
        <p14:creationId xmlns:p14="http://schemas.microsoft.com/office/powerpoint/2010/main" val="9993955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B30B0659-5374-459C-A79C-523CCD877D92}"/>
              </a:ext>
            </a:extLst>
          </p:cNvPr>
          <p:cNvSpPr>
            <a:spLocks noGrp="1"/>
          </p:cNvSpPr>
          <p:nvPr>
            <p:ph type="sldNum" sz="quarter" idx="12"/>
          </p:nvPr>
        </p:nvSpPr>
        <p:spPr/>
        <p:txBody>
          <a:bodyPr/>
          <a:lstStyle/>
          <a:p>
            <a:fld id="{8D7D2D62-205E-294B-9CA2-C59C4A963D9C}" type="slidenum">
              <a:rPr lang="en-US" smtClean="0"/>
              <a:t>50</a:t>
            </a:fld>
            <a:endParaRPr lang="en-US"/>
          </a:p>
        </p:txBody>
      </p:sp>
      <p:sp>
        <p:nvSpPr>
          <p:cNvPr id="3" name="Tytuł 2">
            <a:extLst>
              <a:ext uri="{FF2B5EF4-FFF2-40B4-BE49-F238E27FC236}">
                <a16:creationId xmlns:a16="http://schemas.microsoft.com/office/drawing/2014/main" xmlns="" id="{452514F3-EFA0-4E41-9347-3CE99FF6C46F}"/>
              </a:ext>
            </a:extLst>
          </p:cNvPr>
          <p:cNvSpPr>
            <a:spLocks noGrp="1"/>
          </p:cNvSpPr>
          <p:nvPr>
            <p:ph type="title"/>
          </p:nvPr>
        </p:nvSpPr>
        <p:spPr/>
        <p:txBody>
          <a:bodyPr/>
          <a:lstStyle/>
          <a:p>
            <a:r>
              <a:rPr lang="en-GB">
                <a:solidFill>
                  <a:srgbClr val="17327C"/>
                </a:solidFill>
              </a:rPr>
              <a:t>Zaslon z nastavitvami - s tega zavihka nastavite jezik, enote in hitrost prenosa podatkov</a:t>
            </a:r>
            <a:endParaRPr lang="en-US"/>
          </a:p>
        </p:txBody>
      </p:sp>
      <p:pic>
        <p:nvPicPr>
          <p:cNvPr id="4" name="Picture 4">
            <a:extLst>
              <a:ext uri="{FF2B5EF4-FFF2-40B4-BE49-F238E27FC236}">
                <a16:creationId xmlns:a16="http://schemas.microsoft.com/office/drawing/2014/main" xmlns="" id="{C3151BA3-F14B-4215-87E3-89DC45C5DAED}"/>
              </a:ext>
            </a:extLst>
          </p:cNvPr>
          <p:cNvPicPr>
            <a:picLocks noChangeAspect="1"/>
          </p:cNvPicPr>
          <p:nvPr/>
        </p:nvPicPr>
        <p:blipFill>
          <a:blip r:embed="rId2"/>
          <a:stretch>
            <a:fillRect/>
          </a:stretch>
        </p:blipFill>
        <p:spPr>
          <a:xfrm>
            <a:off x="576000" y="1433990"/>
            <a:ext cx="7941398" cy="4653163"/>
          </a:xfrm>
          <a:prstGeom prst="rect">
            <a:avLst/>
          </a:prstGeom>
        </p:spPr>
      </p:pic>
    </p:spTree>
    <p:extLst>
      <p:ext uri="{BB962C8B-B14F-4D97-AF65-F5344CB8AC3E}">
        <p14:creationId xmlns:p14="http://schemas.microsoft.com/office/powerpoint/2010/main" val="4041404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5CB2C2C3-8557-49B2-B0C5-95D759038C9F}"/>
              </a:ext>
            </a:extLst>
          </p:cNvPr>
          <p:cNvSpPr>
            <a:spLocks noGrp="1"/>
          </p:cNvSpPr>
          <p:nvPr>
            <p:ph type="sldNum" sz="quarter" idx="12"/>
          </p:nvPr>
        </p:nvSpPr>
        <p:spPr/>
        <p:txBody>
          <a:bodyPr/>
          <a:lstStyle/>
          <a:p>
            <a:fld id="{8D7D2D62-205E-294B-9CA2-C59C4A963D9C}" type="slidenum">
              <a:rPr lang="en-US" smtClean="0"/>
              <a:t>51</a:t>
            </a:fld>
            <a:endParaRPr lang="en-US"/>
          </a:p>
        </p:txBody>
      </p:sp>
      <p:sp>
        <p:nvSpPr>
          <p:cNvPr id="3" name="Tytuł 2">
            <a:extLst>
              <a:ext uri="{FF2B5EF4-FFF2-40B4-BE49-F238E27FC236}">
                <a16:creationId xmlns:a16="http://schemas.microsoft.com/office/drawing/2014/main" xmlns="" id="{A673CF31-F03F-47B2-886D-083E58B7D211}"/>
              </a:ext>
            </a:extLst>
          </p:cNvPr>
          <p:cNvSpPr>
            <a:spLocks noGrp="1"/>
          </p:cNvSpPr>
          <p:nvPr>
            <p:ph type="title"/>
          </p:nvPr>
        </p:nvSpPr>
        <p:spPr/>
        <p:txBody>
          <a:bodyPr/>
          <a:lstStyle/>
          <a:p>
            <a:r>
              <a:rPr lang="en-GB">
                <a:solidFill>
                  <a:srgbClr val="17327C"/>
                </a:solidFill>
              </a:rPr>
              <a:t>Zaslon z nastavitvami - na tem zavihku nastavite ime razdelilnika, odstotek glikola (viskoznost), premer kanala</a:t>
            </a:r>
            <a:endParaRPr lang="en-US"/>
          </a:p>
        </p:txBody>
      </p:sp>
      <p:pic>
        <p:nvPicPr>
          <p:cNvPr id="5" name="Billede 4"/>
          <p:cNvPicPr>
            <a:picLocks noChangeAspect="1"/>
          </p:cNvPicPr>
          <p:nvPr/>
        </p:nvPicPr>
        <p:blipFill>
          <a:blip r:embed="rId2"/>
          <a:stretch>
            <a:fillRect/>
          </a:stretch>
        </p:blipFill>
        <p:spPr>
          <a:xfrm>
            <a:off x="657675" y="1366537"/>
            <a:ext cx="7943850" cy="4657725"/>
          </a:xfrm>
          <a:prstGeom prst="rect">
            <a:avLst/>
          </a:prstGeom>
        </p:spPr>
      </p:pic>
    </p:spTree>
    <p:extLst>
      <p:ext uri="{BB962C8B-B14F-4D97-AF65-F5344CB8AC3E}">
        <p14:creationId xmlns:p14="http://schemas.microsoft.com/office/powerpoint/2010/main" val="2442105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16D5A25C-C7C5-4CB0-9E1F-83BC86928E9C}"/>
              </a:ext>
            </a:extLst>
          </p:cNvPr>
          <p:cNvSpPr>
            <a:spLocks noGrp="1"/>
          </p:cNvSpPr>
          <p:nvPr>
            <p:ph type="sldNum" sz="quarter" idx="12"/>
          </p:nvPr>
        </p:nvSpPr>
        <p:spPr/>
        <p:txBody>
          <a:bodyPr/>
          <a:lstStyle/>
          <a:p>
            <a:fld id="{8D7D2D62-205E-294B-9CA2-C59C4A963D9C}" type="slidenum">
              <a:rPr lang="en-US" smtClean="0"/>
              <a:t>52</a:t>
            </a:fld>
            <a:endParaRPr lang="en-US"/>
          </a:p>
        </p:txBody>
      </p:sp>
      <p:sp>
        <p:nvSpPr>
          <p:cNvPr id="3" name="Tytuł 2">
            <a:extLst>
              <a:ext uri="{FF2B5EF4-FFF2-40B4-BE49-F238E27FC236}">
                <a16:creationId xmlns:a16="http://schemas.microsoft.com/office/drawing/2014/main" xmlns="" id="{20770DAC-CB14-41AC-B235-A2B69AC5BC28}"/>
              </a:ext>
            </a:extLst>
          </p:cNvPr>
          <p:cNvSpPr>
            <a:spLocks noGrp="1"/>
          </p:cNvSpPr>
          <p:nvPr>
            <p:ph type="title"/>
          </p:nvPr>
        </p:nvSpPr>
        <p:spPr/>
        <p:txBody>
          <a:bodyPr/>
          <a:lstStyle/>
          <a:p>
            <a:r>
              <a:rPr lang="en-GB">
                <a:solidFill>
                  <a:srgbClr val="17327C"/>
                </a:solidFill>
              </a:rPr>
              <a:t>Zaslon z nastavitvami - na tem zavihku nastavite zgornjo in spodnjo mejo alarma za vsako vezje glede pretoka in temperature</a:t>
            </a:r>
            <a:endParaRPr lang="en-US"/>
          </a:p>
        </p:txBody>
      </p:sp>
      <p:pic>
        <p:nvPicPr>
          <p:cNvPr id="4" name="Picture 4">
            <a:extLst>
              <a:ext uri="{FF2B5EF4-FFF2-40B4-BE49-F238E27FC236}">
                <a16:creationId xmlns:a16="http://schemas.microsoft.com/office/drawing/2014/main" xmlns="" id="{5883F103-E688-4BEA-9205-F5D7A295A3CC}"/>
              </a:ext>
            </a:extLst>
          </p:cNvPr>
          <p:cNvPicPr>
            <a:picLocks noChangeAspect="1"/>
          </p:cNvPicPr>
          <p:nvPr/>
        </p:nvPicPr>
        <p:blipFill>
          <a:blip r:embed="rId2"/>
          <a:stretch>
            <a:fillRect/>
          </a:stretch>
        </p:blipFill>
        <p:spPr>
          <a:xfrm>
            <a:off x="586018" y="1429644"/>
            <a:ext cx="7909982" cy="4634755"/>
          </a:xfrm>
          <a:prstGeom prst="rect">
            <a:avLst/>
          </a:prstGeom>
        </p:spPr>
      </p:pic>
    </p:spTree>
    <p:extLst>
      <p:ext uri="{BB962C8B-B14F-4D97-AF65-F5344CB8AC3E}">
        <p14:creationId xmlns:p14="http://schemas.microsoft.com/office/powerpoint/2010/main" val="931619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C24B5516-BBA2-418B-8308-20238E24234B}"/>
              </a:ext>
            </a:extLst>
          </p:cNvPr>
          <p:cNvSpPr>
            <a:spLocks noGrp="1"/>
          </p:cNvSpPr>
          <p:nvPr>
            <p:ph type="sldNum" sz="quarter" idx="12"/>
          </p:nvPr>
        </p:nvSpPr>
        <p:spPr/>
        <p:txBody>
          <a:bodyPr/>
          <a:lstStyle/>
          <a:p>
            <a:fld id="{8D7D2D62-205E-294B-9CA2-C59C4A963D9C}" type="slidenum">
              <a:rPr lang="en-US" smtClean="0"/>
              <a:t>53</a:t>
            </a:fld>
            <a:endParaRPr lang="en-US"/>
          </a:p>
        </p:txBody>
      </p:sp>
      <p:sp>
        <p:nvSpPr>
          <p:cNvPr id="3" name="Tytuł 2">
            <a:extLst>
              <a:ext uri="{FF2B5EF4-FFF2-40B4-BE49-F238E27FC236}">
                <a16:creationId xmlns:a16="http://schemas.microsoft.com/office/drawing/2014/main" xmlns="" id="{7CDE68F7-0B40-4472-8D5C-274C5036569C}"/>
              </a:ext>
            </a:extLst>
          </p:cNvPr>
          <p:cNvSpPr>
            <a:spLocks noGrp="1"/>
          </p:cNvSpPr>
          <p:nvPr>
            <p:ph type="title"/>
          </p:nvPr>
        </p:nvSpPr>
        <p:spPr/>
        <p:txBody>
          <a:bodyPr/>
          <a:lstStyle/>
          <a:p>
            <a:r>
              <a:rPr lang="en-GB">
                <a:solidFill>
                  <a:srgbClr val="17327C"/>
                </a:solidFill>
              </a:rPr>
              <a:t>Grafični zaslon - grafika posameznega tokovnega tokokroga</a:t>
            </a:r>
            <a:endParaRPr lang="en-US"/>
          </a:p>
        </p:txBody>
      </p:sp>
      <p:pic>
        <p:nvPicPr>
          <p:cNvPr id="4" name="Picture 4">
            <a:extLst>
              <a:ext uri="{FF2B5EF4-FFF2-40B4-BE49-F238E27FC236}">
                <a16:creationId xmlns:a16="http://schemas.microsoft.com/office/drawing/2014/main" xmlns="" id="{09151C88-2061-4509-BF89-295B88A96AA3}"/>
              </a:ext>
            </a:extLst>
          </p:cNvPr>
          <p:cNvPicPr>
            <a:picLocks noChangeAspect="1"/>
          </p:cNvPicPr>
          <p:nvPr/>
        </p:nvPicPr>
        <p:blipFill>
          <a:blip r:embed="rId2"/>
          <a:stretch>
            <a:fillRect/>
          </a:stretch>
        </p:blipFill>
        <p:spPr>
          <a:xfrm>
            <a:off x="576000" y="1436378"/>
            <a:ext cx="7920000" cy="4640624"/>
          </a:xfrm>
          <a:prstGeom prst="rect">
            <a:avLst/>
          </a:prstGeom>
        </p:spPr>
      </p:pic>
    </p:spTree>
    <p:extLst>
      <p:ext uri="{BB962C8B-B14F-4D97-AF65-F5344CB8AC3E}">
        <p14:creationId xmlns:p14="http://schemas.microsoft.com/office/powerpoint/2010/main" val="1268132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7656C213-199A-44F0-B96E-1165DBECE395}"/>
              </a:ext>
            </a:extLst>
          </p:cNvPr>
          <p:cNvSpPr>
            <a:spLocks noGrp="1"/>
          </p:cNvSpPr>
          <p:nvPr>
            <p:ph type="sldNum" sz="quarter" idx="12"/>
          </p:nvPr>
        </p:nvSpPr>
        <p:spPr/>
        <p:txBody>
          <a:bodyPr/>
          <a:lstStyle/>
          <a:p>
            <a:fld id="{8D7D2D62-205E-294B-9CA2-C59C4A963D9C}" type="slidenum">
              <a:rPr lang="en-US" smtClean="0"/>
              <a:t>54</a:t>
            </a:fld>
            <a:endParaRPr lang="en-US"/>
          </a:p>
        </p:txBody>
      </p:sp>
      <p:sp>
        <p:nvSpPr>
          <p:cNvPr id="3" name="Tytuł 2">
            <a:extLst>
              <a:ext uri="{FF2B5EF4-FFF2-40B4-BE49-F238E27FC236}">
                <a16:creationId xmlns:a16="http://schemas.microsoft.com/office/drawing/2014/main" xmlns="" id="{46175CB9-488B-44C5-9F40-B1EC569093D8}"/>
              </a:ext>
            </a:extLst>
          </p:cNvPr>
          <p:cNvSpPr>
            <a:spLocks noGrp="1"/>
          </p:cNvSpPr>
          <p:nvPr>
            <p:ph type="title"/>
          </p:nvPr>
        </p:nvSpPr>
        <p:spPr/>
        <p:txBody>
          <a:bodyPr/>
          <a:lstStyle/>
          <a:p>
            <a:r>
              <a:rPr lang="sl-SI">
                <a:solidFill>
                  <a:srgbClr val="17327C"/>
                </a:solidFill>
              </a:rPr>
              <a:t>Kritične mere razdelilca</a:t>
            </a:r>
            <a:endParaRPr lang="en-US"/>
          </a:p>
        </p:txBody>
      </p:sp>
      <p:sp>
        <p:nvSpPr>
          <p:cNvPr id="6" name="pole tekstowe 5">
            <a:extLst>
              <a:ext uri="{FF2B5EF4-FFF2-40B4-BE49-F238E27FC236}">
                <a16:creationId xmlns:a16="http://schemas.microsoft.com/office/drawing/2014/main" xmlns="" id="{DD1910D9-21B0-4ECD-9896-BE80DF2B8302}"/>
              </a:ext>
            </a:extLst>
          </p:cNvPr>
          <p:cNvSpPr txBox="1"/>
          <p:nvPr/>
        </p:nvSpPr>
        <p:spPr>
          <a:xfrm>
            <a:off x="585072" y="1629878"/>
            <a:ext cx="1737360" cy="365760"/>
          </a:xfrm>
          <a:prstGeom prst="rect">
            <a:avLst/>
          </a:prstGeom>
          <a:solidFill>
            <a:srgbClr val="17327C"/>
          </a:solidFill>
        </p:spPr>
        <p:txBody>
          <a:bodyPr wrap="none" rtlCol="0" anchor="ctr">
            <a:noAutofit/>
          </a:bodyPr>
          <a:lstStyle/>
          <a:p>
            <a:pPr algn="ctr"/>
            <a:r>
              <a:rPr lang="pl-PL" sz="1000">
                <a:solidFill>
                  <a:schemeClr val="bg1"/>
                </a:solidFill>
                <a:latin typeface="+mj-lt"/>
              </a:rPr>
              <a:t>PRETOK</a:t>
            </a:r>
            <a:endParaRPr lang="en-US" sz="1000">
              <a:solidFill>
                <a:schemeClr val="bg1"/>
              </a:solidFill>
              <a:latin typeface="+mj-lt"/>
            </a:endParaRPr>
          </a:p>
        </p:txBody>
      </p:sp>
      <p:sp>
        <p:nvSpPr>
          <p:cNvPr id="7" name="pole tekstowe 6">
            <a:extLst>
              <a:ext uri="{FF2B5EF4-FFF2-40B4-BE49-F238E27FC236}">
                <a16:creationId xmlns:a16="http://schemas.microsoft.com/office/drawing/2014/main" xmlns="" id="{0C147993-0438-4647-8CDC-A862D41E25D9}"/>
              </a:ext>
            </a:extLst>
          </p:cNvPr>
          <p:cNvSpPr txBox="1"/>
          <p:nvPr/>
        </p:nvSpPr>
        <p:spPr>
          <a:xfrm>
            <a:off x="2384677" y="1630066"/>
            <a:ext cx="2377440" cy="365760"/>
          </a:xfrm>
          <a:prstGeom prst="rect">
            <a:avLst/>
          </a:prstGeom>
          <a:solidFill>
            <a:schemeClr val="bg2"/>
          </a:solidFill>
        </p:spPr>
        <p:txBody>
          <a:bodyPr wrap="none" rtlCol="0" anchor="ctr">
            <a:noAutofit/>
          </a:bodyPr>
          <a:lstStyle/>
          <a:p>
            <a:pPr algn="ctr"/>
            <a:r>
              <a:rPr lang="pl-PL" sz="1000">
                <a:solidFill>
                  <a:srgbClr val="17327C"/>
                </a:solidFill>
              </a:rPr>
              <a:t>Standardni senzor</a:t>
            </a:r>
            <a:endParaRPr lang="en-US" sz="1000">
              <a:solidFill>
                <a:srgbClr val="17327C"/>
              </a:solidFill>
            </a:endParaRPr>
          </a:p>
        </p:txBody>
      </p:sp>
      <p:sp>
        <p:nvSpPr>
          <p:cNvPr id="11" name="pole tekstowe 10">
            <a:extLst>
              <a:ext uri="{FF2B5EF4-FFF2-40B4-BE49-F238E27FC236}">
                <a16:creationId xmlns:a16="http://schemas.microsoft.com/office/drawing/2014/main" xmlns="" id="{C3A604E3-A64C-4E96-8E6C-9D44D74C00D0}"/>
              </a:ext>
            </a:extLst>
          </p:cNvPr>
          <p:cNvSpPr txBox="1"/>
          <p:nvPr/>
        </p:nvSpPr>
        <p:spPr>
          <a:xfrm>
            <a:off x="585072" y="1995826"/>
            <a:ext cx="1737360" cy="351401"/>
          </a:xfrm>
          <a:prstGeom prst="rect">
            <a:avLst/>
          </a:prstGeom>
          <a:noFill/>
          <a:ln>
            <a:noFill/>
          </a:ln>
        </p:spPr>
        <p:txBody>
          <a:bodyPr wrap="none" rtlCol="0" anchor="ctr">
            <a:noAutofit/>
          </a:bodyPr>
          <a:lstStyle/>
          <a:p>
            <a:pPr algn="ctr"/>
            <a:r>
              <a:rPr lang="pl-PL" sz="1000">
                <a:solidFill>
                  <a:srgbClr val="17327C"/>
                </a:solidFill>
                <a:latin typeface="+mj-lt"/>
              </a:rPr>
              <a:t>Merilno območje</a:t>
            </a:r>
            <a:endParaRPr lang="en-US" sz="1000">
              <a:solidFill>
                <a:srgbClr val="17327C"/>
              </a:solidFill>
              <a:latin typeface="+mj-lt"/>
            </a:endParaRPr>
          </a:p>
        </p:txBody>
      </p:sp>
      <p:cxnSp>
        <p:nvCxnSpPr>
          <p:cNvPr id="15" name="Łącznik prosty 14">
            <a:extLst>
              <a:ext uri="{FF2B5EF4-FFF2-40B4-BE49-F238E27FC236}">
                <a16:creationId xmlns:a16="http://schemas.microsoft.com/office/drawing/2014/main" xmlns="" id="{AF7E3715-3520-4F8D-ACFE-87D9AE67BE81}"/>
              </a:ext>
            </a:extLst>
          </p:cNvPr>
          <p:cNvCxnSpPr>
            <a:cxnSpLocks/>
          </p:cNvCxnSpPr>
          <p:nvPr/>
        </p:nvCxnSpPr>
        <p:spPr>
          <a:xfrm>
            <a:off x="585072" y="2347227"/>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62" name="pole tekstowe 61">
            <a:extLst>
              <a:ext uri="{FF2B5EF4-FFF2-40B4-BE49-F238E27FC236}">
                <a16:creationId xmlns:a16="http://schemas.microsoft.com/office/drawing/2014/main" xmlns="" id="{D17B45DD-AAFB-473B-B1C3-5FEA43F5FF85}"/>
              </a:ext>
            </a:extLst>
          </p:cNvPr>
          <p:cNvSpPr txBox="1"/>
          <p:nvPr/>
        </p:nvSpPr>
        <p:spPr>
          <a:xfrm>
            <a:off x="4824362" y="1636311"/>
            <a:ext cx="2377440" cy="365760"/>
          </a:xfrm>
          <a:prstGeom prst="rect">
            <a:avLst/>
          </a:prstGeom>
          <a:solidFill>
            <a:schemeClr val="bg2"/>
          </a:solidFill>
        </p:spPr>
        <p:txBody>
          <a:bodyPr wrap="none" rtlCol="0" anchor="ctr">
            <a:noAutofit/>
          </a:bodyPr>
          <a:lstStyle/>
          <a:p>
            <a:pPr algn="ctr"/>
            <a:r>
              <a:rPr lang="pl-PL" sz="1000">
                <a:solidFill>
                  <a:srgbClr val="17327C"/>
                </a:solidFill>
              </a:rPr>
              <a:t>HT senzor</a:t>
            </a:r>
            <a:endParaRPr lang="en-US" sz="1000">
              <a:solidFill>
                <a:srgbClr val="17327C"/>
              </a:solidFill>
            </a:endParaRPr>
          </a:p>
        </p:txBody>
      </p:sp>
      <p:sp>
        <p:nvSpPr>
          <p:cNvPr id="67" name="pole tekstowe 66">
            <a:extLst>
              <a:ext uri="{FF2B5EF4-FFF2-40B4-BE49-F238E27FC236}">
                <a16:creationId xmlns:a16="http://schemas.microsoft.com/office/drawing/2014/main" xmlns="" id="{8B0D7AC8-A418-4411-B499-7F2E88C71152}"/>
              </a:ext>
            </a:extLst>
          </p:cNvPr>
          <p:cNvSpPr txBox="1"/>
          <p:nvPr/>
        </p:nvSpPr>
        <p:spPr>
          <a:xfrm>
            <a:off x="585072" y="2347227"/>
            <a:ext cx="1737360" cy="351401"/>
          </a:xfrm>
          <a:prstGeom prst="rect">
            <a:avLst/>
          </a:prstGeom>
          <a:noFill/>
          <a:ln>
            <a:noFill/>
          </a:ln>
        </p:spPr>
        <p:txBody>
          <a:bodyPr wrap="none" rtlCol="0" anchor="ctr">
            <a:noAutofit/>
          </a:bodyPr>
          <a:lstStyle/>
          <a:p>
            <a:pPr algn="ctr"/>
            <a:endParaRPr lang="en-US" sz="1000">
              <a:solidFill>
                <a:srgbClr val="17327C"/>
              </a:solidFill>
              <a:latin typeface="+mj-lt"/>
            </a:endParaRPr>
          </a:p>
        </p:txBody>
      </p:sp>
      <p:sp>
        <p:nvSpPr>
          <p:cNvPr id="68" name="pole tekstowe 67">
            <a:extLst>
              <a:ext uri="{FF2B5EF4-FFF2-40B4-BE49-F238E27FC236}">
                <a16:creationId xmlns:a16="http://schemas.microsoft.com/office/drawing/2014/main" xmlns="" id="{55E6FFFA-6CE1-48E0-B9D2-FD9653A6E077}"/>
              </a:ext>
            </a:extLst>
          </p:cNvPr>
          <p:cNvSpPr txBox="1"/>
          <p:nvPr/>
        </p:nvSpPr>
        <p:spPr>
          <a:xfrm>
            <a:off x="585072" y="2698628"/>
            <a:ext cx="1737360" cy="351401"/>
          </a:xfrm>
          <a:prstGeom prst="rect">
            <a:avLst/>
          </a:prstGeom>
          <a:noFill/>
          <a:ln>
            <a:noFill/>
          </a:ln>
        </p:spPr>
        <p:txBody>
          <a:bodyPr wrap="none" rtlCol="0" anchor="ctr">
            <a:noAutofit/>
          </a:bodyPr>
          <a:lstStyle/>
          <a:p>
            <a:pPr algn="ctr"/>
            <a:r>
              <a:rPr lang="pl-PL" sz="1000">
                <a:solidFill>
                  <a:srgbClr val="17327C"/>
                </a:solidFill>
                <a:latin typeface="+mj-lt"/>
              </a:rPr>
              <a:t>Natančnost</a:t>
            </a:r>
            <a:endParaRPr lang="en-US" sz="1000">
              <a:solidFill>
                <a:srgbClr val="17327C"/>
              </a:solidFill>
              <a:latin typeface="+mj-lt"/>
            </a:endParaRPr>
          </a:p>
        </p:txBody>
      </p:sp>
      <p:cxnSp>
        <p:nvCxnSpPr>
          <p:cNvPr id="73" name="Łącznik prosty 72">
            <a:extLst>
              <a:ext uri="{FF2B5EF4-FFF2-40B4-BE49-F238E27FC236}">
                <a16:creationId xmlns:a16="http://schemas.microsoft.com/office/drawing/2014/main" xmlns="" id="{627C4A26-3E73-44B4-9C9C-4A7E507BB453}"/>
              </a:ext>
            </a:extLst>
          </p:cNvPr>
          <p:cNvCxnSpPr>
            <a:cxnSpLocks/>
          </p:cNvCxnSpPr>
          <p:nvPr/>
        </p:nvCxnSpPr>
        <p:spPr>
          <a:xfrm>
            <a:off x="585072" y="2698628"/>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75" name="pole tekstowe 74">
            <a:extLst>
              <a:ext uri="{FF2B5EF4-FFF2-40B4-BE49-F238E27FC236}">
                <a16:creationId xmlns:a16="http://schemas.microsoft.com/office/drawing/2014/main" xmlns="" id="{C6B7753A-8FC2-4AAF-9D2D-E8CAE707B756}"/>
              </a:ext>
            </a:extLst>
          </p:cNvPr>
          <p:cNvSpPr txBox="1"/>
          <p:nvPr/>
        </p:nvSpPr>
        <p:spPr>
          <a:xfrm>
            <a:off x="2384676" y="1995826"/>
            <a:ext cx="2377440" cy="351401"/>
          </a:xfrm>
          <a:prstGeom prst="rect">
            <a:avLst/>
          </a:prstGeom>
          <a:noFill/>
          <a:ln>
            <a:noFill/>
          </a:ln>
        </p:spPr>
        <p:txBody>
          <a:bodyPr wrap="none" rtlCol="0" anchor="ctr">
            <a:noAutofit/>
          </a:bodyPr>
          <a:lstStyle/>
          <a:p>
            <a:pPr algn="ctr"/>
            <a:r>
              <a:rPr lang="sv-SE" sz="1000">
                <a:solidFill>
                  <a:srgbClr val="17327C"/>
                </a:solidFill>
                <a:latin typeface="+mj-lt"/>
              </a:rPr>
              <a:t>1-20 l/min (0,27-5,2 gpm)</a:t>
            </a:r>
            <a:endParaRPr lang="en-US" sz="1000">
              <a:solidFill>
                <a:srgbClr val="17327C"/>
              </a:solidFill>
              <a:latin typeface="+mj-lt"/>
            </a:endParaRPr>
          </a:p>
        </p:txBody>
      </p:sp>
      <p:cxnSp>
        <p:nvCxnSpPr>
          <p:cNvPr id="76" name="Łącznik prosty 75">
            <a:extLst>
              <a:ext uri="{FF2B5EF4-FFF2-40B4-BE49-F238E27FC236}">
                <a16:creationId xmlns:a16="http://schemas.microsoft.com/office/drawing/2014/main" xmlns="" id="{6D25C956-C727-4079-8821-5A66A6119D67}"/>
              </a:ext>
            </a:extLst>
          </p:cNvPr>
          <p:cNvCxnSpPr>
            <a:cxnSpLocks/>
          </p:cNvCxnSpPr>
          <p:nvPr/>
        </p:nvCxnSpPr>
        <p:spPr>
          <a:xfrm>
            <a:off x="2384677" y="2347227"/>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77" name="pole tekstowe 76">
            <a:extLst>
              <a:ext uri="{FF2B5EF4-FFF2-40B4-BE49-F238E27FC236}">
                <a16:creationId xmlns:a16="http://schemas.microsoft.com/office/drawing/2014/main" xmlns="" id="{FE400999-50D7-4937-B010-B94025AAA1BA}"/>
              </a:ext>
            </a:extLst>
          </p:cNvPr>
          <p:cNvSpPr txBox="1"/>
          <p:nvPr/>
        </p:nvSpPr>
        <p:spPr>
          <a:xfrm>
            <a:off x="2384676" y="2347227"/>
            <a:ext cx="2377440" cy="351401"/>
          </a:xfrm>
          <a:prstGeom prst="rect">
            <a:avLst/>
          </a:prstGeom>
          <a:noFill/>
          <a:ln>
            <a:noFill/>
          </a:ln>
        </p:spPr>
        <p:txBody>
          <a:bodyPr wrap="none" rtlCol="0" anchor="ctr">
            <a:noAutofit/>
          </a:bodyPr>
          <a:lstStyle/>
          <a:p>
            <a:pPr algn="ctr"/>
            <a:r>
              <a:rPr lang="sv-SE" sz="1000">
                <a:solidFill>
                  <a:srgbClr val="17327C"/>
                </a:solidFill>
                <a:latin typeface="+mj-lt"/>
              </a:rPr>
              <a:t>2-40 l/min (0,53-10,4 gpm)</a:t>
            </a:r>
            <a:endParaRPr lang="en-US" sz="1000">
              <a:solidFill>
                <a:srgbClr val="17327C"/>
              </a:solidFill>
              <a:latin typeface="+mj-lt"/>
            </a:endParaRPr>
          </a:p>
        </p:txBody>
      </p:sp>
      <p:sp>
        <p:nvSpPr>
          <p:cNvPr id="78" name="pole tekstowe 77">
            <a:extLst>
              <a:ext uri="{FF2B5EF4-FFF2-40B4-BE49-F238E27FC236}">
                <a16:creationId xmlns:a16="http://schemas.microsoft.com/office/drawing/2014/main" xmlns="" id="{6B91B8AF-D670-49EC-945B-8D1DB6A84802}"/>
              </a:ext>
            </a:extLst>
          </p:cNvPr>
          <p:cNvSpPr txBox="1"/>
          <p:nvPr/>
        </p:nvSpPr>
        <p:spPr>
          <a:xfrm>
            <a:off x="2384676" y="2698628"/>
            <a:ext cx="2377440" cy="351401"/>
          </a:xfrm>
          <a:prstGeom prst="rect">
            <a:avLst/>
          </a:prstGeom>
          <a:noFill/>
          <a:ln>
            <a:noFill/>
          </a:ln>
        </p:spPr>
        <p:txBody>
          <a:bodyPr wrap="none" rtlCol="0" anchor="ctr">
            <a:noAutofit/>
          </a:bodyPr>
          <a:lstStyle/>
          <a:p>
            <a:pPr algn="ctr"/>
            <a:r>
              <a:rPr lang="el-GR" sz="1000">
                <a:solidFill>
                  <a:srgbClr val="17327C"/>
                </a:solidFill>
                <a:latin typeface="+mj-lt"/>
              </a:rPr>
              <a:t>(± 1 σ) </a:t>
            </a:r>
            <a:r>
              <a:rPr lang="pl-PL" sz="1000">
                <a:solidFill>
                  <a:srgbClr val="17327C"/>
                </a:solidFill>
                <a:latin typeface="+mj-lt"/>
              </a:rPr>
              <a:t>v vodi, ± 1 % FS</a:t>
            </a:r>
            <a:endParaRPr lang="en-US" sz="1000">
              <a:solidFill>
                <a:srgbClr val="17327C"/>
              </a:solidFill>
              <a:latin typeface="+mj-lt"/>
            </a:endParaRPr>
          </a:p>
        </p:txBody>
      </p:sp>
      <p:cxnSp>
        <p:nvCxnSpPr>
          <p:cNvPr id="79" name="Łącznik prosty 78">
            <a:extLst>
              <a:ext uri="{FF2B5EF4-FFF2-40B4-BE49-F238E27FC236}">
                <a16:creationId xmlns:a16="http://schemas.microsoft.com/office/drawing/2014/main" xmlns="" id="{99583DBB-49F7-41A5-A041-1736C883978C}"/>
              </a:ext>
            </a:extLst>
          </p:cNvPr>
          <p:cNvCxnSpPr>
            <a:cxnSpLocks/>
          </p:cNvCxnSpPr>
          <p:nvPr/>
        </p:nvCxnSpPr>
        <p:spPr>
          <a:xfrm>
            <a:off x="2384677" y="2698628"/>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84" name="pole tekstowe 83">
            <a:extLst>
              <a:ext uri="{FF2B5EF4-FFF2-40B4-BE49-F238E27FC236}">
                <a16:creationId xmlns:a16="http://schemas.microsoft.com/office/drawing/2014/main" xmlns="" id="{4DDAF48C-937C-434E-A7A7-339B2B695C1F}"/>
              </a:ext>
            </a:extLst>
          </p:cNvPr>
          <p:cNvSpPr txBox="1"/>
          <p:nvPr/>
        </p:nvSpPr>
        <p:spPr>
          <a:xfrm>
            <a:off x="4824362" y="2002071"/>
            <a:ext cx="2377440" cy="351401"/>
          </a:xfrm>
          <a:prstGeom prst="rect">
            <a:avLst/>
          </a:prstGeom>
          <a:noFill/>
          <a:ln>
            <a:noFill/>
          </a:ln>
        </p:spPr>
        <p:txBody>
          <a:bodyPr wrap="none" rtlCol="0" anchor="ctr">
            <a:noAutofit/>
          </a:bodyPr>
          <a:lstStyle/>
          <a:p>
            <a:pPr algn="ctr"/>
            <a:r>
              <a:rPr lang="sv-SE" sz="1000">
                <a:solidFill>
                  <a:srgbClr val="17327C"/>
                </a:solidFill>
                <a:latin typeface="+mj-lt"/>
              </a:rPr>
              <a:t>1-20 l/min (0,27-5,2 gpm) </a:t>
            </a:r>
            <a:endParaRPr lang="en-US" sz="1000">
              <a:solidFill>
                <a:srgbClr val="17327C"/>
              </a:solidFill>
              <a:latin typeface="+mj-lt"/>
            </a:endParaRPr>
          </a:p>
        </p:txBody>
      </p:sp>
      <p:cxnSp>
        <p:nvCxnSpPr>
          <p:cNvPr id="85" name="Łącznik prosty 84">
            <a:extLst>
              <a:ext uri="{FF2B5EF4-FFF2-40B4-BE49-F238E27FC236}">
                <a16:creationId xmlns:a16="http://schemas.microsoft.com/office/drawing/2014/main" xmlns="" id="{8331B0D9-7AF9-4AFD-A908-94C4485236CA}"/>
              </a:ext>
            </a:extLst>
          </p:cNvPr>
          <p:cNvCxnSpPr>
            <a:cxnSpLocks/>
          </p:cNvCxnSpPr>
          <p:nvPr/>
        </p:nvCxnSpPr>
        <p:spPr>
          <a:xfrm>
            <a:off x="4824363" y="2353472"/>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86" name="pole tekstowe 85">
            <a:extLst>
              <a:ext uri="{FF2B5EF4-FFF2-40B4-BE49-F238E27FC236}">
                <a16:creationId xmlns:a16="http://schemas.microsoft.com/office/drawing/2014/main" xmlns="" id="{350A657C-A200-4F9A-A5DB-6A3D46A42C72}"/>
              </a:ext>
            </a:extLst>
          </p:cNvPr>
          <p:cNvSpPr txBox="1"/>
          <p:nvPr/>
        </p:nvSpPr>
        <p:spPr>
          <a:xfrm>
            <a:off x="4824362" y="2353472"/>
            <a:ext cx="2377440" cy="351401"/>
          </a:xfrm>
          <a:prstGeom prst="rect">
            <a:avLst/>
          </a:prstGeom>
          <a:noFill/>
          <a:ln>
            <a:noFill/>
          </a:ln>
        </p:spPr>
        <p:txBody>
          <a:bodyPr wrap="none" rtlCol="0" anchor="ctr">
            <a:noAutofit/>
          </a:bodyPr>
          <a:lstStyle/>
          <a:p>
            <a:pPr algn="ctr"/>
            <a:r>
              <a:rPr lang="sv-SE" sz="1000">
                <a:solidFill>
                  <a:srgbClr val="17327C"/>
                </a:solidFill>
                <a:latin typeface="+mj-lt"/>
              </a:rPr>
              <a:t>2-40 l/min (0,53-10,4 gpm) </a:t>
            </a:r>
            <a:endParaRPr lang="en-US" sz="1000">
              <a:solidFill>
                <a:srgbClr val="17327C"/>
              </a:solidFill>
              <a:latin typeface="+mj-lt"/>
            </a:endParaRPr>
          </a:p>
        </p:txBody>
      </p:sp>
      <p:sp>
        <p:nvSpPr>
          <p:cNvPr id="87" name="pole tekstowe 86">
            <a:extLst>
              <a:ext uri="{FF2B5EF4-FFF2-40B4-BE49-F238E27FC236}">
                <a16:creationId xmlns:a16="http://schemas.microsoft.com/office/drawing/2014/main" xmlns="" id="{354B5DDA-98C2-423E-9FBE-E26769279419}"/>
              </a:ext>
            </a:extLst>
          </p:cNvPr>
          <p:cNvSpPr txBox="1"/>
          <p:nvPr/>
        </p:nvSpPr>
        <p:spPr>
          <a:xfrm>
            <a:off x="4824362" y="2704873"/>
            <a:ext cx="2377440" cy="351401"/>
          </a:xfrm>
          <a:prstGeom prst="rect">
            <a:avLst/>
          </a:prstGeom>
          <a:noFill/>
          <a:ln>
            <a:noFill/>
          </a:ln>
        </p:spPr>
        <p:txBody>
          <a:bodyPr wrap="none" rtlCol="0" anchor="ctr">
            <a:noAutofit/>
          </a:bodyPr>
          <a:lstStyle/>
          <a:p>
            <a:pPr algn="ctr"/>
            <a:r>
              <a:rPr lang="el-GR" sz="1000">
                <a:solidFill>
                  <a:srgbClr val="17327C"/>
                </a:solidFill>
                <a:latin typeface="+mj-lt"/>
              </a:rPr>
              <a:t>(± 1 σ) </a:t>
            </a:r>
            <a:r>
              <a:rPr lang="pl-PL" sz="1000">
                <a:solidFill>
                  <a:srgbClr val="17327C"/>
                </a:solidFill>
                <a:latin typeface="+mj-lt"/>
              </a:rPr>
              <a:t>v vodi, ± 1 % FS</a:t>
            </a:r>
            <a:endParaRPr lang="en-US" sz="1000">
              <a:solidFill>
                <a:srgbClr val="17327C"/>
              </a:solidFill>
              <a:latin typeface="+mj-lt"/>
            </a:endParaRPr>
          </a:p>
        </p:txBody>
      </p:sp>
      <p:cxnSp>
        <p:nvCxnSpPr>
          <p:cNvPr id="88" name="Łącznik prosty 87">
            <a:extLst>
              <a:ext uri="{FF2B5EF4-FFF2-40B4-BE49-F238E27FC236}">
                <a16:creationId xmlns:a16="http://schemas.microsoft.com/office/drawing/2014/main" xmlns="" id="{3D443359-296D-4DC1-BE32-78F4EC0653DA}"/>
              </a:ext>
            </a:extLst>
          </p:cNvPr>
          <p:cNvCxnSpPr>
            <a:cxnSpLocks/>
          </p:cNvCxnSpPr>
          <p:nvPr/>
        </p:nvCxnSpPr>
        <p:spPr>
          <a:xfrm>
            <a:off x="4824363" y="2704873"/>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16" name="pole tekstowe 115">
            <a:extLst>
              <a:ext uri="{FF2B5EF4-FFF2-40B4-BE49-F238E27FC236}">
                <a16:creationId xmlns:a16="http://schemas.microsoft.com/office/drawing/2014/main" xmlns="" id="{E0571B87-52D3-482B-82F9-F622F6E4E5EA}"/>
              </a:ext>
            </a:extLst>
          </p:cNvPr>
          <p:cNvSpPr txBox="1"/>
          <p:nvPr/>
        </p:nvSpPr>
        <p:spPr>
          <a:xfrm>
            <a:off x="585071" y="3049585"/>
            <a:ext cx="1737360" cy="365760"/>
          </a:xfrm>
          <a:prstGeom prst="rect">
            <a:avLst/>
          </a:prstGeom>
          <a:solidFill>
            <a:srgbClr val="17327C"/>
          </a:solidFill>
        </p:spPr>
        <p:txBody>
          <a:bodyPr wrap="none" rtlCol="0" anchor="ctr">
            <a:noAutofit/>
          </a:bodyPr>
          <a:lstStyle/>
          <a:p>
            <a:pPr algn="ctr"/>
            <a:r>
              <a:rPr lang="pl-PL" sz="1000">
                <a:solidFill>
                  <a:schemeClr val="bg1"/>
                </a:solidFill>
                <a:latin typeface="+mj-lt"/>
              </a:rPr>
              <a:t>TEMPERATURA</a:t>
            </a:r>
            <a:endParaRPr lang="en-US" sz="1000">
              <a:solidFill>
                <a:schemeClr val="bg1"/>
              </a:solidFill>
              <a:latin typeface="+mj-lt"/>
            </a:endParaRPr>
          </a:p>
        </p:txBody>
      </p:sp>
      <p:sp>
        <p:nvSpPr>
          <p:cNvPr id="117" name="pole tekstowe 116">
            <a:extLst>
              <a:ext uri="{FF2B5EF4-FFF2-40B4-BE49-F238E27FC236}">
                <a16:creationId xmlns:a16="http://schemas.microsoft.com/office/drawing/2014/main" xmlns="" id="{F5743480-6093-4E69-850B-390F50C952E7}"/>
              </a:ext>
            </a:extLst>
          </p:cNvPr>
          <p:cNvSpPr txBox="1"/>
          <p:nvPr/>
        </p:nvSpPr>
        <p:spPr>
          <a:xfrm>
            <a:off x="2384676" y="3049773"/>
            <a:ext cx="2377440" cy="365760"/>
          </a:xfrm>
          <a:prstGeom prst="rect">
            <a:avLst/>
          </a:prstGeom>
          <a:solidFill>
            <a:schemeClr val="bg2"/>
          </a:solidFill>
        </p:spPr>
        <p:txBody>
          <a:bodyPr wrap="none" rtlCol="0" anchor="ctr">
            <a:noAutofit/>
          </a:bodyPr>
          <a:lstStyle/>
          <a:p>
            <a:pPr algn="ctr"/>
            <a:endParaRPr lang="en-US" sz="1000">
              <a:solidFill>
                <a:srgbClr val="17327C"/>
              </a:solidFill>
            </a:endParaRPr>
          </a:p>
        </p:txBody>
      </p:sp>
      <p:sp>
        <p:nvSpPr>
          <p:cNvPr id="118" name="pole tekstowe 117">
            <a:extLst>
              <a:ext uri="{FF2B5EF4-FFF2-40B4-BE49-F238E27FC236}">
                <a16:creationId xmlns:a16="http://schemas.microsoft.com/office/drawing/2014/main" xmlns="" id="{962C46AB-DA0E-42DD-BB34-6F33CDDB9E31}"/>
              </a:ext>
            </a:extLst>
          </p:cNvPr>
          <p:cNvSpPr txBox="1"/>
          <p:nvPr/>
        </p:nvSpPr>
        <p:spPr>
          <a:xfrm>
            <a:off x="585071" y="3415533"/>
            <a:ext cx="1737360" cy="351401"/>
          </a:xfrm>
          <a:prstGeom prst="rect">
            <a:avLst/>
          </a:prstGeom>
          <a:noFill/>
          <a:ln>
            <a:noFill/>
          </a:ln>
        </p:spPr>
        <p:txBody>
          <a:bodyPr wrap="none" rtlCol="0" anchor="ctr">
            <a:noAutofit/>
          </a:bodyPr>
          <a:lstStyle/>
          <a:p>
            <a:pPr algn="ctr"/>
            <a:r>
              <a:rPr lang="pl-PL" sz="1000">
                <a:solidFill>
                  <a:srgbClr val="17327C"/>
                </a:solidFill>
                <a:latin typeface="+mj-lt"/>
              </a:rPr>
              <a:t>Merilno območje</a:t>
            </a:r>
            <a:endParaRPr lang="en-US" sz="1000">
              <a:solidFill>
                <a:srgbClr val="17327C"/>
              </a:solidFill>
              <a:latin typeface="+mj-lt"/>
            </a:endParaRPr>
          </a:p>
        </p:txBody>
      </p:sp>
      <p:cxnSp>
        <p:nvCxnSpPr>
          <p:cNvPr id="119" name="Łącznik prosty 118">
            <a:extLst>
              <a:ext uri="{FF2B5EF4-FFF2-40B4-BE49-F238E27FC236}">
                <a16:creationId xmlns:a16="http://schemas.microsoft.com/office/drawing/2014/main" xmlns="" id="{9AAFDA50-CF61-4ED8-94A1-FB4730EB54F1}"/>
              </a:ext>
            </a:extLst>
          </p:cNvPr>
          <p:cNvCxnSpPr>
            <a:cxnSpLocks/>
          </p:cNvCxnSpPr>
          <p:nvPr/>
        </p:nvCxnSpPr>
        <p:spPr>
          <a:xfrm>
            <a:off x="585071" y="3766934"/>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20" name="pole tekstowe 119">
            <a:extLst>
              <a:ext uri="{FF2B5EF4-FFF2-40B4-BE49-F238E27FC236}">
                <a16:creationId xmlns:a16="http://schemas.microsoft.com/office/drawing/2014/main" xmlns="" id="{3C26F549-8F9E-4CC9-A4F7-615120A0CE62}"/>
              </a:ext>
            </a:extLst>
          </p:cNvPr>
          <p:cNvSpPr txBox="1"/>
          <p:nvPr/>
        </p:nvSpPr>
        <p:spPr>
          <a:xfrm>
            <a:off x="4824361" y="3056018"/>
            <a:ext cx="2377440" cy="365760"/>
          </a:xfrm>
          <a:prstGeom prst="rect">
            <a:avLst/>
          </a:prstGeom>
          <a:solidFill>
            <a:schemeClr val="bg2"/>
          </a:solidFill>
        </p:spPr>
        <p:txBody>
          <a:bodyPr wrap="none" rtlCol="0" anchor="ctr">
            <a:noAutofit/>
          </a:bodyPr>
          <a:lstStyle/>
          <a:p>
            <a:pPr algn="ctr"/>
            <a:endParaRPr lang="en-US" sz="1000">
              <a:solidFill>
                <a:srgbClr val="17327C"/>
              </a:solidFill>
            </a:endParaRPr>
          </a:p>
        </p:txBody>
      </p:sp>
      <p:sp>
        <p:nvSpPr>
          <p:cNvPr id="121" name="pole tekstowe 120">
            <a:extLst>
              <a:ext uri="{FF2B5EF4-FFF2-40B4-BE49-F238E27FC236}">
                <a16:creationId xmlns:a16="http://schemas.microsoft.com/office/drawing/2014/main" xmlns="" id="{81D4446B-4205-4DBF-AAF1-788D3FC84AC2}"/>
              </a:ext>
            </a:extLst>
          </p:cNvPr>
          <p:cNvSpPr txBox="1"/>
          <p:nvPr/>
        </p:nvSpPr>
        <p:spPr>
          <a:xfrm>
            <a:off x="585071" y="3766934"/>
            <a:ext cx="1737360" cy="351401"/>
          </a:xfrm>
          <a:prstGeom prst="rect">
            <a:avLst/>
          </a:prstGeom>
          <a:noFill/>
          <a:ln>
            <a:noFill/>
          </a:ln>
        </p:spPr>
        <p:txBody>
          <a:bodyPr wrap="none" rtlCol="0" anchor="ctr">
            <a:noAutofit/>
          </a:bodyPr>
          <a:lstStyle/>
          <a:p>
            <a:pPr lvl="0" algn="ctr"/>
            <a:r>
              <a:rPr lang="pl-PL" sz="1000">
                <a:solidFill>
                  <a:srgbClr val="17327C"/>
                </a:solidFill>
                <a:latin typeface="Roboto Light"/>
              </a:rPr>
              <a:t>Natančnost</a:t>
            </a:r>
            <a:endParaRPr lang="en-US" sz="1000">
              <a:solidFill>
                <a:srgbClr val="17327C"/>
              </a:solidFill>
              <a:latin typeface="Roboto Light"/>
            </a:endParaRPr>
          </a:p>
        </p:txBody>
      </p:sp>
      <p:sp>
        <p:nvSpPr>
          <p:cNvPr id="122" name="pole tekstowe 121">
            <a:extLst>
              <a:ext uri="{FF2B5EF4-FFF2-40B4-BE49-F238E27FC236}">
                <a16:creationId xmlns:a16="http://schemas.microsoft.com/office/drawing/2014/main" xmlns="" id="{D13F7F1A-5CA8-4196-993C-781703600978}"/>
              </a:ext>
            </a:extLst>
          </p:cNvPr>
          <p:cNvSpPr txBox="1"/>
          <p:nvPr/>
        </p:nvSpPr>
        <p:spPr>
          <a:xfrm>
            <a:off x="585071" y="4118335"/>
            <a:ext cx="1737360" cy="351401"/>
          </a:xfrm>
          <a:prstGeom prst="rect">
            <a:avLst/>
          </a:prstGeom>
          <a:noFill/>
          <a:ln>
            <a:noFill/>
          </a:ln>
        </p:spPr>
        <p:txBody>
          <a:bodyPr wrap="none" rtlCol="0" anchor="ctr">
            <a:noAutofit/>
          </a:bodyPr>
          <a:lstStyle/>
          <a:p>
            <a:pPr algn="ctr"/>
            <a:endParaRPr lang="en-US" sz="1000">
              <a:solidFill>
                <a:srgbClr val="17327C"/>
              </a:solidFill>
              <a:latin typeface="+mj-lt"/>
            </a:endParaRPr>
          </a:p>
        </p:txBody>
      </p:sp>
      <p:cxnSp>
        <p:nvCxnSpPr>
          <p:cNvPr id="123" name="Łącznik prosty 122">
            <a:extLst>
              <a:ext uri="{FF2B5EF4-FFF2-40B4-BE49-F238E27FC236}">
                <a16:creationId xmlns:a16="http://schemas.microsoft.com/office/drawing/2014/main" xmlns="" id="{6699025D-F4AF-4829-8109-85806B3BDE5D}"/>
              </a:ext>
            </a:extLst>
          </p:cNvPr>
          <p:cNvCxnSpPr>
            <a:cxnSpLocks/>
          </p:cNvCxnSpPr>
          <p:nvPr/>
        </p:nvCxnSpPr>
        <p:spPr>
          <a:xfrm>
            <a:off x="585071" y="4118335"/>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124" name="Łącznik prosty 123">
            <a:extLst>
              <a:ext uri="{FF2B5EF4-FFF2-40B4-BE49-F238E27FC236}">
                <a16:creationId xmlns:a16="http://schemas.microsoft.com/office/drawing/2014/main" xmlns="" id="{534156A6-B48C-467C-8672-31DBC02835CB}"/>
              </a:ext>
            </a:extLst>
          </p:cNvPr>
          <p:cNvCxnSpPr>
            <a:cxnSpLocks/>
          </p:cNvCxnSpPr>
          <p:nvPr/>
        </p:nvCxnSpPr>
        <p:spPr>
          <a:xfrm>
            <a:off x="585071" y="4469736"/>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25" name="pole tekstowe 124">
            <a:extLst>
              <a:ext uri="{FF2B5EF4-FFF2-40B4-BE49-F238E27FC236}">
                <a16:creationId xmlns:a16="http://schemas.microsoft.com/office/drawing/2014/main" xmlns="" id="{2AAF7C56-C6AC-4788-A3BD-4A1DD07117BD}"/>
              </a:ext>
            </a:extLst>
          </p:cNvPr>
          <p:cNvSpPr txBox="1"/>
          <p:nvPr/>
        </p:nvSpPr>
        <p:spPr>
          <a:xfrm>
            <a:off x="2384675" y="3415533"/>
            <a:ext cx="2377440" cy="351401"/>
          </a:xfrm>
          <a:prstGeom prst="rect">
            <a:avLst/>
          </a:prstGeom>
          <a:noFill/>
          <a:ln>
            <a:noFill/>
          </a:ln>
        </p:spPr>
        <p:txBody>
          <a:bodyPr wrap="none" rtlCol="0" anchor="ctr">
            <a:noAutofit/>
          </a:bodyPr>
          <a:lstStyle/>
          <a:p>
            <a:pPr algn="ctr"/>
            <a:r>
              <a:rPr lang="sv-SE" sz="1000">
                <a:solidFill>
                  <a:srgbClr val="17327C"/>
                </a:solidFill>
                <a:latin typeface="+mj-lt"/>
              </a:rPr>
              <a:t>0-120 °C (32-248 °F)</a:t>
            </a:r>
            <a:endParaRPr lang="en-US" sz="1000">
              <a:solidFill>
                <a:srgbClr val="17327C"/>
              </a:solidFill>
              <a:latin typeface="+mj-lt"/>
            </a:endParaRPr>
          </a:p>
        </p:txBody>
      </p:sp>
      <p:cxnSp>
        <p:nvCxnSpPr>
          <p:cNvPr id="126" name="Łącznik prosty 125">
            <a:extLst>
              <a:ext uri="{FF2B5EF4-FFF2-40B4-BE49-F238E27FC236}">
                <a16:creationId xmlns:a16="http://schemas.microsoft.com/office/drawing/2014/main" xmlns="" id="{2209F1CD-9751-4FAA-A6B6-62BDDA166080}"/>
              </a:ext>
            </a:extLst>
          </p:cNvPr>
          <p:cNvCxnSpPr>
            <a:cxnSpLocks/>
          </p:cNvCxnSpPr>
          <p:nvPr/>
        </p:nvCxnSpPr>
        <p:spPr>
          <a:xfrm>
            <a:off x="2384676" y="3766934"/>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27" name="pole tekstowe 126">
            <a:extLst>
              <a:ext uri="{FF2B5EF4-FFF2-40B4-BE49-F238E27FC236}">
                <a16:creationId xmlns:a16="http://schemas.microsoft.com/office/drawing/2014/main" xmlns="" id="{59B31DDF-1C12-40CF-96F6-D2EB5583F574}"/>
              </a:ext>
            </a:extLst>
          </p:cNvPr>
          <p:cNvSpPr txBox="1"/>
          <p:nvPr/>
        </p:nvSpPr>
        <p:spPr>
          <a:xfrm>
            <a:off x="2384675" y="3766934"/>
            <a:ext cx="2377440" cy="351401"/>
          </a:xfrm>
          <a:prstGeom prst="rect">
            <a:avLst/>
          </a:prstGeom>
          <a:noFill/>
          <a:ln>
            <a:noFill/>
          </a:ln>
        </p:spPr>
        <p:txBody>
          <a:bodyPr wrap="none" rtlCol="0" anchor="ctr">
            <a:noAutofit/>
          </a:bodyPr>
          <a:lstStyle/>
          <a:p>
            <a:pPr algn="ctr"/>
            <a:r>
              <a:rPr lang="sv-SE" sz="1000">
                <a:solidFill>
                  <a:srgbClr val="17327C"/>
                </a:solidFill>
                <a:latin typeface="+mj-lt"/>
              </a:rPr>
              <a:t>15-90 °C (59-194 °F) ± 0.5 K</a:t>
            </a:r>
            <a:endParaRPr lang="en-US" sz="1000">
              <a:solidFill>
                <a:srgbClr val="17327C"/>
              </a:solidFill>
              <a:latin typeface="+mj-lt"/>
            </a:endParaRPr>
          </a:p>
        </p:txBody>
      </p:sp>
      <p:sp>
        <p:nvSpPr>
          <p:cNvPr id="128" name="pole tekstowe 127">
            <a:extLst>
              <a:ext uri="{FF2B5EF4-FFF2-40B4-BE49-F238E27FC236}">
                <a16:creationId xmlns:a16="http://schemas.microsoft.com/office/drawing/2014/main" xmlns="" id="{B9B84E11-FEB4-4DD3-894C-801D3CA5CB36}"/>
              </a:ext>
            </a:extLst>
          </p:cNvPr>
          <p:cNvSpPr txBox="1"/>
          <p:nvPr/>
        </p:nvSpPr>
        <p:spPr>
          <a:xfrm>
            <a:off x="2384675" y="4118335"/>
            <a:ext cx="2377440" cy="351401"/>
          </a:xfrm>
          <a:prstGeom prst="rect">
            <a:avLst/>
          </a:prstGeom>
          <a:noFill/>
          <a:ln>
            <a:noFill/>
          </a:ln>
        </p:spPr>
        <p:txBody>
          <a:bodyPr wrap="none" rtlCol="0" anchor="ctr">
            <a:noAutofit/>
          </a:bodyPr>
          <a:lstStyle/>
          <a:p>
            <a:pPr algn="ctr"/>
            <a:r>
              <a:rPr lang="en-US" sz="1000">
                <a:solidFill>
                  <a:srgbClr val="17327C"/>
                </a:solidFill>
                <a:latin typeface="+mj-lt"/>
              </a:rPr>
              <a:t>0-120 °C (32-248 °F) ± 1 K</a:t>
            </a:r>
          </a:p>
        </p:txBody>
      </p:sp>
      <p:cxnSp>
        <p:nvCxnSpPr>
          <p:cNvPr id="129" name="Łącznik prosty 128">
            <a:extLst>
              <a:ext uri="{FF2B5EF4-FFF2-40B4-BE49-F238E27FC236}">
                <a16:creationId xmlns:a16="http://schemas.microsoft.com/office/drawing/2014/main" xmlns="" id="{DD7E5025-D0B9-428C-B563-B7A5BE4CDB38}"/>
              </a:ext>
            </a:extLst>
          </p:cNvPr>
          <p:cNvCxnSpPr>
            <a:cxnSpLocks/>
          </p:cNvCxnSpPr>
          <p:nvPr/>
        </p:nvCxnSpPr>
        <p:spPr>
          <a:xfrm>
            <a:off x="2384676" y="4118335"/>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130" name="Łącznik prosty 129">
            <a:extLst>
              <a:ext uri="{FF2B5EF4-FFF2-40B4-BE49-F238E27FC236}">
                <a16:creationId xmlns:a16="http://schemas.microsoft.com/office/drawing/2014/main" xmlns="" id="{CC929158-75CC-4120-8B5D-7386ADE2F459}"/>
              </a:ext>
            </a:extLst>
          </p:cNvPr>
          <p:cNvCxnSpPr>
            <a:cxnSpLocks/>
          </p:cNvCxnSpPr>
          <p:nvPr/>
        </p:nvCxnSpPr>
        <p:spPr>
          <a:xfrm>
            <a:off x="2384676" y="4469736"/>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31" name="pole tekstowe 130">
            <a:extLst>
              <a:ext uri="{FF2B5EF4-FFF2-40B4-BE49-F238E27FC236}">
                <a16:creationId xmlns:a16="http://schemas.microsoft.com/office/drawing/2014/main" xmlns="" id="{3FB42AA1-9285-4923-8A0D-21ECB44401E7}"/>
              </a:ext>
            </a:extLst>
          </p:cNvPr>
          <p:cNvSpPr txBox="1"/>
          <p:nvPr/>
        </p:nvSpPr>
        <p:spPr>
          <a:xfrm>
            <a:off x="4824361" y="3421778"/>
            <a:ext cx="2377440" cy="351401"/>
          </a:xfrm>
          <a:prstGeom prst="rect">
            <a:avLst/>
          </a:prstGeom>
          <a:noFill/>
          <a:ln>
            <a:noFill/>
          </a:ln>
        </p:spPr>
        <p:txBody>
          <a:bodyPr wrap="none" rtlCol="0" anchor="ctr">
            <a:noAutofit/>
          </a:bodyPr>
          <a:lstStyle/>
          <a:p>
            <a:pPr algn="ctr"/>
            <a:r>
              <a:rPr lang="sv-SE" sz="1000">
                <a:solidFill>
                  <a:srgbClr val="17327C"/>
                </a:solidFill>
                <a:latin typeface="+mj-lt"/>
              </a:rPr>
              <a:t>0-160°C (32-320°F)</a:t>
            </a:r>
            <a:endParaRPr lang="en-US" sz="1000">
              <a:solidFill>
                <a:srgbClr val="17327C"/>
              </a:solidFill>
              <a:latin typeface="+mj-lt"/>
            </a:endParaRPr>
          </a:p>
        </p:txBody>
      </p:sp>
      <p:cxnSp>
        <p:nvCxnSpPr>
          <p:cNvPr id="132" name="Łącznik prosty 131">
            <a:extLst>
              <a:ext uri="{FF2B5EF4-FFF2-40B4-BE49-F238E27FC236}">
                <a16:creationId xmlns:a16="http://schemas.microsoft.com/office/drawing/2014/main" xmlns="" id="{E5F7F165-F453-47BA-9006-C91136DA1EE8}"/>
              </a:ext>
            </a:extLst>
          </p:cNvPr>
          <p:cNvCxnSpPr>
            <a:cxnSpLocks/>
          </p:cNvCxnSpPr>
          <p:nvPr/>
        </p:nvCxnSpPr>
        <p:spPr>
          <a:xfrm>
            <a:off x="4824362" y="3773179"/>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33" name="pole tekstowe 132">
            <a:extLst>
              <a:ext uri="{FF2B5EF4-FFF2-40B4-BE49-F238E27FC236}">
                <a16:creationId xmlns:a16="http://schemas.microsoft.com/office/drawing/2014/main" xmlns="" id="{87F9CBD1-8CFA-4014-88D6-9CF342A94677}"/>
              </a:ext>
            </a:extLst>
          </p:cNvPr>
          <p:cNvSpPr txBox="1"/>
          <p:nvPr/>
        </p:nvSpPr>
        <p:spPr>
          <a:xfrm>
            <a:off x="4824361" y="3773179"/>
            <a:ext cx="2377440" cy="351401"/>
          </a:xfrm>
          <a:prstGeom prst="rect">
            <a:avLst/>
          </a:prstGeom>
          <a:noFill/>
          <a:ln>
            <a:noFill/>
          </a:ln>
        </p:spPr>
        <p:txBody>
          <a:bodyPr wrap="none" rtlCol="0" anchor="ctr">
            <a:noAutofit/>
          </a:bodyPr>
          <a:lstStyle/>
          <a:p>
            <a:pPr algn="ctr"/>
            <a:r>
              <a:rPr lang="sv-SE" sz="1000">
                <a:solidFill>
                  <a:srgbClr val="17327C"/>
                </a:solidFill>
                <a:latin typeface="+mj-lt"/>
              </a:rPr>
              <a:t>15-90 °C (59-194 °F) ± 0.5 K</a:t>
            </a:r>
            <a:endParaRPr lang="en-US" sz="1000">
              <a:solidFill>
                <a:srgbClr val="17327C"/>
              </a:solidFill>
              <a:latin typeface="+mj-lt"/>
            </a:endParaRPr>
          </a:p>
        </p:txBody>
      </p:sp>
      <p:sp>
        <p:nvSpPr>
          <p:cNvPr id="134" name="pole tekstowe 133">
            <a:extLst>
              <a:ext uri="{FF2B5EF4-FFF2-40B4-BE49-F238E27FC236}">
                <a16:creationId xmlns:a16="http://schemas.microsoft.com/office/drawing/2014/main" xmlns="" id="{B91F4ABD-8DC5-48DA-A7ED-5877242EF98D}"/>
              </a:ext>
            </a:extLst>
          </p:cNvPr>
          <p:cNvSpPr txBox="1"/>
          <p:nvPr/>
        </p:nvSpPr>
        <p:spPr>
          <a:xfrm>
            <a:off x="4824361" y="4124580"/>
            <a:ext cx="2377440" cy="351401"/>
          </a:xfrm>
          <a:prstGeom prst="rect">
            <a:avLst/>
          </a:prstGeom>
          <a:noFill/>
          <a:ln>
            <a:noFill/>
          </a:ln>
        </p:spPr>
        <p:txBody>
          <a:bodyPr wrap="none" rtlCol="0" anchor="ctr">
            <a:noAutofit/>
          </a:bodyPr>
          <a:lstStyle/>
          <a:p>
            <a:pPr algn="ctr"/>
            <a:r>
              <a:rPr lang="en-US" sz="1000">
                <a:solidFill>
                  <a:srgbClr val="17327C"/>
                </a:solidFill>
                <a:latin typeface="+mj-lt"/>
              </a:rPr>
              <a:t>0-120 °C (32-248 °F) ± 1 K</a:t>
            </a:r>
          </a:p>
        </p:txBody>
      </p:sp>
      <p:cxnSp>
        <p:nvCxnSpPr>
          <p:cNvPr id="135" name="Łącznik prosty 134">
            <a:extLst>
              <a:ext uri="{FF2B5EF4-FFF2-40B4-BE49-F238E27FC236}">
                <a16:creationId xmlns:a16="http://schemas.microsoft.com/office/drawing/2014/main" xmlns="" id="{DA671286-1C69-40AD-8641-9B890A9DB76B}"/>
              </a:ext>
            </a:extLst>
          </p:cNvPr>
          <p:cNvCxnSpPr>
            <a:cxnSpLocks/>
          </p:cNvCxnSpPr>
          <p:nvPr/>
        </p:nvCxnSpPr>
        <p:spPr>
          <a:xfrm>
            <a:off x="4824362" y="4124580"/>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136" name="Łącznik prosty 135">
            <a:extLst>
              <a:ext uri="{FF2B5EF4-FFF2-40B4-BE49-F238E27FC236}">
                <a16:creationId xmlns:a16="http://schemas.microsoft.com/office/drawing/2014/main" xmlns="" id="{20EBA98F-7F57-41DF-8C0B-EFC2BF064D3A}"/>
              </a:ext>
            </a:extLst>
          </p:cNvPr>
          <p:cNvCxnSpPr>
            <a:cxnSpLocks/>
          </p:cNvCxnSpPr>
          <p:nvPr/>
        </p:nvCxnSpPr>
        <p:spPr>
          <a:xfrm>
            <a:off x="4824362" y="4475981"/>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49" name="pole tekstowe 148">
            <a:extLst>
              <a:ext uri="{FF2B5EF4-FFF2-40B4-BE49-F238E27FC236}">
                <a16:creationId xmlns:a16="http://schemas.microsoft.com/office/drawing/2014/main" xmlns="" id="{94F5852E-008D-41A6-A9DC-789C71D600C0}"/>
              </a:ext>
            </a:extLst>
          </p:cNvPr>
          <p:cNvSpPr txBox="1"/>
          <p:nvPr/>
        </p:nvSpPr>
        <p:spPr>
          <a:xfrm>
            <a:off x="585071" y="4472858"/>
            <a:ext cx="1737360" cy="351401"/>
          </a:xfrm>
          <a:prstGeom prst="rect">
            <a:avLst/>
          </a:prstGeom>
          <a:noFill/>
          <a:ln>
            <a:noFill/>
          </a:ln>
        </p:spPr>
        <p:txBody>
          <a:bodyPr wrap="none" rtlCol="0" anchor="ctr">
            <a:noAutofit/>
          </a:bodyPr>
          <a:lstStyle/>
          <a:p>
            <a:pPr algn="ctr"/>
            <a:endParaRPr lang="en-US" sz="1000">
              <a:solidFill>
                <a:srgbClr val="17327C"/>
              </a:solidFill>
              <a:latin typeface="+mj-lt"/>
            </a:endParaRPr>
          </a:p>
        </p:txBody>
      </p:sp>
      <p:sp>
        <p:nvSpPr>
          <p:cNvPr id="151" name="pole tekstowe 150">
            <a:extLst>
              <a:ext uri="{FF2B5EF4-FFF2-40B4-BE49-F238E27FC236}">
                <a16:creationId xmlns:a16="http://schemas.microsoft.com/office/drawing/2014/main" xmlns="" id="{EB3B941F-5572-4D50-BA6C-04629A54778D}"/>
              </a:ext>
            </a:extLst>
          </p:cNvPr>
          <p:cNvSpPr txBox="1"/>
          <p:nvPr/>
        </p:nvSpPr>
        <p:spPr>
          <a:xfrm>
            <a:off x="2384675" y="4472858"/>
            <a:ext cx="2377440" cy="351401"/>
          </a:xfrm>
          <a:prstGeom prst="rect">
            <a:avLst/>
          </a:prstGeom>
          <a:noFill/>
          <a:ln>
            <a:noFill/>
          </a:ln>
        </p:spPr>
        <p:txBody>
          <a:bodyPr wrap="none" rtlCol="0" anchor="ctr">
            <a:noAutofit/>
          </a:bodyPr>
          <a:lstStyle/>
          <a:p>
            <a:pPr algn="ctr"/>
            <a:r>
              <a:rPr lang="el-GR" sz="1000">
                <a:solidFill>
                  <a:srgbClr val="17327C"/>
                </a:solidFill>
                <a:latin typeface="+mj-lt"/>
              </a:rPr>
              <a:t>(± 1 σ) </a:t>
            </a:r>
            <a:r>
              <a:rPr lang="pl-PL" sz="1000">
                <a:solidFill>
                  <a:srgbClr val="17327C"/>
                </a:solidFill>
                <a:latin typeface="+mj-lt"/>
              </a:rPr>
              <a:t>v vodi, ± 1 % FS</a:t>
            </a:r>
            <a:endParaRPr lang="en-US" sz="1000">
              <a:solidFill>
                <a:srgbClr val="17327C"/>
              </a:solidFill>
              <a:latin typeface="+mj-lt"/>
            </a:endParaRPr>
          </a:p>
        </p:txBody>
      </p:sp>
      <p:sp>
        <p:nvSpPr>
          <p:cNvPr id="153" name="pole tekstowe 152">
            <a:extLst>
              <a:ext uri="{FF2B5EF4-FFF2-40B4-BE49-F238E27FC236}">
                <a16:creationId xmlns:a16="http://schemas.microsoft.com/office/drawing/2014/main" xmlns="" id="{ED259E26-C101-476F-B805-8B48DC16A65A}"/>
              </a:ext>
            </a:extLst>
          </p:cNvPr>
          <p:cNvSpPr txBox="1"/>
          <p:nvPr/>
        </p:nvSpPr>
        <p:spPr>
          <a:xfrm>
            <a:off x="4824361" y="4479103"/>
            <a:ext cx="2377440" cy="351401"/>
          </a:xfrm>
          <a:prstGeom prst="rect">
            <a:avLst/>
          </a:prstGeom>
          <a:noFill/>
          <a:ln>
            <a:noFill/>
          </a:ln>
        </p:spPr>
        <p:txBody>
          <a:bodyPr wrap="none" rtlCol="0" anchor="ctr">
            <a:noAutofit/>
          </a:bodyPr>
          <a:lstStyle/>
          <a:p>
            <a:pPr algn="ctr"/>
            <a:r>
              <a:rPr lang="en-US" sz="1000">
                <a:solidFill>
                  <a:srgbClr val="17327C"/>
                </a:solidFill>
                <a:latin typeface="+mj-lt"/>
              </a:rPr>
              <a:t>120-160 °C (248-320 °F) ± 2 K</a:t>
            </a:r>
          </a:p>
        </p:txBody>
      </p:sp>
      <p:sp>
        <p:nvSpPr>
          <p:cNvPr id="178" name="pole tekstowe 177">
            <a:extLst>
              <a:ext uri="{FF2B5EF4-FFF2-40B4-BE49-F238E27FC236}">
                <a16:creationId xmlns:a16="http://schemas.microsoft.com/office/drawing/2014/main" xmlns="" id="{457FEE69-5C92-4531-9B34-9F360DDE06BD}"/>
              </a:ext>
            </a:extLst>
          </p:cNvPr>
          <p:cNvSpPr txBox="1"/>
          <p:nvPr/>
        </p:nvSpPr>
        <p:spPr>
          <a:xfrm>
            <a:off x="585072" y="4824956"/>
            <a:ext cx="1737360" cy="365760"/>
          </a:xfrm>
          <a:prstGeom prst="rect">
            <a:avLst/>
          </a:prstGeom>
          <a:solidFill>
            <a:srgbClr val="17327C"/>
          </a:solidFill>
        </p:spPr>
        <p:txBody>
          <a:bodyPr wrap="none" rtlCol="0" anchor="ctr">
            <a:noAutofit/>
          </a:bodyPr>
          <a:lstStyle/>
          <a:p>
            <a:pPr algn="ctr"/>
            <a:r>
              <a:rPr lang="pl-PL" sz="1000">
                <a:solidFill>
                  <a:schemeClr val="bg1"/>
                </a:solidFill>
                <a:latin typeface="+mj-lt"/>
              </a:rPr>
              <a:t>PRITISK</a:t>
            </a:r>
            <a:endParaRPr lang="en-US" sz="1000">
              <a:solidFill>
                <a:schemeClr val="bg1"/>
              </a:solidFill>
              <a:latin typeface="+mj-lt"/>
            </a:endParaRPr>
          </a:p>
        </p:txBody>
      </p:sp>
      <p:sp>
        <p:nvSpPr>
          <p:cNvPr id="179" name="pole tekstowe 178">
            <a:extLst>
              <a:ext uri="{FF2B5EF4-FFF2-40B4-BE49-F238E27FC236}">
                <a16:creationId xmlns:a16="http://schemas.microsoft.com/office/drawing/2014/main" xmlns="" id="{852DB19A-AB0C-480A-B31D-E906CEF389DD}"/>
              </a:ext>
            </a:extLst>
          </p:cNvPr>
          <p:cNvSpPr txBox="1"/>
          <p:nvPr/>
        </p:nvSpPr>
        <p:spPr>
          <a:xfrm>
            <a:off x="2384677" y="4825144"/>
            <a:ext cx="2377440" cy="365760"/>
          </a:xfrm>
          <a:prstGeom prst="rect">
            <a:avLst/>
          </a:prstGeom>
          <a:solidFill>
            <a:schemeClr val="bg2"/>
          </a:solidFill>
        </p:spPr>
        <p:txBody>
          <a:bodyPr wrap="none" rtlCol="0" anchor="ctr">
            <a:noAutofit/>
          </a:bodyPr>
          <a:lstStyle/>
          <a:p>
            <a:pPr algn="ctr"/>
            <a:endParaRPr lang="en-US" sz="1000">
              <a:solidFill>
                <a:srgbClr val="17327C"/>
              </a:solidFill>
            </a:endParaRPr>
          </a:p>
        </p:txBody>
      </p:sp>
      <p:sp>
        <p:nvSpPr>
          <p:cNvPr id="180" name="pole tekstowe 179">
            <a:extLst>
              <a:ext uri="{FF2B5EF4-FFF2-40B4-BE49-F238E27FC236}">
                <a16:creationId xmlns:a16="http://schemas.microsoft.com/office/drawing/2014/main" xmlns="" id="{E66C84BC-3313-4663-9EF3-9A9CB793F003}"/>
              </a:ext>
            </a:extLst>
          </p:cNvPr>
          <p:cNvSpPr txBox="1"/>
          <p:nvPr/>
        </p:nvSpPr>
        <p:spPr>
          <a:xfrm>
            <a:off x="585072" y="5190904"/>
            <a:ext cx="1737360" cy="351401"/>
          </a:xfrm>
          <a:prstGeom prst="rect">
            <a:avLst/>
          </a:prstGeom>
          <a:noFill/>
          <a:ln>
            <a:noFill/>
          </a:ln>
        </p:spPr>
        <p:txBody>
          <a:bodyPr wrap="none" rtlCol="0" anchor="ctr">
            <a:noAutofit/>
          </a:bodyPr>
          <a:lstStyle/>
          <a:p>
            <a:pPr algn="ctr"/>
            <a:r>
              <a:rPr lang="pl-PL" sz="1000">
                <a:solidFill>
                  <a:srgbClr val="17327C"/>
                </a:solidFill>
                <a:latin typeface="+mj-lt"/>
              </a:rPr>
              <a:t>Merilno območje</a:t>
            </a:r>
            <a:endParaRPr lang="en-US" sz="1000">
              <a:solidFill>
                <a:srgbClr val="17327C"/>
              </a:solidFill>
              <a:latin typeface="+mj-lt"/>
            </a:endParaRPr>
          </a:p>
        </p:txBody>
      </p:sp>
      <p:cxnSp>
        <p:nvCxnSpPr>
          <p:cNvPr id="181" name="Łącznik prosty 180">
            <a:extLst>
              <a:ext uri="{FF2B5EF4-FFF2-40B4-BE49-F238E27FC236}">
                <a16:creationId xmlns:a16="http://schemas.microsoft.com/office/drawing/2014/main" xmlns="" id="{7AF4C25F-5F02-4C1D-8F16-91E161F63A0E}"/>
              </a:ext>
            </a:extLst>
          </p:cNvPr>
          <p:cNvCxnSpPr>
            <a:cxnSpLocks/>
          </p:cNvCxnSpPr>
          <p:nvPr/>
        </p:nvCxnSpPr>
        <p:spPr>
          <a:xfrm>
            <a:off x="585072" y="5542305"/>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82" name="pole tekstowe 181">
            <a:extLst>
              <a:ext uri="{FF2B5EF4-FFF2-40B4-BE49-F238E27FC236}">
                <a16:creationId xmlns:a16="http://schemas.microsoft.com/office/drawing/2014/main" xmlns="" id="{6743FA40-4A61-4A45-9479-06FCD1F404DB}"/>
              </a:ext>
            </a:extLst>
          </p:cNvPr>
          <p:cNvSpPr txBox="1"/>
          <p:nvPr/>
        </p:nvSpPr>
        <p:spPr>
          <a:xfrm>
            <a:off x="4824362" y="4831389"/>
            <a:ext cx="2377440" cy="365760"/>
          </a:xfrm>
          <a:prstGeom prst="rect">
            <a:avLst/>
          </a:prstGeom>
          <a:solidFill>
            <a:schemeClr val="bg2"/>
          </a:solidFill>
        </p:spPr>
        <p:txBody>
          <a:bodyPr wrap="none" rtlCol="0" anchor="ctr">
            <a:noAutofit/>
          </a:bodyPr>
          <a:lstStyle/>
          <a:p>
            <a:pPr algn="ctr"/>
            <a:endParaRPr lang="en-US" sz="1000">
              <a:solidFill>
                <a:srgbClr val="17327C"/>
              </a:solidFill>
            </a:endParaRPr>
          </a:p>
        </p:txBody>
      </p:sp>
      <p:sp>
        <p:nvSpPr>
          <p:cNvPr id="183" name="pole tekstowe 182">
            <a:extLst>
              <a:ext uri="{FF2B5EF4-FFF2-40B4-BE49-F238E27FC236}">
                <a16:creationId xmlns:a16="http://schemas.microsoft.com/office/drawing/2014/main" xmlns="" id="{46C1FCC0-97D2-45BF-9EF1-981CDF9A5DE3}"/>
              </a:ext>
            </a:extLst>
          </p:cNvPr>
          <p:cNvSpPr txBox="1"/>
          <p:nvPr/>
        </p:nvSpPr>
        <p:spPr>
          <a:xfrm>
            <a:off x="585072" y="5542305"/>
            <a:ext cx="1737360" cy="351401"/>
          </a:xfrm>
          <a:prstGeom prst="rect">
            <a:avLst/>
          </a:prstGeom>
          <a:noFill/>
          <a:ln>
            <a:noFill/>
          </a:ln>
        </p:spPr>
        <p:txBody>
          <a:bodyPr wrap="none" rtlCol="0" anchor="ctr">
            <a:noAutofit/>
          </a:bodyPr>
          <a:lstStyle/>
          <a:p>
            <a:pPr algn="ctr"/>
            <a:r>
              <a:rPr lang="sl-SI" sz="1000">
                <a:solidFill>
                  <a:srgbClr val="17327C"/>
                </a:solidFill>
                <a:latin typeface="+mj-lt"/>
              </a:rPr>
              <a:t>Natančnost</a:t>
            </a:r>
            <a:endParaRPr lang="en-US" sz="1000">
              <a:solidFill>
                <a:srgbClr val="17327C"/>
              </a:solidFill>
              <a:latin typeface="+mj-lt"/>
            </a:endParaRPr>
          </a:p>
        </p:txBody>
      </p:sp>
      <p:cxnSp>
        <p:nvCxnSpPr>
          <p:cNvPr id="185" name="Łącznik prosty 184">
            <a:extLst>
              <a:ext uri="{FF2B5EF4-FFF2-40B4-BE49-F238E27FC236}">
                <a16:creationId xmlns:a16="http://schemas.microsoft.com/office/drawing/2014/main" xmlns="" id="{55B657C9-1708-4968-8B15-2F28F0CCAD2C}"/>
              </a:ext>
            </a:extLst>
          </p:cNvPr>
          <p:cNvCxnSpPr>
            <a:cxnSpLocks/>
          </p:cNvCxnSpPr>
          <p:nvPr/>
        </p:nvCxnSpPr>
        <p:spPr>
          <a:xfrm>
            <a:off x="585072" y="5893706"/>
            <a:ext cx="173736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87" name="pole tekstowe 186">
            <a:extLst>
              <a:ext uri="{FF2B5EF4-FFF2-40B4-BE49-F238E27FC236}">
                <a16:creationId xmlns:a16="http://schemas.microsoft.com/office/drawing/2014/main" xmlns="" id="{3D50D8E8-1692-4917-9311-4AF94850DD8D}"/>
              </a:ext>
            </a:extLst>
          </p:cNvPr>
          <p:cNvSpPr txBox="1"/>
          <p:nvPr/>
        </p:nvSpPr>
        <p:spPr>
          <a:xfrm>
            <a:off x="2384676" y="5190904"/>
            <a:ext cx="2377440" cy="351401"/>
          </a:xfrm>
          <a:prstGeom prst="rect">
            <a:avLst/>
          </a:prstGeom>
          <a:noFill/>
          <a:ln>
            <a:noFill/>
          </a:ln>
        </p:spPr>
        <p:txBody>
          <a:bodyPr wrap="none" rtlCol="0" anchor="ctr">
            <a:noAutofit/>
          </a:bodyPr>
          <a:lstStyle/>
          <a:p>
            <a:pPr algn="ctr"/>
            <a:r>
              <a:rPr lang="sv-SE" sz="1000">
                <a:solidFill>
                  <a:srgbClr val="17327C"/>
                </a:solidFill>
                <a:latin typeface="+mj-lt"/>
              </a:rPr>
              <a:t>0-10 bar (0-145 psig)</a:t>
            </a:r>
            <a:endParaRPr lang="en-US" sz="1000">
              <a:solidFill>
                <a:srgbClr val="17327C"/>
              </a:solidFill>
              <a:latin typeface="+mj-lt"/>
            </a:endParaRPr>
          </a:p>
        </p:txBody>
      </p:sp>
      <p:cxnSp>
        <p:nvCxnSpPr>
          <p:cNvPr id="188" name="Łącznik prosty 187">
            <a:extLst>
              <a:ext uri="{FF2B5EF4-FFF2-40B4-BE49-F238E27FC236}">
                <a16:creationId xmlns:a16="http://schemas.microsoft.com/office/drawing/2014/main" xmlns="" id="{482E36B2-6198-49B2-A4D6-39AA1E981B9D}"/>
              </a:ext>
            </a:extLst>
          </p:cNvPr>
          <p:cNvCxnSpPr>
            <a:cxnSpLocks/>
          </p:cNvCxnSpPr>
          <p:nvPr/>
        </p:nvCxnSpPr>
        <p:spPr>
          <a:xfrm>
            <a:off x="2384677" y="5542305"/>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89" name="pole tekstowe 188">
            <a:extLst>
              <a:ext uri="{FF2B5EF4-FFF2-40B4-BE49-F238E27FC236}">
                <a16:creationId xmlns:a16="http://schemas.microsoft.com/office/drawing/2014/main" xmlns="" id="{957C46D4-DD1D-4B85-BABB-055E1E853FA7}"/>
              </a:ext>
            </a:extLst>
          </p:cNvPr>
          <p:cNvSpPr txBox="1"/>
          <p:nvPr/>
        </p:nvSpPr>
        <p:spPr>
          <a:xfrm>
            <a:off x="2384676" y="5542305"/>
            <a:ext cx="2377440" cy="351401"/>
          </a:xfrm>
          <a:prstGeom prst="rect">
            <a:avLst/>
          </a:prstGeom>
          <a:noFill/>
          <a:ln>
            <a:noFill/>
          </a:ln>
        </p:spPr>
        <p:txBody>
          <a:bodyPr wrap="none" rtlCol="0" anchor="ctr">
            <a:noAutofit/>
          </a:bodyPr>
          <a:lstStyle/>
          <a:p>
            <a:pPr algn="ctr"/>
            <a:r>
              <a:rPr lang="sv-SE" sz="1000">
                <a:solidFill>
                  <a:srgbClr val="17327C"/>
                </a:solidFill>
                <a:latin typeface="+mj-lt"/>
              </a:rPr>
              <a:t>± 2.5 % FS</a:t>
            </a:r>
            <a:endParaRPr lang="en-US" sz="1000">
              <a:solidFill>
                <a:srgbClr val="17327C"/>
              </a:solidFill>
              <a:latin typeface="+mj-lt"/>
            </a:endParaRPr>
          </a:p>
        </p:txBody>
      </p:sp>
      <p:cxnSp>
        <p:nvCxnSpPr>
          <p:cNvPr id="191" name="Łącznik prosty 190">
            <a:extLst>
              <a:ext uri="{FF2B5EF4-FFF2-40B4-BE49-F238E27FC236}">
                <a16:creationId xmlns:a16="http://schemas.microsoft.com/office/drawing/2014/main" xmlns="" id="{700F9490-A283-4739-BCB0-65C525E39229}"/>
              </a:ext>
            </a:extLst>
          </p:cNvPr>
          <p:cNvCxnSpPr>
            <a:cxnSpLocks/>
          </p:cNvCxnSpPr>
          <p:nvPr/>
        </p:nvCxnSpPr>
        <p:spPr>
          <a:xfrm>
            <a:off x="2384677" y="5893706"/>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93" name="pole tekstowe 192">
            <a:extLst>
              <a:ext uri="{FF2B5EF4-FFF2-40B4-BE49-F238E27FC236}">
                <a16:creationId xmlns:a16="http://schemas.microsoft.com/office/drawing/2014/main" xmlns="" id="{15F21264-0B9D-45DE-8510-B5F53B0DB1B6}"/>
              </a:ext>
            </a:extLst>
          </p:cNvPr>
          <p:cNvSpPr txBox="1"/>
          <p:nvPr/>
        </p:nvSpPr>
        <p:spPr>
          <a:xfrm>
            <a:off x="4824362" y="5197149"/>
            <a:ext cx="2377440" cy="351401"/>
          </a:xfrm>
          <a:prstGeom prst="rect">
            <a:avLst/>
          </a:prstGeom>
          <a:noFill/>
          <a:ln>
            <a:noFill/>
          </a:ln>
        </p:spPr>
        <p:txBody>
          <a:bodyPr wrap="none" rtlCol="0" anchor="ctr">
            <a:noAutofit/>
          </a:bodyPr>
          <a:lstStyle/>
          <a:p>
            <a:pPr algn="ctr"/>
            <a:endParaRPr lang="en-US" sz="1000">
              <a:solidFill>
                <a:srgbClr val="17327C"/>
              </a:solidFill>
              <a:latin typeface="+mj-lt"/>
            </a:endParaRPr>
          </a:p>
        </p:txBody>
      </p:sp>
      <p:cxnSp>
        <p:nvCxnSpPr>
          <p:cNvPr id="194" name="Łącznik prosty 193">
            <a:extLst>
              <a:ext uri="{FF2B5EF4-FFF2-40B4-BE49-F238E27FC236}">
                <a16:creationId xmlns:a16="http://schemas.microsoft.com/office/drawing/2014/main" xmlns="" id="{E1B9C066-04E9-4444-BE88-58C4ADDD7D26}"/>
              </a:ext>
            </a:extLst>
          </p:cNvPr>
          <p:cNvCxnSpPr>
            <a:cxnSpLocks/>
          </p:cNvCxnSpPr>
          <p:nvPr/>
        </p:nvCxnSpPr>
        <p:spPr>
          <a:xfrm>
            <a:off x="4824363" y="5548550"/>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195" name="pole tekstowe 194">
            <a:extLst>
              <a:ext uri="{FF2B5EF4-FFF2-40B4-BE49-F238E27FC236}">
                <a16:creationId xmlns:a16="http://schemas.microsoft.com/office/drawing/2014/main" xmlns="" id="{1D947A71-457A-4C7E-A166-25E5E103FEAB}"/>
              </a:ext>
            </a:extLst>
          </p:cNvPr>
          <p:cNvSpPr txBox="1"/>
          <p:nvPr/>
        </p:nvSpPr>
        <p:spPr>
          <a:xfrm>
            <a:off x="4824362" y="5548550"/>
            <a:ext cx="2377440" cy="351401"/>
          </a:xfrm>
          <a:prstGeom prst="rect">
            <a:avLst/>
          </a:prstGeom>
          <a:noFill/>
          <a:ln>
            <a:noFill/>
          </a:ln>
        </p:spPr>
        <p:txBody>
          <a:bodyPr wrap="none" rtlCol="0" anchor="ctr">
            <a:noAutofit/>
          </a:bodyPr>
          <a:lstStyle/>
          <a:p>
            <a:pPr algn="ctr"/>
            <a:endParaRPr lang="en-US" sz="1000">
              <a:solidFill>
                <a:srgbClr val="17327C"/>
              </a:solidFill>
              <a:latin typeface="+mj-lt"/>
            </a:endParaRPr>
          </a:p>
        </p:txBody>
      </p:sp>
      <p:cxnSp>
        <p:nvCxnSpPr>
          <p:cNvPr id="197" name="Łącznik prosty 196">
            <a:extLst>
              <a:ext uri="{FF2B5EF4-FFF2-40B4-BE49-F238E27FC236}">
                <a16:creationId xmlns:a16="http://schemas.microsoft.com/office/drawing/2014/main" xmlns="" id="{565E1185-24C8-4236-866A-1E9528EADFB2}"/>
              </a:ext>
            </a:extLst>
          </p:cNvPr>
          <p:cNvCxnSpPr>
            <a:cxnSpLocks/>
          </p:cNvCxnSpPr>
          <p:nvPr/>
        </p:nvCxnSpPr>
        <p:spPr>
          <a:xfrm>
            <a:off x="4824363" y="5899951"/>
            <a:ext cx="237744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pic>
        <p:nvPicPr>
          <p:cNvPr id="61" name="Picture 4">
            <a:extLst>
              <a:ext uri="{FF2B5EF4-FFF2-40B4-BE49-F238E27FC236}">
                <a16:creationId xmlns:a16="http://schemas.microsoft.com/office/drawing/2014/main" xmlns="" id="{D4441579-14EE-4C7F-B393-EF27CA088E75}"/>
              </a:ext>
            </a:extLst>
          </p:cNvPr>
          <p:cNvPicPr>
            <a:picLocks noChangeAspect="1"/>
          </p:cNvPicPr>
          <p:nvPr/>
        </p:nvPicPr>
        <p:blipFill>
          <a:blip r:embed="rId2"/>
          <a:stretch>
            <a:fillRect/>
          </a:stretch>
        </p:blipFill>
        <p:spPr>
          <a:xfrm>
            <a:off x="7427714" y="1629878"/>
            <a:ext cx="370014" cy="441420"/>
          </a:xfrm>
          <a:prstGeom prst="rect">
            <a:avLst/>
          </a:prstGeom>
        </p:spPr>
      </p:pic>
      <p:pic>
        <p:nvPicPr>
          <p:cNvPr id="63" name="Picture 12">
            <a:extLst>
              <a:ext uri="{FF2B5EF4-FFF2-40B4-BE49-F238E27FC236}">
                <a16:creationId xmlns:a16="http://schemas.microsoft.com/office/drawing/2014/main" xmlns="" id="{946E37DD-6DDC-4A53-96BA-A3B620264EB5}"/>
              </a:ext>
            </a:extLst>
          </p:cNvPr>
          <p:cNvPicPr>
            <a:picLocks noChangeAspect="1"/>
          </p:cNvPicPr>
          <p:nvPr/>
        </p:nvPicPr>
        <p:blipFill>
          <a:blip r:embed="rId3"/>
          <a:stretch>
            <a:fillRect/>
          </a:stretch>
        </p:blipFill>
        <p:spPr>
          <a:xfrm>
            <a:off x="7427712" y="4831389"/>
            <a:ext cx="441420" cy="272642"/>
          </a:xfrm>
          <a:prstGeom prst="rect">
            <a:avLst/>
          </a:prstGeom>
        </p:spPr>
      </p:pic>
      <p:pic>
        <p:nvPicPr>
          <p:cNvPr id="64" name="Picture 16">
            <a:extLst>
              <a:ext uri="{FF2B5EF4-FFF2-40B4-BE49-F238E27FC236}">
                <a16:creationId xmlns:a16="http://schemas.microsoft.com/office/drawing/2014/main" xmlns="" id="{0533DFF7-4A9C-4741-9B85-060506CE5979}"/>
              </a:ext>
            </a:extLst>
          </p:cNvPr>
          <p:cNvPicPr>
            <a:picLocks noChangeAspect="1"/>
          </p:cNvPicPr>
          <p:nvPr/>
        </p:nvPicPr>
        <p:blipFill>
          <a:blip r:embed="rId4"/>
          <a:stretch>
            <a:fillRect/>
          </a:stretch>
        </p:blipFill>
        <p:spPr>
          <a:xfrm>
            <a:off x="7431347" y="3050029"/>
            <a:ext cx="298608" cy="493353"/>
          </a:xfrm>
          <a:prstGeom prst="rect">
            <a:avLst/>
          </a:prstGeom>
        </p:spPr>
      </p:pic>
    </p:spTree>
    <p:extLst>
      <p:ext uri="{BB962C8B-B14F-4D97-AF65-F5344CB8AC3E}">
        <p14:creationId xmlns:p14="http://schemas.microsoft.com/office/powerpoint/2010/main" val="3430821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25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DF8C2DB8-3FE4-4EE1-B46A-4F5CCDB55769}"/>
              </a:ext>
            </a:extLst>
          </p:cNvPr>
          <p:cNvSpPr>
            <a:spLocks noGrp="1"/>
          </p:cNvSpPr>
          <p:nvPr>
            <p:ph type="sldNum" sz="quarter" idx="12"/>
          </p:nvPr>
        </p:nvSpPr>
        <p:spPr/>
        <p:txBody>
          <a:bodyPr/>
          <a:lstStyle/>
          <a:p>
            <a:fld id="{8D7D2D62-205E-294B-9CA2-C59C4A963D9C}" type="slidenum">
              <a:rPr lang="en-US" smtClean="0"/>
              <a:t>55</a:t>
            </a:fld>
            <a:endParaRPr lang="en-US"/>
          </a:p>
        </p:txBody>
      </p:sp>
      <p:sp>
        <p:nvSpPr>
          <p:cNvPr id="3" name="Tytuł 2">
            <a:extLst>
              <a:ext uri="{FF2B5EF4-FFF2-40B4-BE49-F238E27FC236}">
                <a16:creationId xmlns:a16="http://schemas.microsoft.com/office/drawing/2014/main" xmlns="" id="{90418562-D39A-4A37-93F9-0C33B9A846DE}"/>
              </a:ext>
            </a:extLst>
          </p:cNvPr>
          <p:cNvSpPr>
            <a:spLocks noGrp="1"/>
          </p:cNvSpPr>
          <p:nvPr>
            <p:ph type="title"/>
          </p:nvPr>
        </p:nvSpPr>
        <p:spPr/>
        <p:txBody>
          <a:bodyPr/>
          <a:lstStyle/>
          <a:p>
            <a:r>
              <a:rPr lang="en-GB">
                <a:solidFill>
                  <a:srgbClr val="17327C"/>
                </a:solidFill>
              </a:rPr>
              <a:t>Dimen</a:t>
            </a:r>
            <a:r>
              <a:rPr lang="sl-SI">
                <a:solidFill>
                  <a:srgbClr val="17327C"/>
                </a:solidFill>
              </a:rPr>
              <a:t>zije</a:t>
            </a:r>
            <a:endParaRPr lang="en-US"/>
          </a:p>
        </p:txBody>
      </p:sp>
      <p:pic>
        <p:nvPicPr>
          <p:cNvPr id="4" name="Picture 16">
            <a:extLst>
              <a:ext uri="{FF2B5EF4-FFF2-40B4-BE49-F238E27FC236}">
                <a16:creationId xmlns:a16="http://schemas.microsoft.com/office/drawing/2014/main" xmlns="" id="{E6A9F0E6-351E-4234-80E9-E654F876236E}"/>
              </a:ext>
            </a:extLst>
          </p:cNvPr>
          <p:cNvPicPr>
            <a:picLocks noChangeAspect="1"/>
          </p:cNvPicPr>
          <p:nvPr/>
        </p:nvPicPr>
        <p:blipFill>
          <a:blip r:embed="rId2"/>
          <a:stretch>
            <a:fillRect/>
          </a:stretch>
        </p:blipFill>
        <p:spPr>
          <a:xfrm>
            <a:off x="575999" y="3557008"/>
            <a:ext cx="5879769" cy="2208068"/>
          </a:xfrm>
          <a:prstGeom prst="rect">
            <a:avLst/>
          </a:prstGeom>
        </p:spPr>
      </p:pic>
      <p:sp>
        <p:nvSpPr>
          <p:cNvPr id="5" name="TextBox 14">
            <a:extLst>
              <a:ext uri="{FF2B5EF4-FFF2-40B4-BE49-F238E27FC236}">
                <a16:creationId xmlns:a16="http://schemas.microsoft.com/office/drawing/2014/main" xmlns="" id="{2CF7E2B9-E2AE-43E9-91CF-B4582C88764D}"/>
              </a:ext>
            </a:extLst>
          </p:cNvPr>
          <p:cNvSpPr txBox="1"/>
          <p:nvPr/>
        </p:nvSpPr>
        <p:spPr>
          <a:xfrm>
            <a:off x="576000" y="1483277"/>
            <a:ext cx="1965179" cy="1077218"/>
          </a:xfrm>
          <a:prstGeom prst="rect">
            <a:avLst/>
          </a:prstGeom>
          <a:noFill/>
        </p:spPr>
        <p:txBody>
          <a:bodyPr wrap="square" lIns="0" tIns="0" rIns="0" bIns="0" rtlCol="0">
            <a:spAutoFit/>
          </a:bodyPr>
          <a:lstStyle/>
          <a:p>
            <a:r>
              <a:rPr lang="en-GB" sz="1400">
                <a:solidFill>
                  <a:srgbClr val="D8232A"/>
                </a:solidFill>
                <a:latin typeface="+mj-lt"/>
              </a:rPr>
              <a:t>Material:</a:t>
            </a:r>
          </a:p>
          <a:p>
            <a:r>
              <a:rPr lang="sl-SI" sz="1400">
                <a:solidFill>
                  <a:srgbClr val="17327C"/>
                </a:solidFill>
              </a:rPr>
              <a:t>Pretočni moduli</a:t>
            </a:r>
            <a:r>
              <a:rPr lang="en-GB" sz="1400">
                <a:solidFill>
                  <a:srgbClr val="17327C"/>
                </a:solidFill>
              </a:rPr>
              <a:t>: </a:t>
            </a:r>
            <a:r>
              <a:rPr lang="en-GB" sz="1400">
                <a:solidFill>
                  <a:srgbClr val="17327C"/>
                </a:solidFill>
                <a:latin typeface="+mj-lt"/>
              </a:rPr>
              <a:t/>
            </a:r>
            <a:br>
              <a:rPr lang="en-GB" sz="1400">
                <a:solidFill>
                  <a:srgbClr val="17327C"/>
                </a:solidFill>
                <a:latin typeface="+mj-lt"/>
              </a:rPr>
            </a:br>
            <a:r>
              <a:rPr lang="sl-SI" sz="1400">
                <a:solidFill>
                  <a:srgbClr val="17327C"/>
                </a:solidFill>
                <a:latin typeface="+mj-lt"/>
              </a:rPr>
              <a:t>medenina</a:t>
            </a:r>
            <a:r>
              <a:rPr lang="en-GB" sz="1400">
                <a:solidFill>
                  <a:srgbClr val="17327C"/>
                </a:solidFill>
                <a:latin typeface="+mj-lt"/>
              </a:rPr>
              <a:t> / </a:t>
            </a:r>
            <a:r>
              <a:rPr lang="sl-SI" sz="1400">
                <a:solidFill>
                  <a:srgbClr val="17327C"/>
                </a:solidFill>
                <a:latin typeface="+mj-lt"/>
              </a:rPr>
              <a:t>po</a:t>
            </a:r>
            <a:r>
              <a:rPr lang="en-GB" sz="1400">
                <a:solidFill>
                  <a:srgbClr val="17327C"/>
                </a:solidFill>
                <a:latin typeface="+mj-lt"/>
              </a:rPr>
              <a:t>ni</a:t>
            </a:r>
            <a:r>
              <a:rPr lang="sl-SI" sz="1400">
                <a:solidFill>
                  <a:srgbClr val="17327C"/>
                </a:solidFill>
                <a:latin typeface="+mj-lt"/>
              </a:rPr>
              <a:t>kljana</a:t>
            </a:r>
            <a:r>
              <a:rPr lang="en-GB" sz="1400">
                <a:solidFill>
                  <a:srgbClr val="17327C"/>
                </a:solidFill>
                <a:latin typeface="+mj-lt"/>
              </a:rPr>
              <a:t> /</a:t>
            </a:r>
          </a:p>
          <a:p>
            <a:r>
              <a:rPr lang="sl-SI" sz="1400">
                <a:solidFill>
                  <a:srgbClr val="17327C"/>
                </a:solidFill>
              </a:rPr>
              <a:t>Onišje</a:t>
            </a:r>
            <a:r>
              <a:rPr lang="en-GB" sz="1400">
                <a:solidFill>
                  <a:srgbClr val="17327C"/>
                </a:solidFill>
              </a:rPr>
              <a:t>: </a:t>
            </a:r>
            <a:r>
              <a:rPr lang="en-GB" sz="1400">
                <a:solidFill>
                  <a:srgbClr val="17327C"/>
                </a:solidFill>
                <a:latin typeface="+mj-lt"/>
              </a:rPr>
              <a:t/>
            </a:r>
            <a:br>
              <a:rPr lang="en-GB" sz="1400">
                <a:solidFill>
                  <a:srgbClr val="17327C"/>
                </a:solidFill>
                <a:latin typeface="+mj-lt"/>
              </a:rPr>
            </a:br>
            <a:r>
              <a:rPr lang="sl-SI" sz="1400">
                <a:solidFill>
                  <a:srgbClr val="17327C"/>
                </a:solidFill>
                <a:latin typeface="+mj-lt"/>
              </a:rPr>
              <a:t>nerjavno jeklo</a:t>
            </a:r>
            <a:endParaRPr lang="en-GB" sz="1400">
              <a:solidFill>
                <a:srgbClr val="17327C"/>
              </a:solidFill>
              <a:latin typeface="+mj-lt"/>
            </a:endParaRPr>
          </a:p>
        </p:txBody>
      </p:sp>
      <p:grpSp>
        <p:nvGrpSpPr>
          <p:cNvPr id="10" name="Grupa 9">
            <a:extLst>
              <a:ext uri="{FF2B5EF4-FFF2-40B4-BE49-F238E27FC236}">
                <a16:creationId xmlns:a16="http://schemas.microsoft.com/office/drawing/2014/main" xmlns="" id="{02EFDD5A-F620-4618-B3E5-115B434E5701}"/>
              </a:ext>
            </a:extLst>
          </p:cNvPr>
          <p:cNvGrpSpPr/>
          <p:nvPr/>
        </p:nvGrpSpPr>
        <p:grpSpPr>
          <a:xfrm>
            <a:off x="733655" y="3157166"/>
            <a:ext cx="3792927" cy="679487"/>
            <a:chOff x="733655" y="3157166"/>
            <a:chExt cx="3792927" cy="679487"/>
          </a:xfrm>
        </p:grpSpPr>
        <p:cxnSp>
          <p:nvCxnSpPr>
            <p:cNvPr id="6" name="Straight Connector 18">
              <a:extLst>
                <a:ext uri="{FF2B5EF4-FFF2-40B4-BE49-F238E27FC236}">
                  <a16:creationId xmlns:a16="http://schemas.microsoft.com/office/drawing/2014/main" xmlns="" id="{6EBC5B50-2249-41C3-9F1C-9A8719AAFC1E}"/>
                </a:ext>
              </a:extLst>
            </p:cNvPr>
            <p:cNvCxnSpPr>
              <a:cxnSpLocks/>
            </p:cNvCxnSpPr>
            <p:nvPr/>
          </p:nvCxnSpPr>
          <p:spPr>
            <a:xfrm flipV="1">
              <a:off x="733655" y="3248823"/>
              <a:ext cx="0" cy="58783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xmlns="" id="{30D12ACE-522D-4A23-BDBE-F49787DB2809}"/>
                </a:ext>
              </a:extLst>
            </p:cNvPr>
            <p:cNvCxnSpPr>
              <a:cxnSpLocks/>
            </p:cNvCxnSpPr>
            <p:nvPr/>
          </p:nvCxnSpPr>
          <p:spPr>
            <a:xfrm flipV="1">
              <a:off x="4526582" y="3248823"/>
              <a:ext cx="0" cy="58783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8" name="Straight Connector 28">
              <a:extLst>
                <a:ext uri="{FF2B5EF4-FFF2-40B4-BE49-F238E27FC236}">
                  <a16:creationId xmlns:a16="http://schemas.microsoft.com/office/drawing/2014/main" xmlns="" id="{20D4AB55-4ED9-4AD9-84D9-8E0B2DD2296C}"/>
                </a:ext>
              </a:extLst>
            </p:cNvPr>
            <p:cNvCxnSpPr>
              <a:cxnSpLocks/>
            </p:cNvCxnSpPr>
            <p:nvPr/>
          </p:nvCxnSpPr>
          <p:spPr>
            <a:xfrm flipH="1">
              <a:off x="733657" y="3346795"/>
              <a:ext cx="379292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39">
              <a:extLst>
                <a:ext uri="{FF2B5EF4-FFF2-40B4-BE49-F238E27FC236}">
                  <a16:creationId xmlns:a16="http://schemas.microsoft.com/office/drawing/2014/main" xmlns="" id="{10D7482B-2B68-4369-B2DA-0175B03B55EA}"/>
                </a:ext>
              </a:extLst>
            </p:cNvPr>
            <p:cNvSpPr txBox="1"/>
            <p:nvPr/>
          </p:nvSpPr>
          <p:spPr>
            <a:xfrm>
              <a:off x="2599123" y="3157166"/>
              <a:ext cx="207770" cy="184666"/>
            </a:xfrm>
            <a:prstGeom prst="rect">
              <a:avLst/>
            </a:prstGeom>
            <a:noFill/>
          </p:spPr>
          <p:txBody>
            <a:bodyPr wrap="square" lIns="0" tIns="0" rIns="0" bIns="0" rtlCol="0">
              <a:noAutofit/>
            </a:bodyPr>
            <a:lstStyle/>
            <a:p>
              <a:pPr algn="ctr"/>
              <a:r>
                <a:rPr lang="en-GB" sz="1200" b="1">
                  <a:solidFill>
                    <a:srgbClr val="17327C"/>
                  </a:solidFill>
                  <a:latin typeface="Helvetica" pitchFamily="2" charset="0"/>
                </a:rPr>
                <a:t>L</a:t>
              </a:r>
              <a:endParaRPr lang="en-GB" sz="1200">
                <a:solidFill>
                  <a:srgbClr val="17327C"/>
                </a:solidFill>
                <a:latin typeface="Helvetica Light" panose="020B0403020202020204" pitchFamily="34" charset="0"/>
              </a:endParaRPr>
            </a:p>
          </p:txBody>
        </p:sp>
      </p:grpSp>
      <p:grpSp>
        <p:nvGrpSpPr>
          <p:cNvPr id="15" name="Grupa 14">
            <a:extLst>
              <a:ext uri="{FF2B5EF4-FFF2-40B4-BE49-F238E27FC236}">
                <a16:creationId xmlns:a16="http://schemas.microsoft.com/office/drawing/2014/main" xmlns="" id="{24573138-A420-4D14-96C2-01ABF0DE7119}"/>
              </a:ext>
            </a:extLst>
          </p:cNvPr>
          <p:cNvGrpSpPr/>
          <p:nvPr/>
        </p:nvGrpSpPr>
        <p:grpSpPr>
          <a:xfrm>
            <a:off x="4518466" y="3836653"/>
            <a:ext cx="669986" cy="1664406"/>
            <a:chOff x="4518466" y="3836653"/>
            <a:chExt cx="669986" cy="1664406"/>
          </a:xfrm>
        </p:grpSpPr>
        <p:cxnSp>
          <p:nvCxnSpPr>
            <p:cNvPr id="11" name="Straight Connector 31">
              <a:extLst>
                <a:ext uri="{FF2B5EF4-FFF2-40B4-BE49-F238E27FC236}">
                  <a16:creationId xmlns:a16="http://schemas.microsoft.com/office/drawing/2014/main" xmlns="" id="{94D7B565-300A-470F-AB62-D0637D3E827C}"/>
                </a:ext>
              </a:extLst>
            </p:cNvPr>
            <p:cNvCxnSpPr>
              <a:cxnSpLocks/>
            </p:cNvCxnSpPr>
            <p:nvPr/>
          </p:nvCxnSpPr>
          <p:spPr>
            <a:xfrm flipH="1">
              <a:off x="4518466" y="3836653"/>
              <a:ext cx="56609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2" name="Straight Connector 34">
              <a:extLst>
                <a:ext uri="{FF2B5EF4-FFF2-40B4-BE49-F238E27FC236}">
                  <a16:creationId xmlns:a16="http://schemas.microsoft.com/office/drawing/2014/main" xmlns="" id="{329F08CC-0863-4E98-B88B-94148F0FC215}"/>
                </a:ext>
              </a:extLst>
            </p:cNvPr>
            <p:cNvCxnSpPr>
              <a:cxnSpLocks/>
            </p:cNvCxnSpPr>
            <p:nvPr/>
          </p:nvCxnSpPr>
          <p:spPr>
            <a:xfrm flipH="1">
              <a:off x="4518466" y="5501059"/>
              <a:ext cx="56609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3" name="Straight Connector 35">
              <a:extLst>
                <a:ext uri="{FF2B5EF4-FFF2-40B4-BE49-F238E27FC236}">
                  <a16:creationId xmlns:a16="http://schemas.microsoft.com/office/drawing/2014/main" xmlns="" id="{74363C9C-3CF3-4E3C-946B-BF38F059A534}"/>
                </a:ext>
              </a:extLst>
            </p:cNvPr>
            <p:cNvCxnSpPr>
              <a:cxnSpLocks/>
            </p:cNvCxnSpPr>
            <p:nvPr/>
          </p:nvCxnSpPr>
          <p:spPr>
            <a:xfrm flipH="1" flipV="1">
              <a:off x="4959460" y="3836654"/>
              <a:ext cx="10864" cy="1664405"/>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14" name="TextBox 40">
              <a:extLst>
                <a:ext uri="{FF2B5EF4-FFF2-40B4-BE49-F238E27FC236}">
                  <a16:creationId xmlns:a16="http://schemas.microsoft.com/office/drawing/2014/main" xmlns="" id="{65B48904-9AE2-42CF-AC85-975CFBEF2420}"/>
                </a:ext>
              </a:extLst>
            </p:cNvPr>
            <p:cNvSpPr txBox="1"/>
            <p:nvPr/>
          </p:nvSpPr>
          <p:spPr>
            <a:xfrm>
              <a:off x="4980682" y="4548586"/>
              <a:ext cx="207770" cy="184666"/>
            </a:xfrm>
            <a:prstGeom prst="rect">
              <a:avLst/>
            </a:prstGeom>
            <a:noFill/>
          </p:spPr>
          <p:txBody>
            <a:bodyPr wrap="square" lIns="0" tIns="0" rIns="0" bIns="0" rtlCol="0">
              <a:noAutofit/>
            </a:bodyPr>
            <a:lstStyle/>
            <a:p>
              <a:pPr algn="ctr"/>
              <a:r>
                <a:rPr lang="en-GB" sz="1200" b="1">
                  <a:solidFill>
                    <a:srgbClr val="17327C"/>
                  </a:solidFill>
                  <a:latin typeface="Helvetica" pitchFamily="2" charset="0"/>
                </a:rPr>
                <a:t>W</a:t>
              </a:r>
              <a:endParaRPr lang="en-GB" sz="1200">
                <a:solidFill>
                  <a:srgbClr val="17327C"/>
                </a:solidFill>
                <a:latin typeface="Helvetica Light" panose="020B0403020202020204" pitchFamily="34" charset="0"/>
              </a:endParaRPr>
            </a:p>
          </p:txBody>
        </p:sp>
      </p:grpSp>
      <p:grpSp>
        <p:nvGrpSpPr>
          <p:cNvPr id="20" name="Grupa 19">
            <a:extLst>
              <a:ext uri="{FF2B5EF4-FFF2-40B4-BE49-F238E27FC236}">
                <a16:creationId xmlns:a16="http://schemas.microsoft.com/office/drawing/2014/main" xmlns="" id="{876F258A-3CC7-4515-8E55-5F60534B37F0}"/>
              </a:ext>
            </a:extLst>
          </p:cNvPr>
          <p:cNvGrpSpPr/>
          <p:nvPr/>
        </p:nvGrpSpPr>
        <p:grpSpPr>
          <a:xfrm>
            <a:off x="5563891" y="4978425"/>
            <a:ext cx="804529" cy="1026449"/>
            <a:chOff x="5563891" y="4978425"/>
            <a:chExt cx="804529" cy="1026449"/>
          </a:xfrm>
        </p:grpSpPr>
        <p:cxnSp>
          <p:nvCxnSpPr>
            <p:cNvPr id="16" name="Straight Connector 22">
              <a:extLst>
                <a:ext uri="{FF2B5EF4-FFF2-40B4-BE49-F238E27FC236}">
                  <a16:creationId xmlns:a16="http://schemas.microsoft.com/office/drawing/2014/main" xmlns="" id="{04EBB21B-374A-42E8-B7D1-299110356598}"/>
                </a:ext>
              </a:extLst>
            </p:cNvPr>
            <p:cNvCxnSpPr>
              <a:cxnSpLocks/>
            </p:cNvCxnSpPr>
            <p:nvPr/>
          </p:nvCxnSpPr>
          <p:spPr>
            <a:xfrm flipV="1">
              <a:off x="5563891" y="4978425"/>
              <a:ext cx="0" cy="1026449"/>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7" name="Straight Connector 24">
              <a:extLst>
                <a:ext uri="{FF2B5EF4-FFF2-40B4-BE49-F238E27FC236}">
                  <a16:creationId xmlns:a16="http://schemas.microsoft.com/office/drawing/2014/main" xmlns="" id="{711395F8-5389-4E0E-9EDB-EACAD468D7D0}"/>
                </a:ext>
              </a:extLst>
            </p:cNvPr>
            <p:cNvCxnSpPr>
              <a:cxnSpLocks/>
            </p:cNvCxnSpPr>
            <p:nvPr/>
          </p:nvCxnSpPr>
          <p:spPr>
            <a:xfrm flipV="1">
              <a:off x="6368420" y="5415516"/>
              <a:ext cx="0" cy="589358"/>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18" name="Straight Connector 37">
              <a:extLst>
                <a:ext uri="{FF2B5EF4-FFF2-40B4-BE49-F238E27FC236}">
                  <a16:creationId xmlns:a16="http://schemas.microsoft.com/office/drawing/2014/main" xmlns="" id="{092B67C0-3A30-495D-A286-A2909844454B}"/>
                </a:ext>
              </a:extLst>
            </p:cNvPr>
            <p:cNvCxnSpPr>
              <a:cxnSpLocks/>
            </p:cNvCxnSpPr>
            <p:nvPr/>
          </p:nvCxnSpPr>
          <p:spPr>
            <a:xfrm flipH="1">
              <a:off x="5563891" y="5848370"/>
              <a:ext cx="797441"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19" name="TextBox 41">
              <a:extLst>
                <a:ext uri="{FF2B5EF4-FFF2-40B4-BE49-F238E27FC236}">
                  <a16:creationId xmlns:a16="http://schemas.microsoft.com/office/drawing/2014/main" xmlns="" id="{C5610E80-1E12-4FE8-9096-CE60A93ABDB4}"/>
                </a:ext>
              </a:extLst>
            </p:cNvPr>
            <p:cNvSpPr txBox="1"/>
            <p:nvPr/>
          </p:nvSpPr>
          <p:spPr>
            <a:xfrm>
              <a:off x="5858006" y="5657497"/>
              <a:ext cx="207770" cy="184666"/>
            </a:xfrm>
            <a:prstGeom prst="rect">
              <a:avLst/>
            </a:prstGeom>
            <a:noFill/>
          </p:spPr>
          <p:txBody>
            <a:bodyPr wrap="square" lIns="0" tIns="0" rIns="0" bIns="0" rtlCol="0">
              <a:noAutofit/>
            </a:bodyPr>
            <a:lstStyle/>
            <a:p>
              <a:pPr algn="ctr"/>
              <a:r>
                <a:rPr lang="en-GB" sz="1200" b="1">
                  <a:solidFill>
                    <a:srgbClr val="17327C"/>
                  </a:solidFill>
                  <a:latin typeface="Helvetica" pitchFamily="2" charset="0"/>
                </a:rPr>
                <a:t>H</a:t>
              </a:r>
              <a:endParaRPr lang="en-GB" sz="1200">
                <a:solidFill>
                  <a:srgbClr val="17327C"/>
                </a:solidFill>
                <a:latin typeface="Helvetica Light" panose="020B0403020202020204" pitchFamily="34" charset="0"/>
              </a:endParaRPr>
            </a:p>
          </p:txBody>
        </p:sp>
      </p:grpSp>
      <p:grpSp>
        <p:nvGrpSpPr>
          <p:cNvPr id="84" name="Grupa 83">
            <a:extLst>
              <a:ext uri="{FF2B5EF4-FFF2-40B4-BE49-F238E27FC236}">
                <a16:creationId xmlns:a16="http://schemas.microsoft.com/office/drawing/2014/main" xmlns="" id="{2CD6A2F8-9C25-4B33-B40A-9804F371A924}"/>
              </a:ext>
            </a:extLst>
          </p:cNvPr>
          <p:cNvGrpSpPr/>
          <p:nvPr/>
        </p:nvGrpSpPr>
        <p:grpSpPr>
          <a:xfrm>
            <a:off x="4672073" y="1479231"/>
            <a:ext cx="3641360" cy="1448505"/>
            <a:chOff x="4672073" y="1479231"/>
            <a:chExt cx="3641360" cy="1448505"/>
          </a:xfrm>
        </p:grpSpPr>
        <p:sp>
          <p:nvSpPr>
            <p:cNvPr id="22" name="pole tekstowe 21">
              <a:extLst>
                <a:ext uri="{FF2B5EF4-FFF2-40B4-BE49-F238E27FC236}">
                  <a16:creationId xmlns:a16="http://schemas.microsoft.com/office/drawing/2014/main" xmlns="" id="{5FFB7DD1-A4F0-47D1-8F71-7B085B8B9665}"/>
                </a:ext>
              </a:extLst>
            </p:cNvPr>
            <p:cNvSpPr txBox="1"/>
            <p:nvPr/>
          </p:nvSpPr>
          <p:spPr>
            <a:xfrm>
              <a:off x="4672073" y="1483277"/>
              <a:ext cx="914400" cy="365760"/>
            </a:xfrm>
            <a:prstGeom prst="rect">
              <a:avLst/>
            </a:prstGeom>
            <a:solidFill>
              <a:srgbClr val="17327C"/>
            </a:solidFill>
          </p:spPr>
          <p:txBody>
            <a:bodyPr wrap="none" rtlCol="0" anchor="ctr">
              <a:spAutoFit/>
            </a:bodyPr>
            <a:lstStyle/>
            <a:p>
              <a:pPr algn="ctr"/>
              <a:r>
                <a:rPr lang="pl-PL" sz="800">
                  <a:solidFill>
                    <a:schemeClr val="bg1"/>
                  </a:solidFill>
                  <a:latin typeface="+mj-lt"/>
                </a:rPr>
                <a:t>PART NO.</a:t>
              </a:r>
              <a:endParaRPr lang="en-US" sz="800">
                <a:solidFill>
                  <a:schemeClr val="bg1"/>
                </a:solidFill>
                <a:latin typeface="+mj-lt"/>
              </a:endParaRPr>
            </a:p>
          </p:txBody>
        </p:sp>
        <p:sp>
          <p:nvSpPr>
            <p:cNvPr id="23" name="pole tekstowe 22">
              <a:extLst>
                <a:ext uri="{FF2B5EF4-FFF2-40B4-BE49-F238E27FC236}">
                  <a16:creationId xmlns:a16="http://schemas.microsoft.com/office/drawing/2014/main" xmlns="" id="{FAA63F5E-5D39-4620-A9EB-9B503FD6B56F}"/>
                </a:ext>
              </a:extLst>
            </p:cNvPr>
            <p:cNvSpPr txBox="1"/>
            <p:nvPr/>
          </p:nvSpPr>
          <p:spPr>
            <a:xfrm>
              <a:off x="5750042" y="1558435"/>
              <a:ext cx="396262" cy="215444"/>
            </a:xfrm>
            <a:prstGeom prst="rect">
              <a:avLst/>
            </a:prstGeom>
            <a:solidFill>
              <a:schemeClr val="bg2"/>
            </a:solidFill>
          </p:spPr>
          <p:txBody>
            <a:bodyPr wrap="none" rtlCol="0" anchor="ctr">
              <a:spAutoFit/>
            </a:bodyPr>
            <a:lstStyle/>
            <a:p>
              <a:pPr algn="ctr"/>
              <a:r>
                <a:rPr lang="pl-PL" sz="800">
                  <a:solidFill>
                    <a:srgbClr val="17327C"/>
                  </a:solidFill>
                  <a:latin typeface="+mj-lt"/>
                </a:rPr>
                <a:t>Porti</a:t>
              </a:r>
              <a:endParaRPr lang="en-US" sz="800">
                <a:solidFill>
                  <a:srgbClr val="17327C"/>
                </a:solidFill>
                <a:latin typeface="+mj-lt"/>
              </a:endParaRPr>
            </a:p>
          </p:txBody>
        </p:sp>
        <p:sp>
          <p:nvSpPr>
            <p:cNvPr id="24" name="pole tekstowe 23">
              <a:extLst>
                <a:ext uri="{FF2B5EF4-FFF2-40B4-BE49-F238E27FC236}">
                  <a16:creationId xmlns:a16="http://schemas.microsoft.com/office/drawing/2014/main" xmlns="" id="{3AAB305F-AAFB-4474-89BA-C6C9CE1C487C}"/>
                </a:ext>
              </a:extLst>
            </p:cNvPr>
            <p:cNvSpPr txBox="1"/>
            <p:nvPr/>
          </p:nvSpPr>
          <p:spPr>
            <a:xfrm>
              <a:off x="6309873" y="1479231"/>
              <a:ext cx="640080" cy="365760"/>
            </a:xfrm>
            <a:prstGeom prst="rect">
              <a:avLst/>
            </a:prstGeom>
            <a:solidFill>
              <a:schemeClr val="bg2"/>
            </a:solidFill>
          </p:spPr>
          <p:txBody>
            <a:bodyPr wrap="none" rtlCol="0" anchor="ctr">
              <a:spAutoFit/>
            </a:bodyPr>
            <a:lstStyle/>
            <a:p>
              <a:pPr algn="ctr"/>
              <a:r>
                <a:rPr lang="pl-PL" sz="800">
                  <a:solidFill>
                    <a:srgbClr val="17327C"/>
                  </a:solidFill>
                  <a:latin typeface="+mj-lt"/>
                </a:rPr>
                <a:t>L / mm /</a:t>
              </a:r>
              <a:endParaRPr lang="en-US" sz="800">
                <a:solidFill>
                  <a:srgbClr val="17327C"/>
                </a:solidFill>
                <a:latin typeface="+mj-lt"/>
              </a:endParaRPr>
            </a:p>
          </p:txBody>
        </p:sp>
        <p:sp>
          <p:nvSpPr>
            <p:cNvPr id="25" name="pole tekstowe 24">
              <a:extLst>
                <a:ext uri="{FF2B5EF4-FFF2-40B4-BE49-F238E27FC236}">
                  <a16:creationId xmlns:a16="http://schemas.microsoft.com/office/drawing/2014/main" xmlns="" id="{78F26363-62F7-4533-B01A-99DDEB5E13B3}"/>
                </a:ext>
              </a:extLst>
            </p:cNvPr>
            <p:cNvSpPr txBox="1"/>
            <p:nvPr/>
          </p:nvSpPr>
          <p:spPr>
            <a:xfrm>
              <a:off x="6991613" y="1479231"/>
              <a:ext cx="640080" cy="365760"/>
            </a:xfrm>
            <a:prstGeom prst="rect">
              <a:avLst/>
            </a:prstGeom>
            <a:solidFill>
              <a:schemeClr val="bg2"/>
            </a:solidFill>
          </p:spPr>
          <p:txBody>
            <a:bodyPr wrap="none" rtlCol="0" anchor="ctr">
              <a:spAutoFit/>
            </a:bodyPr>
            <a:lstStyle/>
            <a:p>
              <a:pPr algn="ctr"/>
              <a:r>
                <a:rPr lang="pl-PL" sz="800">
                  <a:solidFill>
                    <a:srgbClr val="17327C"/>
                  </a:solidFill>
                  <a:latin typeface="+mj-lt"/>
                </a:rPr>
                <a:t>W / mm /</a:t>
              </a:r>
              <a:endParaRPr lang="en-US" sz="800">
                <a:solidFill>
                  <a:srgbClr val="17327C"/>
                </a:solidFill>
                <a:latin typeface="+mj-lt"/>
              </a:endParaRPr>
            </a:p>
          </p:txBody>
        </p:sp>
        <p:sp>
          <p:nvSpPr>
            <p:cNvPr id="26" name="pole tekstowe 25">
              <a:extLst>
                <a:ext uri="{FF2B5EF4-FFF2-40B4-BE49-F238E27FC236}">
                  <a16:creationId xmlns:a16="http://schemas.microsoft.com/office/drawing/2014/main" xmlns="" id="{07EBBDBB-AA3F-4FB5-A7DE-3A4730CC7710}"/>
                </a:ext>
              </a:extLst>
            </p:cNvPr>
            <p:cNvSpPr txBox="1"/>
            <p:nvPr/>
          </p:nvSpPr>
          <p:spPr>
            <a:xfrm>
              <a:off x="7673353" y="1479231"/>
              <a:ext cx="640080" cy="365760"/>
            </a:xfrm>
            <a:prstGeom prst="rect">
              <a:avLst/>
            </a:prstGeom>
            <a:solidFill>
              <a:schemeClr val="bg2"/>
            </a:solidFill>
          </p:spPr>
          <p:txBody>
            <a:bodyPr wrap="none" rtlCol="0" anchor="ctr">
              <a:spAutoFit/>
            </a:bodyPr>
            <a:lstStyle/>
            <a:p>
              <a:pPr algn="ctr"/>
              <a:r>
                <a:rPr lang="pl-PL" sz="800">
                  <a:solidFill>
                    <a:srgbClr val="17327C"/>
                  </a:solidFill>
                  <a:latin typeface="+mj-lt"/>
                </a:rPr>
                <a:t>H / mm /</a:t>
              </a:r>
              <a:endParaRPr lang="en-US" sz="800">
                <a:solidFill>
                  <a:srgbClr val="17327C"/>
                </a:solidFill>
                <a:latin typeface="+mj-lt"/>
              </a:endParaRPr>
            </a:p>
          </p:txBody>
        </p:sp>
        <p:sp>
          <p:nvSpPr>
            <p:cNvPr id="27" name="pole tekstowe 26">
              <a:extLst>
                <a:ext uri="{FF2B5EF4-FFF2-40B4-BE49-F238E27FC236}">
                  <a16:creationId xmlns:a16="http://schemas.microsoft.com/office/drawing/2014/main" xmlns="" id="{8A4E7A4C-340D-4ABC-8744-1124D23DB77D}"/>
                </a:ext>
              </a:extLst>
            </p:cNvPr>
            <p:cNvSpPr txBox="1"/>
            <p:nvPr/>
          </p:nvSpPr>
          <p:spPr>
            <a:xfrm>
              <a:off x="4672073" y="1849225"/>
              <a:ext cx="914400" cy="215444"/>
            </a:xfrm>
            <a:prstGeom prst="rect">
              <a:avLst/>
            </a:prstGeom>
            <a:noFill/>
            <a:ln>
              <a:noFill/>
            </a:ln>
          </p:spPr>
          <p:txBody>
            <a:bodyPr wrap="none" rtlCol="0" anchor="ctr">
              <a:noAutofit/>
            </a:bodyPr>
            <a:lstStyle/>
            <a:p>
              <a:pPr algn="ctr"/>
              <a:r>
                <a:rPr lang="pl-PL" sz="800">
                  <a:solidFill>
                    <a:srgbClr val="17327C"/>
                  </a:solidFill>
                  <a:latin typeface="+mj-lt"/>
                </a:rPr>
                <a:t>F4M4</a:t>
              </a:r>
              <a:endParaRPr lang="en-US" sz="800">
                <a:solidFill>
                  <a:srgbClr val="17327C"/>
                </a:solidFill>
                <a:latin typeface="+mj-lt"/>
              </a:endParaRPr>
            </a:p>
          </p:txBody>
        </p:sp>
        <p:sp>
          <p:nvSpPr>
            <p:cNvPr id="35" name="pole tekstowe 34">
              <a:extLst>
                <a:ext uri="{FF2B5EF4-FFF2-40B4-BE49-F238E27FC236}">
                  <a16:creationId xmlns:a16="http://schemas.microsoft.com/office/drawing/2014/main" xmlns="" id="{11676E1F-ECFB-4AA9-A70E-F83FD7C5C8D8}"/>
                </a:ext>
              </a:extLst>
            </p:cNvPr>
            <p:cNvSpPr txBox="1"/>
            <p:nvPr/>
          </p:nvSpPr>
          <p:spPr>
            <a:xfrm>
              <a:off x="4672073" y="2066811"/>
              <a:ext cx="914400" cy="215444"/>
            </a:xfrm>
            <a:prstGeom prst="rect">
              <a:avLst/>
            </a:prstGeom>
            <a:noFill/>
            <a:ln>
              <a:noFill/>
            </a:ln>
          </p:spPr>
          <p:txBody>
            <a:bodyPr wrap="none" rtlCol="0" anchor="ctr">
              <a:noAutofit/>
            </a:bodyPr>
            <a:lstStyle/>
            <a:p>
              <a:pPr algn="ctr"/>
              <a:r>
                <a:rPr lang="pl-PL" sz="800">
                  <a:solidFill>
                    <a:srgbClr val="17327C"/>
                  </a:solidFill>
                  <a:latin typeface="+mj-lt"/>
                </a:rPr>
                <a:t>F4M6</a:t>
              </a:r>
              <a:endParaRPr lang="en-US" sz="800">
                <a:solidFill>
                  <a:srgbClr val="17327C"/>
                </a:solidFill>
                <a:latin typeface="+mj-lt"/>
              </a:endParaRPr>
            </a:p>
          </p:txBody>
        </p:sp>
        <p:sp>
          <p:nvSpPr>
            <p:cNvPr id="36" name="pole tekstowe 35">
              <a:extLst>
                <a:ext uri="{FF2B5EF4-FFF2-40B4-BE49-F238E27FC236}">
                  <a16:creationId xmlns:a16="http://schemas.microsoft.com/office/drawing/2014/main" xmlns="" id="{5DD7609C-20DA-41FC-9853-48F77D350298}"/>
                </a:ext>
              </a:extLst>
            </p:cNvPr>
            <p:cNvSpPr txBox="1"/>
            <p:nvPr/>
          </p:nvSpPr>
          <p:spPr>
            <a:xfrm>
              <a:off x="4672073" y="2282992"/>
              <a:ext cx="914400" cy="215444"/>
            </a:xfrm>
            <a:prstGeom prst="rect">
              <a:avLst/>
            </a:prstGeom>
            <a:noFill/>
            <a:ln>
              <a:noFill/>
            </a:ln>
          </p:spPr>
          <p:txBody>
            <a:bodyPr wrap="none" rtlCol="0" anchor="ctr">
              <a:noAutofit/>
            </a:bodyPr>
            <a:lstStyle/>
            <a:p>
              <a:pPr algn="ctr"/>
              <a:r>
                <a:rPr lang="pl-PL" sz="800">
                  <a:solidFill>
                    <a:srgbClr val="17327C"/>
                  </a:solidFill>
                  <a:latin typeface="+mj-lt"/>
                </a:rPr>
                <a:t>F4M8</a:t>
              </a:r>
              <a:endParaRPr lang="en-US" sz="800">
                <a:solidFill>
                  <a:srgbClr val="17327C"/>
                </a:solidFill>
                <a:latin typeface="+mj-lt"/>
              </a:endParaRPr>
            </a:p>
          </p:txBody>
        </p:sp>
        <p:sp>
          <p:nvSpPr>
            <p:cNvPr id="37" name="pole tekstowe 36">
              <a:extLst>
                <a:ext uri="{FF2B5EF4-FFF2-40B4-BE49-F238E27FC236}">
                  <a16:creationId xmlns:a16="http://schemas.microsoft.com/office/drawing/2014/main" xmlns="" id="{21BBEEC0-3893-4DAC-B085-EB05D2B0012D}"/>
                </a:ext>
              </a:extLst>
            </p:cNvPr>
            <p:cNvSpPr txBox="1"/>
            <p:nvPr/>
          </p:nvSpPr>
          <p:spPr>
            <a:xfrm>
              <a:off x="4672073" y="2495557"/>
              <a:ext cx="914400" cy="215444"/>
            </a:xfrm>
            <a:prstGeom prst="rect">
              <a:avLst/>
            </a:prstGeom>
            <a:noFill/>
            <a:ln>
              <a:noFill/>
            </a:ln>
          </p:spPr>
          <p:txBody>
            <a:bodyPr wrap="none" rtlCol="0" anchor="ctr">
              <a:noAutofit/>
            </a:bodyPr>
            <a:lstStyle/>
            <a:p>
              <a:pPr algn="ctr"/>
              <a:r>
                <a:rPr lang="pl-PL" sz="800">
                  <a:solidFill>
                    <a:srgbClr val="17327C"/>
                  </a:solidFill>
                  <a:latin typeface="+mj-lt"/>
                </a:rPr>
                <a:t>F4M10</a:t>
              </a:r>
              <a:endParaRPr lang="en-US" sz="800">
                <a:solidFill>
                  <a:srgbClr val="17327C"/>
                </a:solidFill>
                <a:latin typeface="+mj-lt"/>
              </a:endParaRPr>
            </a:p>
          </p:txBody>
        </p:sp>
        <p:cxnSp>
          <p:nvCxnSpPr>
            <p:cNvPr id="38" name="Łącznik prosty 37">
              <a:extLst>
                <a:ext uri="{FF2B5EF4-FFF2-40B4-BE49-F238E27FC236}">
                  <a16:creationId xmlns:a16="http://schemas.microsoft.com/office/drawing/2014/main" xmlns="" id="{6B33F87C-E3FC-44BE-8FCF-3ECF69FD7365}"/>
                </a:ext>
              </a:extLst>
            </p:cNvPr>
            <p:cNvCxnSpPr>
              <a:cxnSpLocks/>
            </p:cNvCxnSpPr>
            <p:nvPr/>
          </p:nvCxnSpPr>
          <p:spPr>
            <a:xfrm>
              <a:off x="4672073" y="2065860"/>
              <a:ext cx="91440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39" name="Łącznik prosty 38">
              <a:extLst>
                <a:ext uri="{FF2B5EF4-FFF2-40B4-BE49-F238E27FC236}">
                  <a16:creationId xmlns:a16="http://schemas.microsoft.com/office/drawing/2014/main" xmlns="" id="{84E5B8AF-B054-48F2-8ECF-F19FE4794096}"/>
                </a:ext>
              </a:extLst>
            </p:cNvPr>
            <p:cNvCxnSpPr>
              <a:cxnSpLocks/>
            </p:cNvCxnSpPr>
            <p:nvPr/>
          </p:nvCxnSpPr>
          <p:spPr>
            <a:xfrm>
              <a:off x="4672073" y="2280113"/>
              <a:ext cx="91440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40" name="Łącznik prosty 39">
              <a:extLst>
                <a:ext uri="{FF2B5EF4-FFF2-40B4-BE49-F238E27FC236}">
                  <a16:creationId xmlns:a16="http://schemas.microsoft.com/office/drawing/2014/main" xmlns="" id="{6399433A-D374-4270-BE4E-D390AC56A924}"/>
                </a:ext>
              </a:extLst>
            </p:cNvPr>
            <p:cNvCxnSpPr>
              <a:cxnSpLocks/>
            </p:cNvCxnSpPr>
            <p:nvPr/>
          </p:nvCxnSpPr>
          <p:spPr>
            <a:xfrm>
              <a:off x="4672073" y="2495557"/>
              <a:ext cx="91440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41" name="Łącznik prosty 40">
              <a:extLst>
                <a:ext uri="{FF2B5EF4-FFF2-40B4-BE49-F238E27FC236}">
                  <a16:creationId xmlns:a16="http://schemas.microsoft.com/office/drawing/2014/main" xmlns="" id="{DA0B2139-1A79-4751-91B7-12B0CBF5522C}"/>
                </a:ext>
              </a:extLst>
            </p:cNvPr>
            <p:cNvCxnSpPr>
              <a:cxnSpLocks/>
            </p:cNvCxnSpPr>
            <p:nvPr/>
          </p:nvCxnSpPr>
          <p:spPr>
            <a:xfrm>
              <a:off x="4672073" y="2711001"/>
              <a:ext cx="91440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42" name="pole tekstowe 41">
              <a:extLst>
                <a:ext uri="{FF2B5EF4-FFF2-40B4-BE49-F238E27FC236}">
                  <a16:creationId xmlns:a16="http://schemas.microsoft.com/office/drawing/2014/main" xmlns="" id="{E2B633F5-18E4-460E-9CD8-A85B6781016F}"/>
                </a:ext>
              </a:extLst>
            </p:cNvPr>
            <p:cNvSpPr txBox="1"/>
            <p:nvPr/>
          </p:nvSpPr>
          <p:spPr>
            <a:xfrm>
              <a:off x="5628133" y="1848036"/>
              <a:ext cx="640080" cy="215444"/>
            </a:xfrm>
            <a:prstGeom prst="rect">
              <a:avLst/>
            </a:prstGeom>
            <a:noFill/>
            <a:ln>
              <a:noFill/>
            </a:ln>
          </p:spPr>
          <p:txBody>
            <a:bodyPr wrap="none" rtlCol="0" anchor="ctr">
              <a:noAutofit/>
            </a:bodyPr>
            <a:lstStyle/>
            <a:p>
              <a:pPr algn="ctr"/>
              <a:r>
                <a:rPr lang="pl-PL" sz="800">
                  <a:solidFill>
                    <a:srgbClr val="17327C"/>
                  </a:solidFill>
                  <a:latin typeface="+mj-lt"/>
                </a:rPr>
                <a:t>4</a:t>
              </a:r>
              <a:endParaRPr lang="en-US" sz="800">
                <a:solidFill>
                  <a:srgbClr val="17327C"/>
                </a:solidFill>
                <a:latin typeface="+mj-lt"/>
              </a:endParaRPr>
            </a:p>
          </p:txBody>
        </p:sp>
        <p:sp>
          <p:nvSpPr>
            <p:cNvPr id="43" name="pole tekstowe 42">
              <a:extLst>
                <a:ext uri="{FF2B5EF4-FFF2-40B4-BE49-F238E27FC236}">
                  <a16:creationId xmlns:a16="http://schemas.microsoft.com/office/drawing/2014/main" xmlns="" id="{22BC569D-B24D-4F3F-9596-C05BEE086B84}"/>
                </a:ext>
              </a:extLst>
            </p:cNvPr>
            <p:cNvSpPr txBox="1"/>
            <p:nvPr/>
          </p:nvSpPr>
          <p:spPr>
            <a:xfrm>
              <a:off x="5628133" y="2063480"/>
              <a:ext cx="640080" cy="215444"/>
            </a:xfrm>
            <a:prstGeom prst="rect">
              <a:avLst/>
            </a:prstGeom>
            <a:noFill/>
            <a:ln>
              <a:noFill/>
            </a:ln>
          </p:spPr>
          <p:txBody>
            <a:bodyPr wrap="none" rtlCol="0" anchor="ctr">
              <a:noAutofit/>
            </a:bodyPr>
            <a:lstStyle/>
            <a:p>
              <a:pPr algn="ctr"/>
              <a:r>
                <a:rPr lang="pl-PL" sz="800">
                  <a:solidFill>
                    <a:srgbClr val="17327C"/>
                  </a:solidFill>
                  <a:latin typeface="+mj-lt"/>
                </a:rPr>
                <a:t>6</a:t>
              </a:r>
              <a:endParaRPr lang="en-US" sz="800">
                <a:solidFill>
                  <a:srgbClr val="17327C"/>
                </a:solidFill>
                <a:latin typeface="+mj-lt"/>
              </a:endParaRPr>
            </a:p>
          </p:txBody>
        </p:sp>
        <p:sp>
          <p:nvSpPr>
            <p:cNvPr id="44" name="pole tekstowe 43">
              <a:extLst>
                <a:ext uri="{FF2B5EF4-FFF2-40B4-BE49-F238E27FC236}">
                  <a16:creationId xmlns:a16="http://schemas.microsoft.com/office/drawing/2014/main" xmlns="" id="{0E33940C-28FC-4750-A72D-67C65C9AA4A5}"/>
                </a:ext>
              </a:extLst>
            </p:cNvPr>
            <p:cNvSpPr txBox="1"/>
            <p:nvPr/>
          </p:nvSpPr>
          <p:spPr>
            <a:xfrm>
              <a:off x="5628133" y="2278924"/>
              <a:ext cx="640080" cy="215444"/>
            </a:xfrm>
            <a:prstGeom prst="rect">
              <a:avLst/>
            </a:prstGeom>
            <a:noFill/>
            <a:ln>
              <a:noFill/>
            </a:ln>
          </p:spPr>
          <p:txBody>
            <a:bodyPr wrap="none" rtlCol="0" anchor="ctr">
              <a:noAutofit/>
            </a:bodyPr>
            <a:lstStyle/>
            <a:p>
              <a:pPr algn="ctr"/>
              <a:r>
                <a:rPr lang="pl-PL" sz="800">
                  <a:solidFill>
                    <a:srgbClr val="17327C"/>
                  </a:solidFill>
                  <a:latin typeface="+mj-lt"/>
                </a:rPr>
                <a:t>8</a:t>
              </a:r>
              <a:endParaRPr lang="en-US" sz="800">
                <a:solidFill>
                  <a:srgbClr val="17327C"/>
                </a:solidFill>
                <a:latin typeface="+mj-lt"/>
              </a:endParaRPr>
            </a:p>
          </p:txBody>
        </p:sp>
        <p:sp>
          <p:nvSpPr>
            <p:cNvPr id="45" name="pole tekstowe 44">
              <a:extLst>
                <a:ext uri="{FF2B5EF4-FFF2-40B4-BE49-F238E27FC236}">
                  <a16:creationId xmlns:a16="http://schemas.microsoft.com/office/drawing/2014/main" xmlns="" id="{BE7814E8-079B-42AD-9B3F-2D0CE881180F}"/>
                </a:ext>
              </a:extLst>
            </p:cNvPr>
            <p:cNvSpPr txBox="1"/>
            <p:nvPr/>
          </p:nvSpPr>
          <p:spPr>
            <a:xfrm>
              <a:off x="5628133" y="2494368"/>
              <a:ext cx="640080" cy="215444"/>
            </a:xfrm>
            <a:prstGeom prst="rect">
              <a:avLst/>
            </a:prstGeom>
            <a:noFill/>
            <a:ln>
              <a:noFill/>
            </a:ln>
          </p:spPr>
          <p:txBody>
            <a:bodyPr wrap="none" rtlCol="0" anchor="ctr">
              <a:noAutofit/>
            </a:bodyPr>
            <a:lstStyle/>
            <a:p>
              <a:pPr algn="ctr"/>
              <a:r>
                <a:rPr lang="pl-PL" sz="800">
                  <a:solidFill>
                    <a:srgbClr val="17327C"/>
                  </a:solidFill>
                  <a:latin typeface="+mj-lt"/>
                </a:rPr>
                <a:t>10</a:t>
              </a:r>
              <a:endParaRPr lang="en-US" sz="800">
                <a:solidFill>
                  <a:srgbClr val="17327C"/>
                </a:solidFill>
                <a:latin typeface="+mj-lt"/>
              </a:endParaRPr>
            </a:p>
          </p:txBody>
        </p:sp>
        <p:cxnSp>
          <p:nvCxnSpPr>
            <p:cNvPr id="46" name="Łącznik prosty 45">
              <a:extLst>
                <a:ext uri="{FF2B5EF4-FFF2-40B4-BE49-F238E27FC236}">
                  <a16:creationId xmlns:a16="http://schemas.microsoft.com/office/drawing/2014/main" xmlns="" id="{C7317BD4-D8E8-4D62-B4BF-4ED566F6A600}"/>
                </a:ext>
              </a:extLst>
            </p:cNvPr>
            <p:cNvCxnSpPr>
              <a:cxnSpLocks/>
            </p:cNvCxnSpPr>
            <p:nvPr/>
          </p:nvCxnSpPr>
          <p:spPr>
            <a:xfrm>
              <a:off x="5628133" y="2064671"/>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47" name="Łącznik prosty 46">
              <a:extLst>
                <a:ext uri="{FF2B5EF4-FFF2-40B4-BE49-F238E27FC236}">
                  <a16:creationId xmlns:a16="http://schemas.microsoft.com/office/drawing/2014/main" xmlns="" id="{D376156B-7914-4F69-BB09-46B6439CB311}"/>
                </a:ext>
              </a:extLst>
            </p:cNvPr>
            <p:cNvCxnSpPr>
              <a:cxnSpLocks/>
            </p:cNvCxnSpPr>
            <p:nvPr/>
          </p:nvCxnSpPr>
          <p:spPr>
            <a:xfrm>
              <a:off x="5628133" y="2278924"/>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xmlns="" id="{1811A34F-2B7C-42AE-AC02-F31BC41008B7}"/>
                </a:ext>
              </a:extLst>
            </p:cNvPr>
            <p:cNvCxnSpPr>
              <a:cxnSpLocks/>
            </p:cNvCxnSpPr>
            <p:nvPr/>
          </p:nvCxnSpPr>
          <p:spPr>
            <a:xfrm>
              <a:off x="5628133" y="2494368"/>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49" name="Łącznik prosty 48">
              <a:extLst>
                <a:ext uri="{FF2B5EF4-FFF2-40B4-BE49-F238E27FC236}">
                  <a16:creationId xmlns:a16="http://schemas.microsoft.com/office/drawing/2014/main" xmlns="" id="{125B6AB6-1EE1-406D-B4F0-565C0F54B924}"/>
                </a:ext>
              </a:extLst>
            </p:cNvPr>
            <p:cNvCxnSpPr>
              <a:cxnSpLocks/>
            </p:cNvCxnSpPr>
            <p:nvPr/>
          </p:nvCxnSpPr>
          <p:spPr>
            <a:xfrm>
              <a:off x="5628133" y="2709812"/>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50" name="pole tekstowe 49">
              <a:extLst>
                <a:ext uri="{FF2B5EF4-FFF2-40B4-BE49-F238E27FC236}">
                  <a16:creationId xmlns:a16="http://schemas.microsoft.com/office/drawing/2014/main" xmlns="" id="{906BFAE1-7F85-44D1-84C5-6F6307454D55}"/>
                </a:ext>
              </a:extLst>
            </p:cNvPr>
            <p:cNvSpPr txBox="1"/>
            <p:nvPr/>
          </p:nvSpPr>
          <p:spPr>
            <a:xfrm>
              <a:off x="6309873" y="1846845"/>
              <a:ext cx="640080" cy="215444"/>
            </a:xfrm>
            <a:prstGeom prst="rect">
              <a:avLst/>
            </a:prstGeom>
            <a:noFill/>
            <a:ln>
              <a:noFill/>
            </a:ln>
          </p:spPr>
          <p:txBody>
            <a:bodyPr wrap="none" rtlCol="0" anchor="ctr">
              <a:noAutofit/>
            </a:bodyPr>
            <a:lstStyle/>
            <a:p>
              <a:pPr algn="ctr"/>
              <a:r>
                <a:rPr lang="pl-PL" sz="800">
                  <a:solidFill>
                    <a:srgbClr val="17327C"/>
                  </a:solidFill>
                  <a:latin typeface="+mj-lt"/>
                </a:rPr>
                <a:t>220</a:t>
              </a:r>
              <a:endParaRPr lang="en-US" sz="800">
                <a:solidFill>
                  <a:srgbClr val="17327C"/>
                </a:solidFill>
                <a:latin typeface="+mj-lt"/>
              </a:endParaRPr>
            </a:p>
          </p:txBody>
        </p:sp>
        <p:sp>
          <p:nvSpPr>
            <p:cNvPr id="51" name="pole tekstowe 50">
              <a:extLst>
                <a:ext uri="{FF2B5EF4-FFF2-40B4-BE49-F238E27FC236}">
                  <a16:creationId xmlns:a16="http://schemas.microsoft.com/office/drawing/2014/main" xmlns="" id="{7257145C-E6C3-46C1-A6F2-57B35A8D8196}"/>
                </a:ext>
              </a:extLst>
            </p:cNvPr>
            <p:cNvSpPr txBox="1"/>
            <p:nvPr/>
          </p:nvSpPr>
          <p:spPr>
            <a:xfrm>
              <a:off x="6309874" y="2062289"/>
              <a:ext cx="640080" cy="215444"/>
            </a:xfrm>
            <a:prstGeom prst="rect">
              <a:avLst/>
            </a:prstGeom>
            <a:noFill/>
            <a:ln>
              <a:noFill/>
            </a:ln>
          </p:spPr>
          <p:txBody>
            <a:bodyPr wrap="none" rtlCol="0" anchor="ctr">
              <a:noAutofit/>
            </a:bodyPr>
            <a:lstStyle/>
            <a:p>
              <a:pPr algn="ctr"/>
              <a:r>
                <a:rPr lang="pl-PL" sz="800">
                  <a:solidFill>
                    <a:srgbClr val="17327C"/>
                  </a:solidFill>
                  <a:latin typeface="+mj-lt"/>
                </a:rPr>
                <a:t>287</a:t>
              </a:r>
              <a:endParaRPr lang="en-US" sz="800">
                <a:solidFill>
                  <a:srgbClr val="17327C"/>
                </a:solidFill>
                <a:latin typeface="+mj-lt"/>
              </a:endParaRPr>
            </a:p>
          </p:txBody>
        </p:sp>
        <p:sp>
          <p:nvSpPr>
            <p:cNvPr id="52" name="pole tekstowe 51">
              <a:extLst>
                <a:ext uri="{FF2B5EF4-FFF2-40B4-BE49-F238E27FC236}">
                  <a16:creationId xmlns:a16="http://schemas.microsoft.com/office/drawing/2014/main" xmlns="" id="{4BC2E621-FDC9-458C-A903-52D7C8654421}"/>
                </a:ext>
              </a:extLst>
            </p:cNvPr>
            <p:cNvSpPr txBox="1"/>
            <p:nvPr/>
          </p:nvSpPr>
          <p:spPr>
            <a:xfrm>
              <a:off x="6309874" y="2277733"/>
              <a:ext cx="640080" cy="215444"/>
            </a:xfrm>
            <a:prstGeom prst="rect">
              <a:avLst/>
            </a:prstGeom>
            <a:noFill/>
            <a:ln>
              <a:noFill/>
            </a:ln>
          </p:spPr>
          <p:txBody>
            <a:bodyPr wrap="none" rtlCol="0" anchor="ctr">
              <a:noAutofit/>
            </a:bodyPr>
            <a:lstStyle/>
            <a:p>
              <a:pPr algn="ctr"/>
              <a:r>
                <a:rPr lang="pl-PL" sz="800">
                  <a:solidFill>
                    <a:srgbClr val="17327C"/>
                  </a:solidFill>
                  <a:latin typeface="+mj-lt"/>
                </a:rPr>
                <a:t>354</a:t>
              </a:r>
              <a:endParaRPr lang="en-US" sz="800">
                <a:solidFill>
                  <a:srgbClr val="17327C"/>
                </a:solidFill>
                <a:latin typeface="+mj-lt"/>
              </a:endParaRPr>
            </a:p>
          </p:txBody>
        </p:sp>
        <p:sp>
          <p:nvSpPr>
            <p:cNvPr id="53" name="pole tekstowe 52">
              <a:extLst>
                <a:ext uri="{FF2B5EF4-FFF2-40B4-BE49-F238E27FC236}">
                  <a16:creationId xmlns:a16="http://schemas.microsoft.com/office/drawing/2014/main" xmlns="" id="{30F9AF2C-ACA4-4874-AE19-C2A7DBB54E71}"/>
                </a:ext>
              </a:extLst>
            </p:cNvPr>
            <p:cNvSpPr txBox="1"/>
            <p:nvPr/>
          </p:nvSpPr>
          <p:spPr>
            <a:xfrm>
              <a:off x="6309874" y="2493177"/>
              <a:ext cx="640080" cy="215444"/>
            </a:xfrm>
            <a:prstGeom prst="rect">
              <a:avLst/>
            </a:prstGeom>
            <a:noFill/>
            <a:ln>
              <a:noFill/>
            </a:ln>
          </p:spPr>
          <p:txBody>
            <a:bodyPr wrap="none" rtlCol="0" anchor="ctr">
              <a:noAutofit/>
            </a:bodyPr>
            <a:lstStyle/>
            <a:p>
              <a:pPr algn="ctr"/>
              <a:r>
                <a:rPr lang="pl-PL" sz="800">
                  <a:solidFill>
                    <a:srgbClr val="17327C"/>
                  </a:solidFill>
                  <a:latin typeface="+mj-lt"/>
                </a:rPr>
                <a:t>421</a:t>
              </a:r>
              <a:endParaRPr lang="en-US" sz="800">
                <a:solidFill>
                  <a:srgbClr val="17327C"/>
                </a:solidFill>
                <a:latin typeface="+mj-lt"/>
              </a:endParaRPr>
            </a:p>
          </p:txBody>
        </p:sp>
        <p:cxnSp>
          <p:nvCxnSpPr>
            <p:cNvPr id="54" name="Łącznik prosty 53">
              <a:extLst>
                <a:ext uri="{FF2B5EF4-FFF2-40B4-BE49-F238E27FC236}">
                  <a16:creationId xmlns:a16="http://schemas.microsoft.com/office/drawing/2014/main" xmlns="" id="{C222F6D4-2AD5-41F2-9BB5-BEB4724CCEF2}"/>
                </a:ext>
              </a:extLst>
            </p:cNvPr>
            <p:cNvCxnSpPr>
              <a:cxnSpLocks/>
            </p:cNvCxnSpPr>
            <p:nvPr/>
          </p:nvCxnSpPr>
          <p:spPr>
            <a:xfrm>
              <a:off x="6309873" y="2063480"/>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55" name="Łącznik prosty 54">
              <a:extLst>
                <a:ext uri="{FF2B5EF4-FFF2-40B4-BE49-F238E27FC236}">
                  <a16:creationId xmlns:a16="http://schemas.microsoft.com/office/drawing/2014/main" xmlns="" id="{5DC82BC4-3EDF-40E4-886D-11CDD4FF7146}"/>
                </a:ext>
              </a:extLst>
            </p:cNvPr>
            <p:cNvCxnSpPr>
              <a:cxnSpLocks/>
            </p:cNvCxnSpPr>
            <p:nvPr/>
          </p:nvCxnSpPr>
          <p:spPr>
            <a:xfrm>
              <a:off x="6309873" y="2277733"/>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56" name="Łącznik prosty 55">
              <a:extLst>
                <a:ext uri="{FF2B5EF4-FFF2-40B4-BE49-F238E27FC236}">
                  <a16:creationId xmlns:a16="http://schemas.microsoft.com/office/drawing/2014/main" xmlns="" id="{7204953F-B5BA-4FA0-A15E-121B40CB13BD}"/>
                </a:ext>
              </a:extLst>
            </p:cNvPr>
            <p:cNvCxnSpPr>
              <a:cxnSpLocks/>
            </p:cNvCxnSpPr>
            <p:nvPr/>
          </p:nvCxnSpPr>
          <p:spPr>
            <a:xfrm>
              <a:off x="6309873" y="2493177"/>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57" name="Łącznik prosty 56">
              <a:extLst>
                <a:ext uri="{FF2B5EF4-FFF2-40B4-BE49-F238E27FC236}">
                  <a16:creationId xmlns:a16="http://schemas.microsoft.com/office/drawing/2014/main" xmlns="" id="{0D6BC2DA-6F2F-4D6B-9698-198B1AD81066}"/>
                </a:ext>
              </a:extLst>
            </p:cNvPr>
            <p:cNvCxnSpPr>
              <a:cxnSpLocks/>
            </p:cNvCxnSpPr>
            <p:nvPr/>
          </p:nvCxnSpPr>
          <p:spPr>
            <a:xfrm>
              <a:off x="6309873" y="2708621"/>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58" name="pole tekstowe 57">
              <a:extLst>
                <a:ext uri="{FF2B5EF4-FFF2-40B4-BE49-F238E27FC236}">
                  <a16:creationId xmlns:a16="http://schemas.microsoft.com/office/drawing/2014/main" xmlns="" id="{EFD85802-926C-4E3D-BE0F-CC7D064F2992}"/>
                </a:ext>
              </a:extLst>
            </p:cNvPr>
            <p:cNvSpPr txBox="1"/>
            <p:nvPr/>
          </p:nvSpPr>
          <p:spPr>
            <a:xfrm>
              <a:off x="6991612" y="1846745"/>
              <a:ext cx="640080" cy="215444"/>
            </a:xfrm>
            <a:prstGeom prst="rect">
              <a:avLst/>
            </a:prstGeom>
            <a:noFill/>
            <a:ln>
              <a:noFill/>
            </a:ln>
          </p:spPr>
          <p:txBody>
            <a:bodyPr wrap="none" rtlCol="0" anchor="ctr">
              <a:noAutofit/>
            </a:bodyPr>
            <a:lstStyle/>
            <a:p>
              <a:pPr algn="ctr"/>
              <a:r>
                <a:rPr lang="pl-PL" sz="800">
                  <a:solidFill>
                    <a:srgbClr val="17327C"/>
                  </a:solidFill>
                  <a:latin typeface="+mj-lt"/>
                </a:rPr>
                <a:t>155</a:t>
              </a:r>
              <a:endParaRPr lang="en-US" sz="800">
                <a:solidFill>
                  <a:srgbClr val="17327C"/>
                </a:solidFill>
                <a:latin typeface="+mj-lt"/>
              </a:endParaRPr>
            </a:p>
          </p:txBody>
        </p:sp>
        <p:sp>
          <p:nvSpPr>
            <p:cNvPr id="59" name="pole tekstowe 58">
              <a:extLst>
                <a:ext uri="{FF2B5EF4-FFF2-40B4-BE49-F238E27FC236}">
                  <a16:creationId xmlns:a16="http://schemas.microsoft.com/office/drawing/2014/main" xmlns="" id="{89C25401-F31B-465D-A0A2-A4BB06C70EFA}"/>
                </a:ext>
              </a:extLst>
            </p:cNvPr>
            <p:cNvSpPr txBox="1"/>
            <p:nvPr/>
          </p:nvSpPr>
          <p:spPr>
            <a:xfrm>
              <a:off x="6991611" y="2062189"/>
              <a:ext cx="640080" cy="215444"/>
            </a:xfrm>
            <a:prstGeom prst="rect">
              <a:avLst/>
            </a:prstGeom>
            <a:noFill/>
            <a:ln>
              <a:noFill/>
            </a:ln>
          </p:spPr>
          <p:txBody>
            <a:bodyPr wrap="none" rtlCol="0" anchor="ctr">
              <a:noAutofit/>
            </a:bodyPr>
            <a:lstStyle/>
            <a:p>
              <a:pPr algn="ctr"/>
              <a:r>
                <a:rPr lang="pl-PL" sz="800">
                  <a:solidFill>
                    <a:srgbClr val="17327C"/>
                  </a:solidFill>
                  <a:latin typeface="+mj-lt"/>
                </a:rPr>
                <a:t>155</a:t>
              </a:r>
              <a:endParaRPr lang="en-US" sz="800">
                <a:solidFill>
                  <a:srgbClr val="17327C"/>
                </a:solidFill>
                <a:latin typeface="+mj-lt"/>
              </a:endParaRPr>
            </a:p>
          </p:txBody>
        </p:sp>
        <p:sp>
          <p:nvSpPr>
            <p:cNvPr id="60" name="pole tekstowe 59">
              <a:extLst>
                <a:ext uri="{FF2B5EF4-FFF2-40B4-BE49-F238E27FC236}">
                  <a16:creationId xmlns:a16="http://schemas.microsoft.com/office/drawing/2014/main" xmlns="" id="{157F14E7-8FDE-4ADE-8951-A87FCA649C43}"/>
                </a:ext>
              </a:extLst>
            </p:cNvPr>
            <p:cNvSpPr txBox="1"/>
            <p:nvPr/>
          </p:nvSpPr>
          <p:spPr>
            <a:xfrm>
              <a:off x="6991612" y="2277633"/>
              <a:ext cx="640080" cy="215444"/>
            </a:xfrm>
            <a:prstGeom prst="rect">
              <a:avLst/>
            </a:prstGeom>
            <a:noFill/>
            <a:ln>
              <a:noFill/>
            </a:ln>
          </p:spPr>
          <p:txBody>
            <a:bodyPr wrap="none" rtlCol="0" anchor="ctr">
              <a:noAutofit/>
            </a:bodyPr>
            <a:lstStyle/>
            <a:p>
              <a:pPr algn="ctr"/>
              <a:r>
                <a:rPr lang="pl-PL" sz="800">
                  <a:solidFill>
                    <a:srgbClr val="17327C"/>
                  </a:solidFill>
                  <a:latin typeface="+mj-lt"/>
                </a:rPr>
                <a:t>155</a:t>
              </a:r>
              <a:endParaRPr lang="en-US" sz="800">
                <a:solidFill>
                  <a:srgbClr val="17327C"/>
                </a:solidFill>
                <a:latin typeface="+mj-lt"/>
              </a:endParaRPr>
            </a:p>
          </p:txBody>
        </p:sp>
        <p:sp>
          <p:nvSpPr>
            <p:cNvPr id="61" name="pole tekstowe 60">
              <a:extLst>
                <a:ext uri="{FF2B5EF4-FFF2-40B4-BE49-F238E27FC236}">
                  <a16:creationId xmlns:a16="http://schemas.microsoft.com/office/drawing/2014/main" xmlns="" id="{619B8714-5F82-4112-93B7-49C3F38995D0}"/>
                </a:ext>
              </a:extLst>
            </p:cNvPr>
            <p:cNvSpPr txBox="1"/>
            <p:nvPr/>
          </p:nvSpPr>
          <p:spPr>
            <a:xfrm>
              <a:off x="6991612" y="2493077"/>
              <a:ext cx="640080" cy="215444"/>
            </a:xfrm>
            <a:prstGeom prst="rect">
              <a:avLst/>
            </a:prstGeom>
            <a:noFill/>
            <a:ln>
              <a:noFill/>
            </a:ln>
          </p:spPr>
          <p:txBody>
            <a:bodyPr wrap="none" rtlCol="0" anchor="ctr">
              <a:noAutofit/>
            </a:bodyPr>
            <a:lstStyle/>
            <a:p>
              <a:pPr algn="ctr"/>
              <a:r>
                <a:rPr lang="pl-PL" sz="800">
                  <a:solidFill>
                    <a:srgbClr val="17327C"/>
                  </a:solidFill>
                  <a:latin typeface="+mj-lt"/>
                </a:rPr>
                <a:t>155</a:t>
              </a:r>
              <a:endParaRPr lang="en-US" sz="800">
                <a:solidFill>
                  <a:srgbClr val="17327C"/>
                </a:solidFill>
                <a:latin typeface="+mj-lt"/>
              </a:endParaRPr>
            </a:p>
          </p:txBody>
        </p:sp>
        <p:cxnSp>
          <p:nvCxnSpPr>
            <p:cNvPr id="62" name="Łącznik prosty 61">
              <a:extLst>
                <a:ext uri="{FF2B5EF4-FFF2-40B4-BE49-F238E27FC236}">
                  <a16:creationId xmlns:a16="http://schemas.microsoft.com/office/drawing/2014/main" xmlns="" id="{03D57162-AF33-4665-8FFE-41D6A9BE70DE}"/>
                </a:ext>
              </a:extLst>
            </p:cNvPr>
            <p:cNvCxnSpPr>
              <a:cxnSpLocks/>
            </p:cNvCxnSpPr>
            <p:nvPr/>
          </p:nvCxnSpPr>
          <p:spPr>
            <a:xfrm>
              <a:off x="6991613" y="2061626"/>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63" name="Łącznik prosty 62">
              <a:extLst>
                <a:ext uri="{FF2B5EF4-FFF2-40B4-BE49-F238E27FC236}">
                  <a16:creationId xmlns:a16="http://schemas.microsoft.com/office/drawing/2014/main" xmlns="" id="{FF6F3AF9-2943-435B-A53E-9CCE3ABAA6A2}"/>
                </a:ext>
              </a:extLst>
            </p:cNvPr>
            <p:cNvCxnSpPr>
              <a:cxnSpLocks/>
            </p:cNvCxnSpPr>
            <p:nvPr/>
          </p:nvCxnSpPr>
          <p:spPr>
            <a:xfrm>
              <a:off x="6991613" y="2275879"/>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64" name="Łącznik prosty 63">
              <a:extLst>
                <a:ext uri="{FF2B5EF4-FFF2-40B4-BE49-F238E27FC236}">
                  <a16:creationId xmlns:a16="http://schemas.microsoft.com/office/drawing/2014/main" xmlns="" id="{95B78B2E-58F0-422C-92EC-C83F181C4A39}"/>
                </a:ext>
              </a:extLst>
            </p:cNvPr>
            <p:cNvCxnSpPr>
              <a:cxnSpLocks/>
            </p:cNvCxnSpPr>
            <p:nvPr/>
          </p:nvCxnSpPr>
          <p:spPr>
            <a:xfrm>
              <a:off x="6991613" y="2491323"/>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65" name="Łącznik prosty 64">
              <a:extLst>
                <a:ext uri="{FF2B5EF4-FFF2-40B4-BE49-F238E27FC236}">
                  <a16:creationId xmlns:a16="http://schemas.microsoft.com/office/drawing/2014/main" xmlns="" id="{D1B3D351-97F1-4AD3-852B-2B0FB6186B69}"/>
                </a:ext>
              </a:extLst>
            </p:cNvPr>
            <p:cNvCxnSpPr>
              <a:cxnSpLocks/>
            </p:cNvCxnSpPr>
            <p:nvPr/>
          </p:nvCxnSpPr>
          <p:spPr>
            <a:xfrm>
              <a:off x="6991613" y="2706767"/>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66" name="pole tekstowe 65">
              <a:extLst>
                <a:ext uri="{FF2B5EF4-FFF2-40B4-BE49-F238E27FC236}">
                  <a16:creationId xmlns:a16="http://schemas.microsoft.com/office/drawing/2014/main" xmlns="" id="{F5550432-F3F8-4C76-86EC-2A2A1D47CB2C}"/>
                </a:ext>
              </a:extLst>
            </p:cNvPr>
            <p:cNvSpPr txBox="1"/>
            <p:nvPr/>
          </p:nvSpPr>
          <p:spPr>
            <a:xfrm>
              <a:off x="7673353" y="1844991"/>
              <a:ext cx="640080" cy="215444"/>
            </a:xfrm>
            <a:prstGeom prst="rect">
              <a:avLst/>
            </a:prstGeom>
            <a:noFill/>
            <a:ln>
              <a:noFill/>
            </a:ln>
          </p:spPr>
          <p:txBody>
            <a:bodyPr wrap="none" rtlCol="0" anchor="ctr">
              <a:noAutofit/>
            </a:bodyPr>
            <a:lstStyle/>
            <a:p>
              <a:pPr algn="ctr"/>
              <a:r>
                <a:rPr lang="pl-PL" sz="800">
                  <a:solidFill>
                    <a:srgbClr val="17327C"/>
                  </a:solidFill>
                  <a:latin typeface="+mj-lt"/>
                </a:rPr>
                <a:t>72</a:t>
              </a:r>
              <a:endParaRPr lang="en-US" sz="800">
                <a:solidFill>
                  <a:srgbClr val="17327C"/>
                </a:solidFill>
                <a:latin typeface="+mj-lt"/>
              </a:endParaRPr>
            </a:p>
          </p:txBody>
        </p:sp>
        <p:sp>
          <p:nvSpPr>
            <p:cNvPr id="67" name="pole tekstowe 66">
              <a:extLst>
                <a:ext uri="{FF2B5EF4-FFF2-40B4-BE49-F238E27FC236}">
                  <a16:creationId xmlns:a16="http://schemas.microsoft.com/office/drawing/2014/main" xmlns="" id="{A1B1789E-80B3-480C-974C-96D703988981}"/>
                </a:ext>
              </a:extLst>
            </p:cNvPr>
            <p:cNvSpPr txBox="1"/>
            <p:nvPr/>
          </p:nvSpPr>
          <p:spPr>
            <a:xfrm>
              <a:off x="7673353" y="2060435"/>
              <a:ext cx="640080" cy="215444"/>
            </a:xfrm>
            <a:prstGeom prst="rect">
              <a:avLst/>
            </a:prstGeom>
            <a:noFill/>
            <a:ln>
              <a:noFill/>
            </a:ln>
          </p:spPr>
          <p:txBody>
            <a:bodyPr wrap="none" rtlCol="0" anchor="ctr">
              <a:noAutofit/>
            </a:bodyPr>
            <a:lstStyle/>
            <a:p>
              <a:pPr algn="ctr"/>
              <a:r>
                <a:rPr lang="pl-PL" sz="800">
                  <a:solidFill>
                    <a:srgbClr val="17327C"/>
                  </a:solidFill>
                  <a:latin typeface="+mj-lt"/>
                </a:rPr>
                <a:t>72</a:t>
              </a:r>
              <a:endParaRPr lang="en-US" sz="800">
                <a:solidFill>
                  <a:srgbClr val="17327C"/>
                </a:solidFill>
                <a:latin typeface="+mj-lt"/>
              </a:endParaRPr>
            </a:p>
          </p:txBody>
        </p:sp>
        <p:sp>
          <p:nvSpPr>
            <p:cNvPr id="68" name="pole tekstowe 67">
              <a:extLst>
                <a:ext uri="{FF2B5EF4-FFF2-40B4-BE49-F238E27FC236}">
                  <a16:creationId xmlns:a16="http://schemas.microsoft.com/office/drawing/2014/main" xmlns="" id="{BE41CD1D-B1BA-4595-AA18-A6F3373A8B9A}"/>
                </a:ext>
              </a:extLst>
            </p:cNvPr>
            <p:cNvSpPr txBox="1"/>
            <p:nvPr/>
          </p:nvSpPr>
          <p:spPr>
            <a:xfrm>
              <a:off x="7673353" y="2275879"/>
              <a:ext cx="640080" cy="215444"/>
            </a:xfrm>
            <a:prstGeom prst="rect">
              <a:avLst/>
            </a:prstGeom>
            <a:noFill/>
            <a:ln>
              <a:noFill/>
            </a:ln>
          </p:spPr>
          <p:txBody>
            <a:bodyPr wrap="none" rtlCol="0" anchor="ctr">
              <a:noAutofit/>
            </a:bodyPr>
            <a:lstStyle/>
            <a:p>
              <a:pPr algn="ctr"/>
              <a:r>
                <a:rPr lang="pl-PL" sz="800">
                  <a:solidFill>
                    <a:srgbClr val="17327C"/>
                  </a:solidFill>
                  <a:latin typeface="+mj-lt"/>
                </a:rPr>
                <a:t>72</a:t>
              </a:r>
              <a:endParaRPr lang="en-US" sz="800">
                <a:solidFill>
                  <a:srgbClr val="17327C"/>
                </a:solidFill>
                <a:latin typeface="+mj-lt"/>
              </a:endParaRPr>
            </a:p>
          </p:txBody>
        </p:sp>
        <p:sp>
          <p:nvSpPr>
            <p:cNvPr id="69" name="pole tekstowe 68">
              <a:extLst>
                <a:ext uri="{FF2B5EF4-FFF2-40B4-BE49-F238E27FC236}">
                  <a16:creationId xmlns:a16="http://schemas.microsoft.com/office/drawing/2014/main" xmlns="" id="{9FAF150A-26EF-4D26-8538-6F0ABF434EE8}"/>
                </a:ext>
              </a:extLst>
            </p:cNvPr>
            <p:cNvSpPr txBox="1"/>
            <p:nvPr/>
          </p:nvSpPr>
          <p:spPr>
            <a:xfrm>
              <a:off x="7673353" y="2491323"/>
              <a:ext cx="640080" cy="215444"/>
            </a:xfrm>
            <a:prstGeom prst="rect">
              <a:avLst/>
            </a:prstGeom>
            <a:noFill/>
            <a:ln>
              <a:noFill/>
            </a:ln>
          </p:spPr>
          <p:txBody>
            <a:bodyPr wrap="none" rtlCol="0" anchor="ctr">
              <a:noAutofit/>
            </a:bodyPr>
            <a:lstStyle/>
            <a:p>
              <a:pPr algn="ctr"/>
              <a:r>
                <a:rPr lang="pl-PL" sz="800">
                  <a:solidFill>
                    <a:srgbClr val="17327C"/>
                  </a:solidFill>
                  <a:latin typeface="+mj-lt"/>
                </a:rPr>
                <a:t>72</a:t>
              </a:r>
              <a:endParaRPr lang="en-US" sz="800">
                <a:solidFill>
                  <a:srgbClr val="17327C"/>
                </a:solidFill>
                <a:latin typeface="+mj-lt"/>
              </a:endParaRPr>
            </a:p>
          </p:txBody>
        </p:sp>
        <p:cxnSp>
          <p:nvCxnSpPr>
            <p:cNvPr id="70" name="Łącznik prosty 69">
              <a:extLst>
                <a:ext uri="{FF2B5EF4-FFF2-40B4-BE49-F238E27FC236}">
                  <a16:creationId xmlns:a16="http://schemas.microsoft.com/office/drawing/2014/main" xmlns="" id="{A762CCDD-1BBC-4D53-986F-A10A854D64A1}"/>
                </a:ext>
              </a:extLst>
            </p:cNvPr>
            <p:cNvCxnSpPr>
              <a:cxnSpLocks/>
            </p:cNvCxnSpPr>
            <p:nvPr/>
          </p:nvCxnSpPr>
          <p:spPr>
            <a:xfrm>
              <a:off x="7673353" y="2061626"/>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71" name="Łącznik prosty 70">
              <a:extLst>
                <a:ext uri="{FF2B5EF4-FFF2-40B4-BE49-F238E27FC236}">
                  <a16:creationId xmlns:a16="http://schemas.microsoft.com/office/drawing/2014/main" xmlns="" id="{619B2BC9-4E4C-402D-B83C-5ECF6CEDA29E}"/>
                </a:ext>
              </a:extLst>
            </p:cNvPr>
            <p:cNvCxnSpPr>
              <a:cxnSpLocks/>
            </p:cNvCxnSpPr>
            <p:nvPr/>
          </p:nvCxnSpPr>
          <p:spPr>
            <a:xfrm>
              <a:off x="7673353" y="2275879"/>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72" name="Łącznik prosty 71">
              <a:extLst>
                <a:ext uri="{FF2B5EF4-FFF2-40B4-BE49-F238E27FC236}">
                  <a16:creationId xmlns:a16="http://schemas.microsoft.com/office/drawing/2014/main" xmlns="" id="{83E36667-514C-4A83-B40F-3D2DF399B742}"/>
                </a:ext>
              </a:extLst>
            </p:cNvPr>
            <p:cNvCxnSpPr>
              <a:cxnSpLocks/>
            </p:cNvCxnSpPr>
            <p:nvPr/>
          </p:nvCxnSpPr>
          <p:spPr>
            <a:xfrm>
              <a:off x="7673353" y="2491323"/>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73" name="Łącznik prosty 72">
              <a:extLst>
                <a:ext uri="{FF2B5EF4-FFF2-40B4-BE49-F238E27FC236}">
                  <a16:creationId xmlns:a16="http://schemas.microsoft.com/office/drawing/2014/main" xmlns="" id="{1D6FF72B-DC3A-4D26-BF21-E3ED208B0D94}"/>
                </a:ext>
              </a:extLst>
            </p:cNvPr>
            <p:cNvCxnSpPr>
              <a:cxnSpLocks/>
            </p:cNvCxnSpPr>
            <p:nvPr/>
          </p:nvCxnSpPr>
          <p:spPr>
            <a:xfrm>
              <a:off x="7673353" y="2706767"/>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sp>
          <p:nvSpPr>
            <p:cNvPr id="74" name="pole tekstowe 73">
              <a:extLst>
                <a:ext uri="{FF2B5EF4-FFF2-40B4-BE49-F238E27FC236}">
                  <a16:creationId xmlns:a16="http://schemas.microsoft.com/office/drawing/2014/main" xmlns="" id="{756126A6-92EB-466F-90B5-DD4E3F84BB0D}"/>
                </a:ext>
              </a:extLst>
            </p:cNvPr>
            <p:cNvSpPr txBox="1"/>
            <p:nvPr/>
          </p:nvSpPr>
          <p:spPr>
            <a:xfrm>
              <a:off x="4672073" y="2711103"/>
              <a:ext cx="914400" cy="215444"/>
            </a:xfrm>
            <a:prstGeom prst="rect">
              <a:avLst/>
            </a:prstGeom>
            <a:noFill/>
            <a:ln>
              <a:noFill/>
            </a:ln>
          </p:spPr>
          <p:txBody>
            <a:bodyPr wrap="none" rtlCol="0" anchor="ctr">
              <a:noAutofit/>
            </a:bodyPr>
            <a:lstStyle/>
            <a:p>
              <a:pPr algn="ctr"/>
              <a:r>
                <a:rPr lang="pl-PL" sz="800">
                  <a:solidFill>
                    <a:srgbClr val="17327C"/>
                  </a:solidFill>
                  <a:latin typeface="+mj-lt"/>
                </a:rPr>
                <a:t>F4M12</a:t>
              </a:r>
              <a:endParaRPr lang="en-US" sz="800">
                <a:solidFill>
                  <a:srgbClr val="17327C"/>
                </a:solidFill>
                <a:latin typeface="+mj-lt"/>
              </a:endParaRPr>
            </a:p>
          </p:txBody>
        </p:sp>
        <p:sp>
          <p:nvSpPr>
            <p:cNvPr id="75" name="pole tekstowe 74">
              <a:extLst>
                <a:ext uri="{FF2B5EF4-FFF2-40B4-BE49-F238E27FC236}">
                  <a16:creationId xmlns:a16="http://schemas.microsoft.com/office/drawing/2014/main" xmlns="" id="{38983060-D50B-4AB4-B894-0ECB4711E82B}"/>
                </a:ext>
              </a:extLst>
            </p:cNvPr>
            <p:cNvSpPr txBox="1"/>
            <p:nvPr/>
          </p:nvSpPr>
          <p:spPr>
            <a:xfrm>
              <a:off x="5628133" y="2711103"/>
              <a:ext cx="640080" cy="215444"/>
            </a:xfrm>
            <a:prstGeom prst="rect">
              <a:avLst/>
            </a:prstGeom>
            <a:noFill/>
            <a:ln>
              <a:noFill/>
            </a:ln>
          </p:spPr>
          <p:txBody>
            <a:bodyPr wrap="none" rtlCol="0" anchor="ctr">
              <a:noAutofit/>
            </a:bodyPr>
            <a:lstStyle/>
            <a:p>
              <a:pPr algn="ctr"/>
              <a:r>
                <a:rPr lang="pl-PL" sz="800">
                  <a:solidFill>
                    <a:srgbClr val="17327C"/>
                  </a:solidFill>
                  <a:latin typeface="+mj-lt"/>
                </a:rPr>
                <a:t>12</a:t>
              </a:r>
              <a:endParaRPr lang="en-US" sz="800">
                <a:solidFill>
                  <a:srgbClr val="17327C"/>
                </a:solidFill>
                <a:latin typeface="+mj-lt"/>
              </a:endParaRPr>
            </a:p>
          </p:txBody>
        </p:sp>
        <p:sp>
          <p:nvSpPr>
            <p:cNvPr id="76" name="pole tekstowe 75">
              <a:extLst>
                <a:ext uri="{FF2B5EF4-FFF2-40B4-BE49-F238E27FC236}">
                  <a16:creationId xmlns:a16="http://schemas.microsoft.com/office/drawing/2014/main" xmlns="" id="{1B35CD29-E292-4068-8A6A-8CED92AEC9DB}"/>
                </a:ext>
              </a:extLst>
            </p:cNvPr>
            <p:cNvSpPr txBox="1"/>
            <p:nvPr/>
          </p:nvSpPr>
          <p:spPr>
            <a:xfrm>
              <a:off x="6309874" y="2709912"/>
              <a:ext cx="640080" cy="215444"/>
            </a:xfrm>
            <a:prstGeom prst="rect">
              <a:avLst/>
            </a:prstGeom>
            <a:noFill/>
            <a:ln>
              <a:noFill/>
            </a:ln>
          </p:spPr>
          <p:txBody>
            <a:bodyPr wrap="none" rtlCol="0" anchor="ctr">
              <a:noAutofit/>
            </a:bodyPr>
            <a:lstStyle/>
            <a:p>
              <a:pPr algn="ctr"/>
              <a:r>
                <a:rPr lang="pl-PL" sz="800">
                  <a:solidFill>
                    <a:srgbClr val="17327C"/>
                  </a:solidFill>
                  <a:latin typeface="+mj-lt"/>
                </a:rPr>
                <a:t>488</a:t>
              </a:r>
              <a:endParaRPr lang="en-US" sz="800">
                <a:solidFill>
                  <a:srgbClr val="17327C"/>
                </a:solidFill>
                <a:latin typeface="+mj-lt"/>
              </a:endParaRPr>
            </a:p>
          </p:txBody>
        </p:sp>
        <p:sp>
          <p:nvSpPr>
            <p:cNvPr id="77" name="pole tekstowe 76">
              <a:extLst>
                <a:ext uri="{FF2B5EF4-FFF2-40B4-BE49-F238E27FC236}">
                  <a16:creationId xmlns:a16="http://schemas.microsoft.com/office/drawing/2014/main" xmlns="" id="{9E600068-92E2-4A59-9D42-2A212B3168CD}"/>
                </a:ext>
              </a:extLst>
            </p:cNvPr>
            <p:cNvSpPr txBox="1"/>
            <p:nvPr/>
          </p:nvSpPr>
          <p:spPr>
            <a:xfrm>
              <a:off x="6991612" y="2708058"/>
              <a:ext cx="640080" cy="215444"/>
            </a:xfrm>
            <a:prstGeom prst="rect">
              <a:avLst/>
            </a:prstGeom>
            <a:noFill/>
            <a:ln>
              <a:noFill/>
            </a:ln>
          </p:spPr>
          <p:txBody>
            <a:bodyPr wrap="none" rtlCol="0" anchor="ctr">
              <a:noAutofit/>
            </a:bodyPr>
            <a:lstStyle/>
            <a:p>
              <a:pPr algn="ctr"/>
              <a:r>
                <a:rPr lang="pl-PL" sz="800">
                  <a:solidFill>
                    <a:srgbClr val="17327C"/>
                  </a:solidFill>
                  <a:latin typeface="+mj-lt"/>
                </a:rPr>
                <a:t>155</a:t>
              </a:r>
              <a:endParaRPr lang="en-US" sz="800">
                <a:solidFill>
                  <a:srgbClr val="17327C"/>
                </a:solidFill>
                <a:latin typeface="+mj-lt"/>
              </a:endParaRPr>
            </a:p>
          </p:txBody>
        </p:sp>
        <p:sp>
          <p:nvSpPr>
            <p:cNvPr id="78" name="pole tekstowe 77">
              <a:extLst>
                <a:ext uri="{FF2B5EF4-FFF2-40B4-BE49-F238E27FC236}">
                  <a16:creationId xmlns:a16="http://schemas.microsoft.com/office/drawing/2014/main" xmlns="" id="{929722B1-30BB-4D0D-8A23-C7640DD9B60B}"/>
                </a:ext>
              </a:extLst>
            </p:cNvPr>
            <p:cNvSpPr txBox="1"/>
            <p:nvPr/>
          </p:nvSpPr>
          <p:spPr>
            <a:xfrm>
              <a:off x="7673353" y="2708058"/>
              <a:ext cx="640080" cy="215444"/>
            </a:xfrm>
            <a:prstGeom prst="rect">
              <a:avLst/>
            </a:prstGeom>
            <a:noFill/>
            <a:ln>
              <a:noFill/>
            </a:ln>
          </p:spPr>
          <p:txBody>
            <a:bodyPr wrap="none" rtlCol="0" anchor="ctr">
              <a:noAutofit/>
            </a:bodyPr>
            <a:lstStyle/>
            <a:p>
              <a:pPr algn="ctr"/>
              <a:r>
                <a:rPr lang="pl-PL" sz="800">
                  <a:solidFill>
                    <a:srgbClr val="17327C"/>
                  </a:solidFill>
                  <a:latin typeface="+mj-lt"/>
                </a:rPr>
                <a:t>72</a:t>
              </a:r>
              <a:endParaRPr lang="en-US" sz="800">
                <a:solidFill>
                  <a:srgbClr val="17327C"/>
                </a:solidFill>
                <a:latin typeface="+mj-lt"/>
              </a:endParaRPr>
            </a:p>
          </p:txBody>
        </p:sp>
        <p:cxnSp>
          <p:nvCxnSpPr>
            <p:cNvPr id="79" name="Łącznik prosty 78">
              <a:extLst>
                <a:ext uri="{FF2B5EF4-FFF2-40B4-BE49-F238E27FC236}">
                  <a16:creationId xmlns:a16="http://schemas.microsoft.com/office/drawing/2014/main" xmlns="" id="{6AB2114D-F07F-4373-8CFA-F8BB74F37565}"/>
                </a:ext>
              </a:extLst>
            </p:cNvPr>
            <p:cNvCxnSpPr>
              <a:cxnSpLocks/>
            </p:cNvCxnSpPr>
            <p:nvPr/>
          </p:nvCxnSpPr>
          <p:spPr>
            <a:xfrm>
              <a:off x="4672073" y="2927736"/>
              <a:ext cx="91440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80" name="Łącznik prosty 79">
              <a:extLst>
                <a:ext uri="{FF2B5EF4-FFF2-40B4-BE49-F238E27FC236}">
                  <a16:creationId xmlns:a16="http://schemas.microsoft.com/office/drawing/2014/main" xmlns="" id="{2F5AAA81-B84F-4048-A564-73E8A601F328}"/>
                </a:ext>
              </a:extLst>
            </p:cNvPr>
            <p:cNvCxnSpPr>
              <a:cxnSpLocks/>
            </p:cNvCxnSpPr>
            <p:nvPr/>
          </p:nvCxnSpPr>
          <p:spPr>
            <a:xfrm>
              <a:off x="5628133" y="2926547"/>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81" name="Łącznik prosty 80">
              <a:extLst>
                <a:ext uri="{FF2B5EF4-FFF2-40B4-BE49-F238E27FC236}">
                  <a16:creationId xmlns:a16="http://schemas.microsoft.com/office/drawing/2014/main" xmlns="" id="{F4F54569-2CE2-428A-8F69-4120E52530F5}"/>
                </a:ext>
              </a:extLst>
            </p:cNvPr>
            <p:cNvCxnSpPr>
              <a:cxnSpLocks/>
            </p:cNvCxnSpPr>
            <p:nvPr/>
          </p:nvCxnSpPr>
          <p:spPr>
            <a:xfrm>
              <a:off x="6309873" y="2925356"/>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82" name="Łącznik prosty 81">
              <a:extLst>
                <a:ext uri="{FF2B5EF4-FFF2-40B4-BE49-F238E27FC236}">
                  <a16:creationId xmlns:a16="http://schemas.microsoft.com/office/drawing/2014/main" xmlns="" id="{04A6889E-A196-4542-B8AA-A4D70F8E2D1E}"/>
                </a:ext>
              </a:extLst>
            </p:cNvPr>
            <p:cNvCxnSpPr>
              <a:cxnSpLocks/>
            </p:cNvCxnSpPr>
            <p:nvPr/>
          </p:nvCxnSpPr>
          <p:spPr>
            <a:xfrm>
              <a:off x="6991613" y="2923502"/>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cxnSp>
          <p:nvCxnSpPr>
            <p:cNvPr id="83" name="Łącznik prosty 82">
              <a:extLst>
                <a:ext uri="{FF2B5EF4-FFF2-40B4-BE49-F238E27FC236}">
                  <a16:creationId xmlns:a16="http://schemas.microsoft.com/office/drawing/2014/main" xmlns="" id="{71A10338-5401-4DCD-A706-4CFAFF64B00A}"/>
                </a:ext>
              </a:extLst>
            </p:cNvPr>
            <p:cNvCxnSpPr>
              <a:cxnSpLocks/>
            </p:cNvCxnSpPr>
            <p:nvPr/>
          </p:nvCxnSpPr>
          <p:spPr>
            <a:xfrm>
              <a:off x="7673353" y="2923502"/>
              <a:ext cx="640080" cy="0"/>
            </a:xfrm>
            <a:prstGeom prst="line">
              <a:avLst/>
            </a:prstGeom>
            <a:ln w="3175">
              <a:solidFill>
                <a:srgbClr val="17327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6242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AD81785-F76F-BC4B-98FC-30E44083D916}"/>
              </a:ext>
            </a:extLst>
          </p:cNvPr>
          <p:cNvSpPr txBox="1"/>
          <p:nvPr/>
        </p:nvSpPr>
        <p:spPr>
          <a:xfrm>
            <a:off x="575999" y="250966"/>
            <a:ext cx="2792232" cy="369332"/>
          </a:xfrm>
          <a:prstGeom prst="rect">
            <a:avLst/>
          </a:prstGeom>
          <a:noFill/>
        </p:spPr>
        <p:txBody>
          <a:bodyPr wrap="square" lIns="0" tIns="0" rIns="0" bIns="0" rtlCol="0">
            <a:spAutoFit/>
          </a:bodyPr>
          <a:lstStyle/>
          <a:p>
            <a:r>
              <a:rPr lang="sl-SI" sz="2400" b="1">
                <a:solidFill>
                  <a:srgbClr val="17327C"/>
                </a:solidFill>
              </a:rPr>
              <a:t>Konkurenca</a:t>
            </a:r>
            <a:endParaRPr lang="en-GB" sz="2400" b="1">
              <a:solidFill>
                <a:srgbClr val="17327C"/>
              </a:solidFill>
            </a:endParaRPr>
          </a:p>
        </p:txBody>
      </p:sp>
      <p:sp>
        <p:nvSpPr>
          <p:cNvPr id="11" name="TextBox 10">
            <a:extLst>
              <a:ext uri="{FF2B5EF4-FFF2-40B4-BE49-F238E27FC236}">
                <a16:creationId xmlns:a16="http://schemas.microsoft.com/office/drawing/2014/main" xmlns="" id="{57B5F32A-1FB8-4944-BA15-031B6A98F209}"/>
              </a:ext>
            </a:extLst>
          </p:cNvPr>
          <p:cNvSpPr txBox="1"/>
          <p:nvPr/>
        </p:nvSpPr>
        <p:spPr>
          <a:xfrm>
            <a:off x="493698" y="1581558"/>
            <a:ext cx="8193601" cy="2154436"/>
          </a:xfrm>
          <a:prstGeom prst="rect">
            <a:avLst/>
          </a:prstGeom>
          <a:noFill/>
        </p:spPr>
        <p:txBody>
          <a:bodyPr wrap="square" lIns="0" tIns="0" rIns="0" bIns="0" rtlCol="0">
            <a:spAutoFit/>
          </a:bodyPr>
          <a:lstStyle/>
          <a:p>
            <a:r>
              <a:rPr lang="sl-SI" sz="1400">
                <a:solidFill>
                  <a:srgbClr val="17327C"/>
                </a:solidFill>
                <a:latin typeface="+mj-lt"/>
              </a:rPr>
              <a:t>Kdo je naša konkurenca</a:t>
            </a:r>
            <a:r>
              <a:rPr lang="en-US" sz="1400">
                <a:solidFill>
                  <a:srgbClr val="17327C"/>
                </a:solidFill>
                <a:latin typeface="+mj-lt"/>
              </a:rPr>
              <a:t>?</a:t>
            </a:r>
          </a:p>
          <a:p>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Številni </a:t>
            </a:r>
            <a:r>
              <a:rPr lang="sl-SI" sz="1400">
                <a:solidFill>
                  <a:srgbClr val="17327C"/>
                </a:solidFill>
                <a:latin typeface="+mj-lt"/>
              </a:rPr>
              <a:t>konkurenti</a:t>
            </a:r>
            <a:r>
              <a:rPr lang="en-US" sz="1400">
                <a:solidFill>
                  <a:srgbClr val="17327C"/>
                </a:solidFill>
                <a:latin typeface="+mj-lt"/>
              </a:rPr>
              <a:t> ponujajo merilnike pretoka, le nekaj pa jih ponuja sisteme nadzor</a:t>
            </a:r>
            <a:r>
              <a:rPr lang="sl-SI" sz="1400">
                <a:solidFill>
                  <a:srgbClr val="17327C"/>
                </a:solidFill>
                <a:latin typeface="+mj-lt"/>
              </a:rPr>
              <a:t>a</a:t>
            </a:r>
            <a:r>
              <a:rPr lang="en-US" sz="1400">
                <a:solidFill>
                  <a:srgbClr val="17327C"/>
                </a:solidFill>
                <a:latin typeface="+mj-lt"/>
              </a:rPr>
              <a:t> pretoka za nadzor temperature </a:t>
            </a:r>
            <a:r>
              <a:rPr lang="sl-SI" sz="1400">
                <a:solidFill>
                  <a:srgbClr val="17327C"/>
                </a:solidFill>
                <a:latin typeface="+mj-lt"/>
              </a:rPr>
              <a:t>forme</a:t>
            </a:r>
            <a:r>
              <a:rPr lang="en-US" sz="1400">
                <a:solidFill>
                  <a:srgbClr val="17327C"/>
                </a:solidFill>
                <a:latin typeface="+mj-lt"/>
              </a:rPr>
              <a:t>.</a:t>
            </a:r>
          </a:p>
          <a:p>
            <a:pPr marL="285750" indent="-285750">
              <a:buFont typeface="Arial" panose="020B0604020202020204" pitchFamily="34" charset="0"/>
              <a:buChar char="•"/>
            </a:pPr>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Najmočnejša tekmovalca sta: Engel in Mouldflo.</a:t>
            </a:r>
          </a:p>
          <a:p>
            <a:pPr marL="285750" indent="-285750">
              <a:buFont typeface="Arial" panose="020B0604020202020204" pitchFamily="34" charset="0"/>
              <a:buChar char="•"/>
            </a:pPr>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Engel se osredotoča samo na Engel Machines, zato je naš glavni neposredni konkurent Mouldflo.</a:t>
            </a:r>
          </a:p>
          <a:p>
            <a:pPr marL="285750" indent="-285750">
              <a:buFont typeface="Arial" panose="020B0604020202020204" pitchFamily="34" charset="0"/>
              <a:buChar char="•"/>
            </a:pPr>
            <a:endParaRPr lang="en-US" sz="1400">
              <a:solidFill>
                <a:srgbClr val="17327C"/>
              </a:solidFill>
              <a:latin typeface="+mj-lt"/>
            </a:endParaRPr>
          </a:p>
          <a:p>
            <a:pPr marL="285750" indent="-285750">
              <a:buFont typeface="Arial" panose="020B0604020202020204" pitchFamily="34" charset="0"/>
              <a:buChar char="•"/>
            </a:pPr>
            <a:r>
              <a:rPr lang="en-US" sz="1400">
                <a:solidFill>
                  <a:srgbClr val="17327C"/>
                </a:solidFill>
                <a:latin typeface="+mj-lt"/>
              </a:rPr>
              <a:t>Oglejmo si glavne teme, kot so cena, zmogljivost in funkcije.</a:t>
            </a:r>
          </a:p>
        </p:txBody>
      </p:sp>
      <p:cxnSp>
        <p:nvCxnSpPr>
          <p:cNvPr id="12" name="Straight Connector 11">
            <a:extLst>
              <a:ext uri="{FF2B5EF4-FFF2-40B4-BE49-F238E27FC236}">
                <a16:creationId xmlns:a16="http://schemas.microsoft.com/office/drawing/2014/main" xmlns="" id="{2E680ABA-6A01-C943-B481-8E9A794197C8}"/>
              </a:ext>
            </a:extLst>
          </p:cNvPr>
          <p:cNvCxnSpPr>
            <a:cxnSpLocks/>
          </p:cNvCxnSpPr>
          <p:nvPr/>
        </p:nvCxnSpPr>
        <p:spPr>
          <a:xfrm>
            <a:off x="576000" y="648000"/>
            <a:ext cx="165666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9"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1026" name="Picture 2" descr="ENGEL at Plastex 2014 in Brno - ENGEL Aust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4" y="3974158"/>
            <a:ext cx="4168797" cy="2779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OTECH vertegenwoordigt in Nederland / België / Luxembur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382" y="4234935"/>
            <a:ext cx="3536530" cy="2213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grat direct - gwk Gesellschaft Wärme Kältetechnik mb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515" y="3323141"/>
            <a:ext cx="2956021" cy="3213406"/>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56</a:t>
            </a:fld>
            <a:endParaRPr lang="en-US">
              <a:solidFill>
                <a:schemeClr val="bg1"/>
              </a:solidFill>
            </a:endParaRPr>
          </a:p>
        </p:txBody>
      </p:sp>
      <p:sp>
        <p:nvSpPr>
          <p:cNvPr id="13" name="TextBox 16">
            <a:extLst>
              <a:ext uri="{FF2B5EF4-FFF2-40B4-BE49-F238E27FC236}">
                <a16:creationId xmlns:a16="http://schemas.microsoft.com/office/drawing/2014/main" xmlns="" id="{0590D8E3-A701-4FD9-8F25-D180485EB5A5}"/>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012312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AD81785-F76F-BC4B-98FC-30E44083D916}"/>
              </a:ext>
            </a:extLst>
          </p:cNvPr>
          <p:cNvSpPr txBox="1"/>
          <p:nvPr/>
        </p:nvSpPr>
        <p:spPr>
          <a:xfrm>
            <a:off x="575999" y="250966"/>
            <a:ext cx="2792232" cy="369332"/>
          </a:xfrm>
          <a:prstGeom prst="rect">
            <a:avLst/>
          </a:prstGeom>
          <a:noFill/>
        </p:spPr>
        <p:txBody>
          <a:bodyPr wrap="square" lIns="0" tIns="0" rIns="0" bIns="0" rtlCol="0">
            <a:spAutoFit/>
          </a:bodyPr>
          <a:lstStyle/>
          <a:p>
            <a:r>
              <a:rPr lang="sl-SI" sz="2400" b="1">
                <a:solidFill>
                  <a:srgbClr val="17327C"/>
                </a:solidFill>
              </a:rPr>
              <a:t>Konkurenca</a:t>
            </a:r>
            <a:endParaRPr lang="en-GB" sz="2400" b="1">
              <a:solidFill>
                <a:srgbClr val="17327C"/>
              </a:solidFill>
            </a:endParaRPr>
          </a:p>
        </p:txBody>
      </p:sp>
      <p:sp>
        <p:nvSpPr>
          <p:cNvPr id="11" name="TextBox 10">
            <a:extLst>
              <a:ext uri="{FF2B5EF4-FFF2-40B4-BE49-F238E27FC236}">
                <a16:creationId xmlns:a16="http://schemas.microsoft.com/office/drawing/2014/main" xmlns="" id="{57B5F32A-1FB8-4944-BA15-031B6A98F209}"/>
              </a:ext>
            </a:extLst>
          </p:cNvPr>
          <p:cNvSpPr txBox="1"/>
          <p:nvPr/>
        </p:nvSpPr>
        <p:spPr>
          <a:xfrm>
            <a:off x="493698" y="1581558"/>
            <a:ext cx="8193601" cy="861774"/>
          </a:xfrm>
          <a:prstGeom prst="rect">
            <a:avLst/>
          </a:prstGeom>
          <a:noFill/>
        </p:spPr>
        <p:txBody>
          <a:bodyPr wrap="square" lIns="0" tIns="0" rIns="0" bIns="0" rtlCol="0">
            <a:spAutoFit/>
          </a:bodyPr>
          <a:lstStyle/>
          <a:p>
            <a:endParaRPr lang="en-US" sz="1400">
              <a:solidFill>
                <a:srgbClr val="17327C"/>
              </a:solidFill>
              <a:latin typeface="+mj-lt"/>
            </a:endParaRPr>
          </a:p>
          <a:p>
            <a:endParaRPr lang="en-US" sz="1400">
              <a:solidFill>
                <a:srgbClr val="17327C"/>
              </a:solidFill>
              <a:latin typeface="+mj-lt"/>
            </a:endParaRPr>
          </a:p>
          <a:p>
            <a:endParaRPr lang="en-US" sz="1400">
              <a:solidFill>
                <a:srgbClr val="17327C"/>
              </a:solidFill>
              <a:latin typeface="+mj-lt"/>
            </a:endParaRPr>
          </a:p>
          <a:p>
            <a:endParaRPr lang="en-US" sz="1400">
              <a:solidFill>
                <a:srgbClr val="17327C"/>
              </a:solidFill>
              <a:latin typeface="+mj-lt"/>
            </a:endParaRPr>
          </a:p>
        </p:txBody>
      </p:sp>
      <p:cxnSp>
        <p:nvCxnSpPr>
          <p:cNvPr id="12" name="Straight Connector 11">
            <a:extLst>
              <a:ext uri="{FF2B5EF4-FFF2-40B4-BE49-F238E27FC236}">
                <a16:creationId xmlns:a16="http://schemas.microsoft.com/office/drawing/2014/main" xmlns="" id="{2E680ABA-6A01-C943-B481-8E9A794197C8}"/>
              </a:ext>
            </a:extLst>
          </p:cNvPr>
          <p:cNvCxnSpPr>
            <a:cxnSpLocks/>
          </p:cNvCxnSpPr>
          <p:nvPr/>
        </p:nvCxnSpPr>
        <p:spPr>
          <a:xfrm flipV="1">
            <a:off x="576000" y="645560"/>
            <a:ext cx="2307877"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9"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2" name="Billede 1"/>
          <p:cNvPicPr>
            <a:picLocks noChangeAspect="1"/>
          </p:cNvPicPr>
          <p:nvPr/>
        </p:nvPicPr>
        <p:blipFill rotWithShape="1">
          <a:blip r:embed="rId4"/>
          <a:srcRect t="10183" b="62710"/>
          <a:stretch/>
        </p:blipFill>
        <p:spPr>
          <a:xfrm>
            <a:off x="0" y="2145100"/>
            <a:ext cx="9144000" cy="2884189"/>
          </a:xfrm>
          <a:prstGeom prst="rect">
            <a:avLst/>
          </a:prstGeom>
        </p:spPr>
      </p:pic>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57</a:t>
            </a:fld>
            <a:endParaRPr lang="en-US">
              <a:solidFill>
                <a:schemeClr val="bg1"/>
              </a:solidFill>
            </a:endParaRPr>
          </a:p>
        </p:txBody>
      </p:sp>
      <p:sp>
        <p:nvSpPr>
          <p:cNvPr id="13" name="TextBox 16">
            <a:extLst>
              <a:ext uri="{FF2B5EF4-FFF2-40B4-BE49-F238E27FC236}">
                <a16:creationId xmlns:a16="http://schemas.microsoft.com/office/drawing/2014/main" xmlns="" id="{8FDC3976-129E-45BE-97C4-D4BFC0349CF9}"/>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682685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AD81785-F76F-BC4B-98FC-30E44083D916}"/>
              </a:ext>
            </a:extLst>
          </p:cNvPr>
          <p:cNvSpPr txBox="1"/>
          <p:nvPr/>
        </p:nvSpPr>
        <p:spPr>
          <a:xfrm>
            <a:off x="575999" y="250966"/>
            <a:ext cx="2792232" cy="369332"/>
          </a:xfrm>
          <a:prstGeom prst="rect">
            <a:avLst/>
          </a:prstGeom>
          <a:noFill/>
        </p:spPr>
        <p:txBody>
          <a:bodyPr wrap="square" lIns="0" tIns="0" rIns="0" bIns="0" rtlCol="0">
            <a:spAutoFit/>
          </a:bodyPr>
          <a:lstStyle/>
          <a:p>
            <a:r>
              <a:rPr lang="sl-SI" sz="2400" b="1">
                <a:solidFill>
                  <a:srgbClr val="17327C"/>
                </a:solidFill>
              </a:rPr>
              <a:t>Velikost</a:t>
            </a:r>
            <a:endParaRPr lang="en-GB" sz="2400" b="1">
              <a:solidFill>
                <a:srgbClr val="17327C"/>
              </a:solidFill>
            </a:endParaRPr>
          </a:p>
        </p:txBody>
      </p:sp>
      <p:cxnSp>
        <p:nvCxnSpPr>
          <p:cNvPr id="12" name="Straight Connector 11">
            <a:extLst>
              <a:ext uri="{FF2B5EF4-FFF2-40B4-BE49-F238E27FC236}">
                <a16:creationId xmlns:a16="http://schemas.microsoft.com/office/drawing/2014/main" xmlns="" id="{2E680ABA-6A01-C943-B481-8E9A794197C8}"/>
              </a:ext>
            </a:extLst>
          </p:cNvPr>
          <p:cNvCxnSpPr>
            <a:cxnSpLocks/>
          </p:cNvCxnSpPr>
          <p:nvPr/>
        </p:nvCxnSpPr>
        <p:spPr>
          <a:xfrm flipV="1">
            <a:off x="576000" y="645560"/>
            <a:ext cx="2307877"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xmlns="" id="{180BEBA1-A7E7-1F4E-924E-3FCBC1820EDB}"/>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pic>
        <p:nvPicPr>
          <p:cNvPr id="9"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pic>
        <p:nvPicPr>
          <p:cNvPr id="1026" name="Picture 2" descr="For Print Media, Size Does M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6200"/>
            <a:ext cx="9144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9">
            <a:extLst>
              <a:ext uri="{FF2B5EF4-FFF2-40B4-BE49-F238E27FC236}">
                <a16:creationId xmlns:a16="http://schemas.microsoft.com/office/drawing/2014/main" xmlns="" id="{0AD81785-F76F-BC4B-98FC-30E44083D916}"/>
              </a:ext>
            </a:extLst>
          </p:cNvPr>
          <p:cNvSpPr txBox="1"/>
          <p:nvPr/>
        </p:nvSpPr>
        <p:spPr>
          <a:xfrm>
            <a:off x="576000" y="4932150"/>
            <a:ext cx="8458801" cy="738664"/>
          </a:xfrm>
          <a:prstGeom prst="rect">
            <a:avLst/>
          </a:prstGeom>
          <a:noFill/>
        </p:spPr>
        <p:txBody>
          <a:bodyPr wrap="square" lIns="0" tIns="0" rIns="0" bIns="0" rtlCol="0">
            <a:spAutoFit/>
          </a:bodyPr>
          <a:lstStyle/>
          <a:p>
            <a:r>
              <a:rPr lang="da-DK" sz="2400" b="1">
                <a:solidFill>
                  <a:srgbClr val="17327C"/>
                </a:solidFill>
              </a:rPr>
              <a:t>Pravilno in v aplikacijah za </a:t>
            </a:r>
            <a:r>
              <a:rPr lang="sl-SI" sz="2400" b="1">
                <a:solidFill>
                  <a:srgbClr val="17327C"/>
                </a:solidFill>
              </a:rPr>
              <a:t>brizganje</a:t>
            </a:r>
            <a:r>
              <a:rPr lang="da-DK" sz="2400" b="1">
                <a:solidFill>
                  <a:srgbClr val="17327C"/>
                </a:solidFill>
              </a:rPr>
              <a:t> je prostor omejen,</a:t>
            </a:r>
            <a:endParaRPr lang="sl-SI" sz="2400" b="1">
              <a:solidFill>
                <a:srgbClr val="17327C"/>
              </a:solidFill>
            </a:endParaRPr>
          </a:p>
          <a:p>
            <a:r>
              <a:rPr lang="da-DK" sz="2400" b="1">
                <a:solidFill>
                  <a:srgbClr val="17327C"/>
                </a:solidFill>
              </a:rPr>
              <a:t>zato bolj kompaktn</a:t>
            </a:r>
            <a:r>
              <a:rPr lang="sl-SI" sz="2400" b="1">
                <a:solidFill>
                  <a:srgbClr val="17327C"/>
                </a:solidFill>
              </a:rPr>
              <a:t>o je</a:t>
            </a:r>
            <a:r>
              <a:rPr lang="da-DK" sz="2400" b="1">
                <a:solidFill>
                  <a:srgbClr val="17327C"/>
                </a:solidFill>
              </a:rPr>
              <a:t> bolje….. </a:t>
            </a:r>
            <a:endParaRPr lang="en-GB" sz="2400" b="1">
              <a:solidFill>
                <a:srgbClr val="17327C"/>
              </a:solidFill>
            </a:endParaRPr>
          </a:p>
        </p:txBody>
      </p: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58</a:t>
            </a:fld>
            <a:endParaRPr lang="en-US">
              <a:solidFill>
                <a:schemeClr val="bg1"/>
              </a:solidFill>
            </a:endParaRPr>
          </a:p>
        </p:txBody>
      </p:sp>
    </p:spTree>
    <p:extLst>
      <p:ext uri="{BB962C8B-B14F-4D97-AF65-F5344CB8AC3E}">
        <p14:creationId xmlns:p14="http://schemas.microsoft.com/office/powerpoint/2010/main" val="38069566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DF8C2DB8-3FE4-4EE1-B46A-4F5CCDB55769}"/>
              </a:ext>
            </a:extLst>
          </p:cNvPr>
          <p:cNvSpPr>
            <a:spLocks noGrp="1"/>
          </p:cNvSpPr>
          <p:nvPr>
            <p:ph type="sldNum" sz="quarter" idx="12"/>
          </p:nvPr>
        </p:nvSpPr>
        <p:spPr/>
        <p:txBody>
          <a:bodyPr/>
          <a:lstStyle/>
          <a:p>
            <a:fld id="{8D7D2D62-205E-294B-9CA2-C59C4A963D9C}" type="slidenum">
              <a:rPr lang="en-US" smtClean="0"/>
              <a:t>59</a:t>
            </a:fld>
            <a:endParaRPr lang="en-US"/>
          </a:p>
        </p:txBody>
      </p:sp>
      <p:pic>
        <p:nvPicPr>
          <p:cNvPr id="34" name="Billede 33"/>
          <p:cNvPicPr>
            <a:picLocks noChangeAspect="1"/>
          </p:cNvPicPr>
          <p:nvPr/>
        </p:nvPicPr>
        <p:blipFill>
          <a:blip r:embed="rId3"/>
          <a:stretch>
            <a:fillRect/>
          </a:stretch>
        </p:blipFill>
        <p:spPr>
          <a:xfrm>
            <a:off x="925368" y="1080000"/>
            <a:ext cx="3897902" cy="5447944"/>
          </a:xfrm>
          <a:prstGeom prst="rect">
            <a:avLst/>
          </a:prstGeom>
        </p:spPr>
      </p:pic>
      <p:sp>
        <p:nvSpPr>
          <p:cNvPr id="86" name="Tekstfelt 85"/>
          <p:cNvSpPr txBox="1"/>
          <p:nvPr/>
        </p:nvSpPr>
        <p:spPr>
          <a:xfrm>
            <a:off x="5256000" y="1476000"/>
            <a:ext cx="2397600" cy="4801314"/>
          </a:xfrm>
          <a:prstGeom prst="rect">
            <a:avLst/>
          </a:prstGeom>
          <a:noFill/>
        </p:spPr>
        <p:txBody>
          <a:bodyPr wrap="square" rtlCol="0">
            <a:spAutoFit/>
          </a:bodyPr>
          <a:lstStyle/>
          <a:p>
            <a:r>
              <a:rPr lang="da-DK"/>
              <a:t>Mouldflo </a:t>
            </a:r>
            <a:r>
              <a:rPr lang="da-DK" err="1"/>
              <a:t>Alu</a:t>
            </a:r>
            <a:endParaRPr lang="da-DK"/>
          </a:p>
          <a:p>
            <a:endParaRPr lang="da-DK"/>
          </a:p>
          <a:p>
            <a:endParaRPr lang="da-DK"/>
          </a:p>
          <a:p>
            <a:endParaRPr lang="da-DK"/>
          </a:p>
          <a:p>
            <a:endParaRPr lang="da-DK"/>
          </a:p>
          <a:p>
            <a:endParaRPr lang="da-DK"/>
          </a:p>
          <a:p>
            <a:endParaRPr lang="da-DK"/>
          </a:p>
          <a:p>
            <a:endParaRPr lang="da-DK"/>
          </a:p>
          <a:p>
            <a:r>
              <a:rPr lang="da-DK"/>
              <a:t>Mouldflo SS</a:t>
            </a:r>
          </a:p>
          <a:p>
            <a:endParaRPr lang="da-DK"/>
          </a:p>
          <a:p>
            <a:endParaRPr lang="da-DK"/>
          </a:p>
          <a:p>
            <a:endParaRPr lang="da-DK"/>
          </a:p>
          <a:p>
            <a:endParaRPr lang="da-DK"/>
          </a:p>
          <a:p>
            <a:endParaRPr lang="da-DK"/>
          </a:p>
          <a:p>
            <a:endParaRPr lang="da-DK"/>
          </a:p>
          <a:p>
            <a:r>
              <a:rPr lang="da-DK" err="1"/>
              <a:t>Flosense</a:t>
            </a:r>
            <a:endParaRPr lang="da-DK"/>
          </a:p>
          <a:p>
            <a:endParaRPr lang="en-GB"/>
          </a:p>
        </p:txBody>
      </p:sp>
      <p:sp>
        <p:nvSpPr>
          <p:cNvPr id="3" name="Tekstfelt 2"/>
          <p:cNvSpPr txBox="1"/>
          <p:nvPr/>
        </p:nvSpPr>
        <p:spPr>
          <a:xfrm rot="20030710">
            <a:off x="4579199" y="5172658"/>
            <a:ext cx="1699200" cy="369332"/>
          </a:xfrm>
          <a:prstGeom prst="rect">
            <a:avLst/>
          </a:prstGeom>
          <a:noFill/>
        </p:spPr>
        <p:txBody>
          <a:bodyPr wrap="square" rtlCol="0">
            <a:spAutoFit/>
          </a:bodyPr>
          <a:lstStyle/>
          <a:p>
            <a:r>
              <a:rPr lang="da-DK">
                <a:solidFill>
                  <a:schemeClr val="accent2"/>
                </a:solidFill>
              </a:rPr>
              <a:t>33 % </a:t>
            </a:r>
            <a:r>
              <a:rPr lang="sl-SI">
                <a:solidFill>
                  <a:schemeClr val="accent2"/>
                </a:solidFill>
              </a:rPr>
              <a:t>manjši</a:t>
            </a:r>
            <a:endParaRPr lang="en-GB">
              <a:solidFill>
                <a:schemeClr val="accent2"/>
              </a:solidFill>
            </a:endParaRPr>
          </a:p>
        </p:txBody>
      </p:sp>
    </p:spTree>
    <p:extLst>
      <p:ext uri="{BB962C8B-B14F-4D97-AF65-F5344CB8AC3E}">
        <p14:creationId xmlns:p14="http://schemas.microsoft.com/office/powerpoint/2010/main" val="1326962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5372624" cy="738664"/>
          </a:xfrm>
          <a:prstGeom prst="rect">
            <a:avLst/>
          </a:prstGeom>
          <a:noFill/>
        </p:spPr>
        <p:txBody>
          <a:bodyPr wrap="square" lIns="0" tIns="0" rIns="0" bIns="0" rtlCol="0">
            <a:spAutoFit/>
          </a:bodyPr>
          <a:lstStyle/>
          <a:p>
            <a:r>
              <a:rPr lang="en-US" sz="2400" b="1">
                <a:solidFill>
                  <a:srgbClr val="17327C"/>
                </a:solidFill>
              </a:rPr>
              <a:t>TEMPERATUR</a:t>
            </a:r>
            <a:r>
              <a:rPr lang="sl-SI" sz="2400" b="1">
                <a:solidFill>
                  <a:srgbClr val="17327C"/>
                </a:solidFill>
              </a:rPr>
              <a:t>NI UČINEK</a:t>
            </a:r>
          </a:p>
          <a:p>
            <a:r>
              <a:rPr lang="sl-SI" sz="2400" b="1">
                <a:solidFill>
                  <a:srgbClr val="17327C"/>
                </a:solidFill>
              </a:rPr>
              <a:t>NA DIMENZIJE IZDELKA</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3240630"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9" name="TextBox 14">
            <a:extLst>
              <a:ext uri="{FF2B5EF4-FFF2-40B4-BE49-F238E27FC236}">
                <a16:creationId xmlns:a16="http://schemas.microsoft.com/office/drawing/2014/main" xmlns="" id="{3E3253F1-F54F-294F-A075-4263944A0752}"/>
              </a:ext>
            </a:extLst>
          </p:cNvPr>
          <p:cNvSpPr txBox="1"/>
          <p:nvPr/>
        </p:nvSpPr>
        <p:spPr>
          <a:xfrm>
            <a:off x="576001" y="2379745"/>
            <a:ext cx="2221364" cy="2708434"/>
          </a:xfrm>
          <a:prstGeom prst="rect">
            <a:avLst/>
          </a:prstGeom>
          <a:noFill/>
        </p:spPr>
        <p:txBody>
          <a:bodyPr wrap="square" lIns="0" tIns="0" rIns="0" bIns="0" rtlCol="0">
            <a:spAutoFit/>
          </a:bodyPr>
          <a:lstStyle/>
          <a:p>
            <a:r>
              <a:rPr lang="sl-SI" sz="1600">
                <a:solidFill>
                  <a:srgbClr val="17327C"/>
                </a:solidFill>
                <a:latin typeface="+mj-lt"/>
              </a:rPr>
              <a:t>Generalno velja</a:t>
            </a:r>
            <a:r>
              <a:rPr lang="en-US" sz="1600">
                <a:solidFill>
                  <a:srgbClr val="17327C"/>
                </a:solidFill>
                <a:latin typeface="+mj-lt"/>
              </a:rPr>
              <a:t>: </a:t>
            </a:r>
            <a:r>
              <a:rPr lang="sl-SI" sz="1600">
                <a:solidFill>
                  <a:srgbClr val="17327C"/>
                </a:solidFill>
                <a:latin typeface="+mj-lt"/>
              </a:rPr>
              <a:t>z naraščanjem temperature forme narašča tudi skrček</a:t>
            </a:r>
            <a:r>
              <a:rPr lang="en-US" sz="1600">
                <a:solidFill>
                  <a:srgbClr val="17327C"/>
                </a:solidFill>
                <a:latin typeface="+mj-lt"/>
              </a:rPr>
              <a:t>.</a:t>
            </a:r>
          </a:p>
          <a:p>
            <a:endParaRPr lang="en-US" sz="1600">
              <a:solidFill>
                <a:srgbClr val="17327C"/>
              </a:solidFill>
              <a:latin typeface="+mj-lt"/>
            </a:endParaRPr>
          </a:p>
          <a:p>
            <a:r>
              <a:rPr lang="sl-SI" sz="1600">
                <a:solidFill>
                  <a:srgbClr val="17327C"/>
                </a:solidFill>
                <a:latin typeface="+mj-lt"/>
              </a:rPr>
              <a:t>Višja temperatura forme daje manjši izdelek</a:t>
            </a:r>
            <a:r>
              <a:rPr lang="en-US" sz="1600">
                <a:solidFill>
                  <a:srgbClr val="17327C"/>
                </a:solidFill>
                <a:latin typeface="+mj-lt"/>
              </a:rPr>
              <a:t>!</a:t>
            </a:r>
          </a:p>
          <a:p>
            <a:endParaRPr lang="da-DK" sz="1600">
              <a:solidFill>
                <a:srgbClr val="17327C"/>
              </a:solidFill>
              <a:latin typeface="+mj-lt"/>
            </a:endParaRPr>
          </a:p>
          <a:p>
            <a:r>
              <a:rPr lang="pl-PL" sz="1600">
                <a:solidFill>
                  <a:srgbClr val="17327C"/>
                </a:solidFill>
                <a:latin typeface="+mj-lt"/>
              </a:rPr>
              <a:t>Zato je nujno, da natančno nadzorujemo temperaturo forme.</a:t>
            </a:r>
            <a:endParaRPr lang="en-US" sz="1600">
              <a:solidFill>
                <a:srgbClr val="17327C"/>
              </a:solidFill>
              <a:latin typeface="+mj-lt"/>
            </a:endParaRPr>
          </a:p>
        </p:txBody>
      </p:sp>
      <p:sp>
        <p:nvSpPr>
          <p:cNvPr id="19" name="Rectangle 18">
            <a:extLst>
              <a:ext uri="{FF2B5EF4-FFF2-40B4-BE49-F238E27FC236}">
                <a16:creationId xmlns:a16="http://schemas.microsoft.com/office/drawing/2014/main" xmlns="" id="{AA469E00-05A8-654B-B580-E40CA47904FA}"/>
              </a:ext>
            </a:extLst>
          </p:cNvPr>
          <p:cNvSpPr/>
          <p:nvPr/>
        </p:nvSpPr>
        <p:spPr>
          <a:xfrm rot="16200000">
            <a:off x="3143876" y="2881042"/>
            <a:ext cx="626775" cy="130805"/>
          </a:xfrm>
          <a:prstGeom prst="rect">
            <a:avLst/>
          </a:prstGeom>
        </p:spPr>
        <p:txBody>
          <a:bodyPr wrap="none" lIns="0" tIns="0" rIns="0" bIns="0">
            <a:spAutoFit/>
          </a:bodyPr>
          <a:lstStyle/>
          <a:p>
            <a:pPr algn="r"/>
            <a:r>
              <a:rPr lang="sl-SI" sz="850" b="1" spc="300">
                <a:solidFill>
                  <a:srgbClr val="00AEEF"/>
                </a:solidFill>
                <a:latin typeface="+mj-lt"/>
              </a:rPr>
              <a:t>SKRČEK</a:t>
            </a:r>
            <a:endParaRPr lang="en-US" sz="850" b="1" spc="300">
              <a:solidFill>
                <a:srgbClr val="00AEEF"/>
              </a:solidFill>
              <a:latin typeface="+mj-lt"/>
            </a:endParaRPr>
          </a:p>
        </p:txBody>
      </p:sp>
      <p:sp>
        <p:nvSpPr>
          <p:cNvPr id="20" name="Rectangle 19">
            <a:extLst>
              <a:ext uri="{FF2B5EF4-FFF2-40B4-BE49-F238E27FC236}">
                <a16:creationId xmlns:a16="http://schemas.microsoft.com/office/drawing/2014/main" xmlns="" id="{CB339DC3-E4BB-144A-A844-DE811D4C9049}"/>
              </a:ext>
            </a:extLst>
          </p:cNvPr>
          <p:cNvSpPr/>
          <p:nvPr/>
        </p:nvSpPr>
        <p:spPr>
          <a:xfrm>
            <a:off x="6483406" y="5514620"/>
            <a:ext cx="1782539" cy="130805"/>
          </a:xfrm>
          <a:prstGeom prst="rect">
            <a:avLst/>
          </a:prstGeom>
        </p:spPr>
        <p:txBody>
          <a:bodyPr wrap="none" lIns="0" tIns="0" rIns="0" bIns="0">
            <a:spAutoFit/>
          </a:bodyPr>
          <a:lstStyle/>
          <a:p>
            <a:pPr algn="r"/>
            <a:r>
              <a:rPr lang="sl-SI" sz="850" b="1" spc="300">
                <a:solidFill>
                  <a:srgbClr val="00AEEF"/>
                </a:solidFill>
                <a:latin typeface="+mj-lt"/>
              </a:rPr>
              <a:t>TEMPERATURA FORME</a:t>
            </a:r>
            <a:endParaRPr lang="en-US" sz="850" b="1" spc="300">
              <a:solidFill>
                <a:srgbClr val="00AEEF"/>
              </a:solidFill>
              <a:latin typeface="+mj-lt"/>
            </a:endParaRPr>
          </a:p>
        </p:txBody>
      </p:sp>
      <p:cxnSp>
        <p:nvCxnSpPr>
          <p:cNvPr id="22" name="Straight Connector 21">
            <a:extLst>
              <a:ext uri="{FF2B5EF4-FFF2-40B4-BE49-F238E27FC236}">
                <a16:creationId xmlns:a16="http://schemas.microsoft.com/office/drawing/2014/main" xmlns="" id="{C6CA087D-7384-6C48-88CB-AC39EB0DE3C9}"/>
              </a:ext>
            </a:extLst>
          </p:cNvPr>
          <p:cNvCxnSpPr>
            <a:cxnSpLocks/>
          </p:cNvCxnSpPr>
          <p:nvPr/>
        </p:nvCxnSpPr>
        <p:spPr>
          <a:xfrm>
            <a:off x="3672968" y="2983379"/>
            <a:ext cx="452324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1F30248F-D251-9D46-B14D-901A4AD2423A}"/>
              </a:ext>
            </a:extLst>
          </p:cNvPr>
          <p:cNvCxnSpPr>
            <a:cxnSpLocks/>
          </p:cNvCxnSpPr>
          <p:nvPr/>
        </p:nvCxnSpPr>
        <p:spPr>
          <a:xfrm flipV="1">
            <a:off x="3678504" y="2510167"/>
            <a:ext cx="0" cy="29159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582CEC20-B744-7E49-B893-8EC96B9BDFB6}"/>
              </a:ext>
            </a:extLst>
          </p:cNvPr>
          <p:cNvCxnSpPr>
            <a:cxnSpLocks/>
          </p:cNvCxnSpPr>
          <p:nvPr/>
        </p:nvCxnSpPr>
        <p:spPr>
          <a:xfrm>
            <a:off x="3672968" y="3465159"/>
            <a:ext cx="452324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777CDF12-2323-B043-A392-E252A664A6F5}"/>
              </a:ext>
            </a:extLst>
          </p:cNvPr>
          <p:cNvCxnSpPr>
            <a:cxnSpLocks/>
          </p:cNvCxnSpPr>
          <p:nvPr/>
        </p:nvCxnSpPr>
        <p:spPr>
          <a:xfrm>
            <a:off x="3672968" y="3956772"/>
            <a:ext cx="452324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EAC2812-6033-214A-9D4F-D25360B07D02}"/>
              </a:ext>
            </a:extLst>
          </p:cNvPr>
          <p:cNvCxnSpPr>
            <a:cxnSpLocks/>
          </p:cNvCxnSpPr>
          <p:nvPr/>
        </p:nvCxnSpPr>
        <p:spPr>
          <a:xfrm>
            <a:off x="3672968" y="4448385"/>
            <a:ext cx="452324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BBE6546-DADA-0F46-BE2D-7AF0EDC0C60E}"/>
              </a:ext>
            </a:extLst>
          </p:cNvPr>
          <p:cNvCxnSpPr>
            <a:cxnSpLocks/>
          </p:cNvCxnSpPr>
          <p:nvPr/>
        </p:nvCxnSpPr>
        <p:spPr>
          <a:xfrm>
            <a:off x="3672968" y="4930166"/>
            <a:ext cx="452324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16228E84-C992-684D-B9BF-8F7753B53E4D}"/>
              </a:ext>
            </a:extLst>
          </p:cNvPr>
          <p:cNvCxnSpPr>
            <a:cxnSpLocks/>
          </p:cNvCxnSpPr>
          <p:nvPr/>
        </p:nvCxnSpPr>
        <p:spPr>
          <a:xfrm>
            <a:off x="3672968" y="5421779"/>
            <a:ext cx="4523242"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963A588B-5E9A-524F-B8A7-3CFA00C9FF55}"/>
              </a:ext>
            </a:extLst>
          </p:cNvPr>
          <p:cNvPicPr>
            <a:picLocks noChangeAspect="1"/>
          </p:cNvPicPr>
          <p:nvPr/>
        </p:nvPicPr>
        <p:blipFill>
          <a:blip r:embed="rId3"/>
          <a:stretch>
            <a:fillRect/>
          </a:stretch>
        </p:blipFill>
        <p:spPr>
          <a:xfrm>
            <a:off x="3816630" y="2635045"/>
            <a:ext cx="4343454" cy="2800919"/>
          </a:xfrm>
          <a:prstGeom prst="rect">
            <a:avLst/>
          </a:prstGeom>
          <a:effectLst>
            <a:outerShdw blurRad="152400" dist="190500" dir="2700000" algn="tl" rotWithShape="0">
              <a:srgbClr val="17327C">
                <a:alpha val="20000"/>
              </a:srgbClr>
            </a:outerShdw>
          </a:effectLst>
        </p:spPr>
      </p:pic>
      <p:pic>
        <p:nvPicPr>
          <p:cNvPr id="35" name="Picture 34">
            <a:extLst>
              <a:ext uri="{FF2B5EF4-FFF2-40B4-BE49-F238E27FC236}">
                <a16:creationId xmlns:a16="http://schemas.microsoft.com/office/drawing/2014/main" xmlns="" id="{956C1A4A-6B32-DA4A-AE02-B951B5A8274B}"/>
              </a:ext>
            </a:extLst>
          </p:cNvPr>
          <p:cNvPicPr>
            <a:picLocks noChangeAspect="1"/>
          </p:cNvPicPr>
          <p:nvPr/>
        </p:nvPicPr>
        <p:blipFill>
          <a:blip r:embed="rId4"/>
          <a:stretch>
            <a:fillRect/>
          </a:stretch>
        </p:blipFill>
        <p:spPr>
          <a:xfrm>
            <a:off x="7536266" y="381214"/>
            <a:ext cx="1151033" cy="254298"/>
          </a:xfrm>
          <a:prstGeom prst="rect">
            <a:avLst/>
          </a:prstGeom>
        </p:spPr>
      </p:pic>
      <p:sp>
        <p:nvSpPr>
          <p:cNvPr id="1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26095942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xmlns="" id="{DF8C2DB8-3FE4-4EE1-B46A-4F5CCDB55769}"/>
              </a:ext>
            </a:extLst>
          </p:cNvPr>
          <p:cNvSpPr>
            <a:spLocks noGrp="1"/>
          </p:cNvSpPr>
          <p:nvPr>
            <p:ph type="sldNum" sz="quarter" idx="12"/>
          </p:nvPr>
        </p:nvSpPr>
        <p:spPr/>
        <p:txBody>
          <a:bodyPr/>
          <a:lstStyle/>
          <a:p>
            <a:fld id="{8D7D2D62-205E-294B-9CA2-C59C4A963D9C}" type="slidenum">
              <a:rPr lang="en-US" smtClean="0"/>
              <a:t>60</a:t>
            </a:fld>
            <a:endParaRPr lang="en-US"/>
          </a:p>
        </p:txBody>
      </p:sp>
      <p:sp>
        <p:nvSpPr>
          <p:cNvPr id="86" name="Tekstfelt 85"/>
          <p:cNvSpPr txBox="1"/>
          <p:nvPr/>
        </p:nvSpPr>
        <p:spPr>
          <a:xfrm>
            <a:off x="4766400" y="1324800"/>
            <a:ext cx="2397600" cy="4524315"/>
          </a:xfrm>
          <a:prstGeom prst="rect">
            <a:avLst/>
          </a:prstGeom>
          <a:noFill/>
        </p:spPr>
        <p:txBody>
          <a:bodyPr wrap="square" rtlCol="0">
            <a:spAutoFit/>
          </a:bodyPr>
          <a:lstStyle/>
          <a:p>
            <a:r>
              <a:rPr lang="da-DK"/>
              <a:t>Mouldflo </a:t>
            </a:r>
            <a:r>
              <a:rPr lang="da-DK" err="1"/>
              <a:t>Alu</a:t>
            </a:r>
            <a:endParaRPr lang="da-DK"/>
          </a:p>
          <a:p>
            <a:endParaRPr lang="da-DK"/>
          </a:p>
          <a:p>
            <a:endParaRPr lang="da-DK"/>
          </a:p>
          <a:p>
            <a:endParaRPr lang="da-DK"/>
          </a:p>
          <a:p>
            <a:endParaRPr lang="da-DK"/>
          </a:p>
          <a:p>
            <a:endParaRPr lang="da-DK"/>
          </a:p>
          <a:p>
            <a:endParaRPr lang="da-DK"/>
          </a:p>
          <a:p>
            <a:endParaRPr lang="da-DK"/>
          </a:p>
          <a:p>
            <a:r>
              <a:rPr lang="da-DK"/>
              <a:t>Mouldflo SS</a:t>
            </a:r>
          </a:p>
          <a:p>
            <a:endParaRPr lang="da-DK"/>
          </a:p>
          <a:p>
            <a:endParaRPr lang="da-DK"/>
          </a:p>
          <a:p>
            <a:endParaRPr lang="da-DK"/>
          </a:p>
          <a:p>
            <a:endParaRPr lang="da-DK"/>
          </a:p>
          <a:p>
            <a:endParaRPr lang="da-DK"/>
          </a:p>
          <a:p>
            <a:r>
              <a:rPr lang="da-DK" err="1"/>
              <a:t>Flosense</a:t>
            </a:r>
            <a:endParaRPr lang="da-DK"/>
          </a:p>
          <a:p>
            <a:endParaRPr lang="en-GB"/>
          </a:p>
        </p:txBody>
      </p:sp>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b="43240"/>
          <a:stretch/>
        </p:blipFill>
        <p:spPr>
          <a:xfrm>
            <a:off x="522967" y="923677"/>
            <a:ext cx="3427864" cy="1966615"/>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99" y="2890292"/>
            <a:ext cx="3568495" cy="3173881"/>
          </a:xfrm>
          <a:prstGeom prst="rect">
            <a:avLst/>
          </a:prstGeom>
        </p:spPr>
      </p:pic>
      <p:sp>
        <p:nvSpPr>
          <p:cNvPr id="6" name="Tekstfelt 5"/>
          <p:cNvSpPr txBox="1"/>
          <p:nvPr/>
        </p:nvSpPr>
        <p:spPr>
          <a:xfrm rot="20030710">
            <a:off x="3830398" y="4832826"/>
            <a:ext cx="1699200" cy="369332"/>
          </a:xfrm>
          <a:prstGeom prst="rect">
            <a:avLst/>
          </a:prstGeom>
          <a:noFill/>
        </p:spPr>
        <p:txBody>
          <a:bodyPr wrap="square" rtlCol="0">
            <a:spAutoFit/>
          </a:bodyPr>
          <a:lstStyle/>
          <a:p>
            <a:r>
              <a:rPr lang="da-DK">
                <a:solidFill>
                  <a:schemeClr val="accent2"/>
                </a:solidFill>
              </a:rPr>
              <a:t>33 % </a:t>
            </a:r>
            <a:r>
              <a:rPr lang="sl-SI">
                <a:solidFill>
                  <a:schemeClr val="accent2"/>
                </a:solidFill>
              </a:rPr>
              <a:t>manjši</a:t>
            </a:r>
            <a:endParaRPr lang="en-GB">
              <a:solidFill>
                <a:schemeClr val="accent2"/>
              </a:solidFill>
            </a:endParaRPr>
          </a:p>
        </p:txBody>
      </p:sp>
    </p:spTree>
    <p:extLst>
      <p:ext uri="{BB962C8B-B14F-4D97-AF65-F5344CB8AC3E}">
        <p14:creationId xmlns:p14="http://schemas.microsoft.com/office/powerpoint/2010/main" val="27926607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89FE96-B57E-4EF3-8679-A47F1E320B94}"/>
              </a:ext>
            </a:extLst>
          </p:cNvPr>
          <p:cNvPicPr>
            <a:picLocks noChangeAspect="1"/>
          </p:cNvPicPr>
          <p:nvPr/>
        </p:nvPicPr>
        <p:blipFill>
          <a:blip r:embed="rId3"/>
          <a:stretch>
            <a:fillRect/>
          </a:stretch>
        </p:blipFill>
        <p:spPr>
          <a:xfrm>
            <a:off x="0" y="2425538"/>
            <a:ext cx="9144000" cy="6835140"/>
          </a:xfrm>
          <a:prstGeom prst="rect">
            <a:avLst/>
          </a:prstGeom>
        </p:spPr>
      </p:pic>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738664"/>
          </a:xfrm>
          <a:prstGeom prst="rect">
            <a:avLst/>
          </a:prstGeom>
          <a:noFill/>
        </p:spPr>
        <p:txBody>
          <a:bodyPr wrap="square" lIns="0" tIns="0" rIns="0" bIns="0" rtlCol="0">
            <a:spAutoFit/>
          </a:bodyPr>
          <a:lstStyle/>
          <a:p>
            <a:r>
              <a:rPr lang="en-US" sz="2400" b="1">
                <a:solidFill>
                  <a:srgbClr val="17327C"/>
                </a:solidFill>
              </a:rPr>
              <a:t>Uni</a:t>
            </a:r>
            <a:r>
              <a:rPr lang="sl-SI" sz="2400" b="1">
                <a:solidFill>
                  <a:srgbClr val="17327C"/>
                </a:solidFill>
              </a:rPr>
              <a:t>katne lastnosti</a:t>
            </a:r>
            <a:endParaRPr lang="en-US" sz="2400" b="1">
              <a:solidFill>
                <a:srgbClr val="17327C"/>
              </a:solidFill>
            </a:endParaRPr>
          </a:p>
          <a:p>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4"/>
          <a:stretch>
            <a:fillRect/>
          </a:stretch>
        </p:blipFill>
        <p:spPr>
          <a:xfrm>
            <a:off x="7536266" y="381214"/>
            <a:ext cx="1151033" cy="254298"/>
          </a:xfrm>
          <a:prstGeom prst="rect">
            <a:avLst/>
          </a:prstGeom>
        </p:spPr>
      </p:pic>
      <p:sp>
        <p:nvSpPr>
          <p:cNvPr id="2" name="Tekstfelt 1"/>
          <p:cNvSpPr txBox="1"/>
          <p:nvPr/>
        </p:nvSpPr>
        <p:spPr>
          <a:xfrm>
            <a:off x="856964" y="1728000"/>
            <a:ext cx="5543836" cy="2585323"/>
          </a:xfrm>
          <a:prstGeom prst="rect">
            <a:avLst/>
          </a:prstGeom>
          <a:noFill/>
        </p:spPr>
        <p:txBody>
          <a:bodyPr wrap="square" rtlCol="0">
            <a:spAutoFit/>
          </a:bodyPr>
          <a:lstStyle/>
          <a:p>
            <a:r>
              <a:rPr lang="da-DK" err="1">
                <a:solidFill>
                  <a:srgbClr val="17327C"/>
                </a:solidFill>
              </a:rPr>
              <a:t>Flosense</a:t>
            </a:r>
            <a:r>
              <a:rPr lang="da-DK">
                <a:solidFill>
                  <a:srgbClr val="17327C"/>
                </a:solidFill>
              </a:rPr>
              <a:t> </a:t>
            </a:r>
            <a:r>
              <a:rPr lang="sl-SI">
                <a:solidFill>
                  <a:srgbClr val="17327C"/>
                </a:solidFill>
              </a:rPr>
              <a:t>je unikaten z unikatnimi lastnostmi</a:t>
            </a:r>
            <a:r>
              <a:rPr lang="da-DK">
                <a:solidFill>
                  <a:srgbClr val="17327C"/>
                </a:solidFill>
              </a:rPr>
              <a:t>:</a:t>
            </a:r>
          </a:p>
          <a:p>
            <a:endParaRPr lang="da-DK">
              <a:solidFill>
                <a:srgbClr val="17327C"/>
              </a:solidFill>
            </a:endParaRPr>
          </a:p>
          <a:p>
            <a:pPr marL="285750" indent="-285750">
              <a:buFont typeface="Arial" panose="020B0604020202020204" pitchFamily="34" charset="0"/>
              <a:buChar char="•"/>
            </a:pPr>
            <a:r>
              <a:rPr lang="da-DK">
                <a:solidFill>
                  <a:srgbClr val="17327C"/>
                </a:solidFill>
              </a:rPr>
              <a:t>2</a:t>
            </a:r>
            <a:r>
              <a:rPr lang="sl-SI">
                <a:solidFill>
                  <a:srgbClr val="17327C"/>
                </a:solidFill>
              </a:rPr>
              <a:t> v</a:t>
            </a:r>
            <a:r>
              <a:rPr lang="da-DK">
                <a:solidFill>
                  <a:srgbClr val="17327C"/>
                </a:solidFill>
              </a:rPr>
              <a:t>1 </a:t>
            </a:r>
            <a:r>
              <a:rPr lang="sl-SI">
                <a:solidFill>
                  <a:srgbClr val="17327C"/>
                </a:solidFill>
              </a:rPr>
              <a:t>in</a:t>
            </a:r>
            <a:r>
              <a:rPr lang="da-DK">
                <a:solidFill>
                  <a:srgbClr val="17327C"/>
                </a:solidFill>
              </a:rPr>
              <a:t> 3</a:t>
            </a:r>
            <a:r>
              <a:rPr lang="sl-SI">
                <a:solidFill>
                  <a:srgbClr val="17327C"/>
                </a:solidFill>
              </a:rPr>
              <a:t> v</a:t>
            </a:r>
            <a:r>
              <a:rPr lang="da-DK">
                <a:solidFill>
                  <a:srgbClr val="17327C"/>
                </a:solidFill>
              </a:rPr>
              <a:t>1 </a:t>
            </a:r>
            <a:r>
              <a:rPr lang="sl-SI">
                <a:solidFill>
                  <a:srgbClr val="17327C"/>
                </a:solidFill>
              </a:rPr>
              <a:t>senzorsko tehnologijo</a:t>
            </a:r>
            <a:endParaRPr lang="da-DK">
              <a:solidFill>
                <a:srgbClr val="17327C"/>
              </a:solidFill>
            </a:endParaRPr>
          </a:p>
          <a:p>
            <a:pPr marL="285750" indent="-285750">
              <a:buFont typeface="Arial" panose="020B0604020202020204" pitchFamily="34" charset="0"/>
              <a:buChar char="•"/>
            </a:pPr>
            <a:r>
              <a:rPr lang="sl-SI">
                <a:solidFill>
                  <a:srgbClr val="FF0000"/>
                </a:solidFill>
              </a:rPr>
              <a:t>Območja pretoka </a:t>
            </a:r>
            <a:r>
              <a:rPr lang="da-DK">
                <a:solidFill>
                  <a:srgbClr val="FF0000"/>
                </a:solidFill>
              </a:rPr>
              <a:t>0,6 – 200 l/m (0.16 – 53 </a:t>
            </a:r>
            <a:r>
              <a:rPr lang="da-DK" err="1">
                <a:solidFill>
                  <a:srgbClr val="FF0000"/>
                </a:solidFill>
              </a:rPr>
              <a:t>gpm</a:t>
            </a:r>
            <a:r>
              <a:rPr lang="da-DK">
                <a:solidFill>
                  <a:srgbClr val="FF0000"/>
                </a:solidFill>
              </a:rPr>
              <a:t>)</a:t>
            </a:r>
          </a:p>
          <a:p>
            <a:pPr marL="285750" indent="-285750">
              <a:buFont typeface="Arial" panose="020B0604020202020204" pitchFamily="34" charset="0"/>
              <a:buChar char="•"/>
            </a:pPr>
            <a:r>
              <a:rPr lang="da-DK">
                <a:solidFill>
                  <a:srgbClr val="17327C"/>
                </a:solidFill>
              </a:rPr>
              <a:t>Temperature 0-160°C (320°F)</a:t>
            </a:r>
          </a:p>
          <a:p>
            <a:pPr marL="285750" indent="-285750">
              <a:buFont typeface="Arial" panose="020B0604020202020204" pitchFamily="34" charset="0"/>
              <a:buChar char="•"/>
            </a:pPr>
            <a:r>
              <a:rPr lang="sl-SI">
                <a:solidFill>
                  <a:srgbClr val="17327C"/>
                </a:solidFill>
              </a:rPr>
              <a:t>Kompaktna in univerzalna oblika</a:t>
            </a:r>
            <a:endParaRPr lang="da-DK">
              <a:solidFill>
                <a:srgbClr val="17327C"/>
              </a:solidFill>
            </a:endParaRPr>
          </a:p>
          <a:p>
            <a:pPr marL="285750" indent="-285750">
              <a:buFont typeface="Arial" panose="020B0604020202020204" pitchFamily="34" charset="0"/>
              <a:buChar char="•"/>
            </a:pPr>
            <a:r>
              <a:rPr lang="sl-SI">
                <a:solidFill>
                  <a:srgbClr val="17327C"/>
                </a:solidFill>
              </a:rPr>
              <a:t>Korozijsko obstojni materiali</a:t>
            </a:r>
            <a:endParaRPr lang="da-DK">
              <a:solidFill>
                <a:srgbClr val="17327C"/>
              </a:solidFill>
            </a:endParaRPr>
          </a:p>
          <a:p>
            <a:pPr marL="285750" indent="-285750">
              <a:buFont typeface="Arial" panose="020B0604020202020204" pitchFamily="34" charset="0"/>
              <a:buChar char="•"/>
            </a:pPr>
            <a:r>
              <a:rPr lang="da-DK">
                <a:solidFill>
                  <a:srgbClr val="17327C"/>
                </a:solidFill>
              </a:rPr>
              <a:t>Plug </a:t>
            </a:r>
            <a:r>
              <a:rPr lang="sl-SI">
                <a:solidFill>
                  <a:srgbClr val="17327C"/>
                </a:solidFill>
              </a:rPr>
              <a:t>&amp;</a:t>
            </a:r>
            <a:r>
              <a:rPr lang="da-DK">
                <a:solidFill>
                  <a:srgbClr val="17327C"/>
                </a:solidFill>
              </a:rPr>
              <a:t> Play</a:t>
            </a:r>
            <a:r>
              <a:rPr lang="sl-SI">
                <a:solidFill>
                  <a:srgbClr val="17327C"/>
                </a:solidFill>
              </a:rPr>
              <a:t> ready</a:t>
            </a:r>
            <a:endParaRPr lang="da-DK">
              <a:solidFill>
                <a:srgbClr val="17327C"/>
              </a:solidFill>
            </a:endParaRPr>
          </a:p>
          <a:p>
            <a:endParaRPr lang="en-GB"/>
          </a:p>
        </p:txBody>
      </p:sp>
      <p:sp>
        <p:nvSpPr>
          <p:cNvPr id="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61</a:t>
            </a:fld>
            <a:endParaRPr lang="en-US">
              <a:solidFill>
                <a:schemeClr val="bg1"/>
              </a:solidFill>
            </a:endParaRPr>
          </a:p>
        </p:txBody>
      </p:sp>
    </p:spTree>
    <p:extLst>
      <p:ext uri="{BB962C8B-B14F-4D97-AF65-F5344CB8AC3E}">
        <p14:creationId xmlns:p14="http://schemas.microsoft.com/office/powerpoint/2010/main" val="36236723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6681600" cy="738664"/>
          </a:xfrm>
          <a:prstGeom prst="rect">
            <a:avLst/>
          </a:prstGeom>
          <a:noFill/>
        </p:spPr>
        <p:txBody>
          <a:bodyPr wrap="square" lIns="0" tIns="0" rIns="0" bIns="0" rtlCol="0">
            <a:spAutoFit/>
          </a:bodyPr>
          <a:lstStyle/>
          <a:p>
            <a:r>
              <a:rPr lang="sl-SI" sz="2400" b="1">
                <a:solidFill>
                  <a:srgbClr val="17327C"/>
                </a:solidFill>
              </a:rPr>
              <a:t>Cene</a:t>
            </a:r>
            <a:endParaRPr lang="en-US" sz="2400" b="1">
              <a:solidFill>
                <a:srgbClr val="17327C"/>
              </a:solidFill>
            </a:endParaRPr>
          </a:p>
          <a:p>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2136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xmlns="" id="{A3CD7052-FE31-934D-A361-E3B9B2F28852}"/>
              </a:ext>
            </a:extLst>
          </p:cNvPr>
          <p:cNvPicPr>
            <a:picLocks noChangeAspect="1"/>
          </p:cNvPicPr>
          <p:nvPr/>
        </p:nvPicPr>
        <p:blipFill>
          <a:blip r:embed="rId3"/>
          <a:stretch>
            <a:fillRect/>
          </a:stretch>
        </p:blipFill>
        <p:spPr>
          <a:xfrm>
            <a:off x="7536266" y="381214"/>
            <a:ext cx="1151033" cy="254298"/>
          </a:xfrm>
          <a:prstGeom prst="rect">
            <a:avLst/>
          </a:prstGeom>
        </p:spPr>
      </p:pic>
      <p:sp>
        <p:nvSpPr>
          <p:cNvPr id="2" name="Tekstfelt 1"/>
          <p:cNvSpPr txBox="1"/>
          <p:nvPr/>
        </p:nvSpPr>
        <p:spPr>
          <a:xfrm>
            <a:off x="576000" y="2952000"/>
            <a:ext cx="7099200" cy="1323439"/>
          </a:xfrm>
          <a:prstGeom prst="rect">
            <a:avLst/>
          </a:prstGeom>
          <a:noFill/>
        </p:spPr>
        <p:txBody>
          <a:bodyPr wrap="square" rtlCol="0">
            <a:spAutoFit/>
          </a:bodyPr>
          <a:lstStyle/>
          <a:p>
            <a:r>
              <a:rPr lang="pl-PL" sz="4000">
                <a:solidFill>
                  <a:schemeClr val="tx2"/>
                </a:solidFill>
              </a:rPr>
              <a:t>Cene Flosense so za 30-50% nižje od konkurenčnih</a:t>
            </a:r>
            <a:endParaRPr lang="en-GB" sz="4000">
              <a:solidFill>
                <a:schemeClr val="tx2"/>
              </a:solidFill>
            </a:endParaRPr>
          </a:p>
        </p:txBody>
      </p:sp>
      <p:sp>
        <p:nvSpPr>
          <p:cNvPr id="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62</a:t>
            </a:fld>
            <a:endParaRPr lang="en-US">
              <a:solidFill>
                <a:schemeClr val="bg1"/>
              </a:solidFill>
            </a:endParaRPr>
          </a:p>
        </p:txBody>
      </p:sp>
    </p:spTree>
    <p:extLst>
      <p:ext uri="{BB962C8B-B14F-4D97-AF65-F5344CB8AC3E}">
        <p14:creationId xmlns:p14="http://schemas.microsoft.com/office/powerpoint/2010/main" val="31122394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xmlns="" id="{52C3CD00-8726-9A49-84B9-C987A9DC1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373" y="141935"/>
            <a:ext cx="4654108" cy="6592592"/>
          </a:xfrm>
          <a:prstGeom prst="rect">
            <a:avLst/>
          </a:prstGeom>
        </p:spPr>
      </p:pic>
      <p:pic>
        <p:nvPicPr>
          <p:cNvPr id="2" name="Picture 1">
            <a:extLst>
              <a:ext uri="{FF2B5EF4-FFF2-40B4-BE49-F238E27FC236}">
                <a16:creationId xmlns:a16="http://schemas.microsoft.com/office/drawing/2014/main" xmlns="" id="{4889E758-F377-B944-ABB5-F8B65C5692CE}"/>
              </a:ext>
            </a:extLst>
          </p:cNvPr>
          <p:cNvPicPr>
            <a:picLocks noChangeAspect="1"/>
          </p:cNvPicPr>
          <p:nvPr/>
        </p:nvPicPr>
        <p:blipFill>
          <a:blip r:embed="rId4"/>
          <a:stretch>
            <a:fillRect/>
          </a:stretch>
        </p:blipFill>
        <p:spPr>
          <a:xfrm>
            <a:off x="7044690" y="280670"/>
            <a:ext cx="1638300" cy="342900"/>
          </a:xfrm>
          <a:prstGeom prst="rect">
            <a:avLst/>
          </a:prstGeom>
        </p:spPr>
      </p:pic>
      <p:sp>
        <p:nvSpPr>
          <p:cNvPr id="6" name="TextBox 5">
            <a:extLst>
              <a:ext uri="{FF2B5EF4-FFF2-40B4-BE49-F238E27FC236}">
                <a16:creationId xmlns:a16="http://schemas.microsoft.com/office/drawing/2014/main" xmlns="" id="{7C590F3A-7ABB-AF4A-A617-6AE59A9D6A92}"/>
              </a:ext>
            </a:extLst>
          </p:cNvPr>
          <p:cNvSpPr txBox="1"/>
          <p:nvPr/>
        </p:nvSpPr>
        <p:spPr>
          <a:xfrm>
            <a:off x="576001" y="276228"/>
            <a:ext cx="2792232" cy="369332"/>
          </a:xfrm>
          <a:prstGeom prst="rect">
            <a:avLst/>
          </a:prstGeom>
          <a:noFill/>
        </p:spPr>
        <p:txBody>
          <a:bodyPr wrap="square" lIns="0" tIns="0" rIns="0" bIns="0" rtlCol="0">
            <a:spAutoFit/>
          </a:bodyPr>
          <a:lstStyle/>
          <a:p>
            <a:r>
              <a:rPr lang="sl-SI" sz="2400" b="1">
                <a:solidFill>
                  <a:srgbClr val="17327C"/>
                </a:solidFill>
              </a:rPr>
              <a:t>PRETOČNE CEVI</a:t>
            </a:r>
            <a:endParaRPr lang="en-GB" sz="2400" b="1">
              <a:solidFill>
                <a:srgbClr val="17327C"/>
              </a:solidFill>
            </a:endParaRPr>
          </a:p>
        </p:txBody>
      </p:sp>
      <p:cxnSp>
        <p:nvCxnSpPr>
          <p:cNvPr id="7" name="Straight Connector 6">
            <a:extLst>
              <a:ext uri="{FF2B5EF4-FFF2-40B4-BE49-F238E27FC236}">
                <a16:creationId xmlns:a16="http://schemas.microsoft.com/office/drawing/2014/main" xmlns="" id="{9B14C382-ECD4-2F4F-A3D9-F192F9886664}"/>
              </a:ext>
            </a:extLst>
          </p:cNvPr>
          <p:cNvCxnSpPr>
            <a:cxnSpLocks/>
          </p:cNvCxnSpPr>
          <p:nvPr/>
        </p:nvCxnSpPr>
        <p:spPr>
          <a:xfrm>
            <a:off x="576000" y="648000"/>
            <a:ext cx="1698713"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xmlns="" id="{62495982-29A9-9A4C-B23B-7361AF15F693}"/>
              </a:ext>
            </a:extLst>
          </p:cNvPr>
          <p:cNvSpPr txBox="1"/>
          <p:nvPr/>
        </p:nvSpPr>
        <p:spPr>
          <a:xfrm>
            <a:off x="575999" y="753558"/>
            <a:ext cx="3546421" cy="215444"/>
          </a:xfrm>
          <a:prstGeom prst="rect">
            <a:avLst/>
          </a:prstGeom>
          <a:noFill/>
        </p:spPr>
        <p:txBody>
          <a:bodyPr wrap="square" lIns="0" tIns="0" rIns="0" bIns="0" rtlCol="0">
            <a:spAutoFit/>
          </a:bodyPr>
          <a:lstStyle/>
          <a:p>
            <a:r>
              <a:rPr lang="en-US" sz="1400">
                <a:solidFill>
                  <a:srgbClr val="17327C"/>
                </a:solidFill>
                <a:latin typeface="+mj-lt"/>
              </a:rPr>
              <a:t>Za naknadno vgradnjo obstoječih razdelilcev</a:t>
            </a:r>
          </a:p>
        </p:txBody>
      </p:sp>
      <p:sp>
        <p:nvSpPr>
          <p:cNvPr id="8"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63</a:t>
            </a:fld>
            <a:endParaRPr lang="en-US">
              <a:solidFill>
                <a:schemeClr val="bg1"/>
              </a:solidFill>
            </a:endParaRPr>
          </a:p>
        </p:txBody>
      </p:sp>
      <p:sp>
        <p:nvSpPr>
          <p:cNvPr id="11" name="TextBox 16">
            <a:extLst>
              <a:ext uri="{FF2B5EF4-FFF2-40B4-BE49-F238E27FC236}">
                <a16:creationId xmlns:a16="http://schemas.microsoft.com/office/drawing/2014/main" xmlns="" id="{0DF72F68-749F-47C5-AD64-DFF2BFC133E2}"/>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52089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13B4816-8C83-664B-B425-D795946CA0A3}"/>
              </a:ext>
            </a:extLst>
          </p:cNvPr>
          <p:cNvPicPr>
            <a:picLocks noChangeAspect="1"/>
          </p:cNvPicPr>
          <p:nvPr/>
        </p:nvPicPr>
        <p:blipFill>
          <a:blip r:embed="rId3"/>
          <a:stretch>
            <a:fillRect/>
          </a:stretch>
        </p:blipFill>
        <p:spPr>
          <a:xfrm>
            <a:off x="0" y="9144"/>
            <a:ext cx="9144000" cy="6839712"/>
          </a:xfrm>
          <a:prstGeom prst="rect">
            <a:avLst/>
          </a:prstGeom>
        </p:spPr>
      </p:pic>
      <p:pic>
        <p:nvPicPr>
          <p:cNvPr id="19" name="Picture 18">
            <a:extLst>
              <a:ext uri="{FF2B5EF4-FFF2-40B4-BE49-F238E27FC236}">
                <a16:creationId xmlns:a16="http://schemas.microsoft.com/office/drawing/2014/main" xmlns="" id="{DDEC5F79-AFD1-474C-AC74-270653B91119}"/>
              </a:ext>
            </a:extLst>
          </p:cNvPr>
          <p:cNvPicPr>
            <a:picLocks noChangeAspect="1"/>
          </p:cNvPicPr>
          <p:nvPr/>
        </p:nvPicPr>
        <p:blipFill>
          <a:blip r:embed="rId4"/>
          <a:stretch>
            <a:fillRect/>
          </a:stretch>
        </p:blipFill>
        <p:spPr>
          <a:xfrm>
            <a:off x="7044690" y="290098"/>
            <a:ext cx="1600200" cy="330200"/>
          </a:xfrm>
          <a:prstGeom prst="rect">
            <a:avLst/>
          </a:prstGeom>
        </p:spPr>
      </p:pic>
      <p:sp>
        <p:nvSpPr>
          <p:cNvPr id="8" name="TextBox 14">
            <a:extLst>
              <a:ext uri="{FF2B5EF4-FFF2-40B4-BE49-F238E27FC236}">
                <a16:creationId xmlns:a16="http://schemas.microsoft.com/office/drawing/2014/main" xmlns="" id="{4279A538-7674-FA49-8438-41C26789F013}"/>
              </a:ext>
            </a:extLst>
          </p:cNvPr>
          <p:cNvSpPr txBox="1"/>
          <p:nvPr/>
        </p:nvSpPr>
        <p:spPr>
          <a:xfrm>
            <a:off x="576000" y="1816637"/>
            <a:ext cx="3383051" cy="1107996"/>
          </a:xfrm>
          <a:prstGeom prst="rect">
            <a:avLst/>
          </a:prstGeom>
          <a:noFill/>
        </p:spPr>
        <p:txBody>
          <a:bodyPr wrap="square" lIns="0" tIns="0" rIns="0" bIns="0" rtlCol="0">
            <a:spAutoFit/>
          </a:bodyPr>
          <a:lstStyle/>
          <a:p>
            <a:r>
              <a:rPr lang="da-DK" b="1">
                <a:solidFill>
                  <a:srgbClr val="17327C"/>
                </a:solidFill>
                <a:latin typeface="+mj-lt"/>
              </a:rPr>
              <a:t>Črna škatla </a:t>
            </a:r>
            <a:r>
              <a:rPr lang="da-DK">
                <a:solidFill>
                  <a:srgbClr val="17327C"/>
                </a:solidFill>
                <a:latin typeface="+mj-lt"/>
              </a:rPr>
              <a:t>za neposredno </a:t>
            </a:r>
            <a:r>
              <a:rPr lang="sl-SI">
                <a:solidFill>
                  <a:srgbClr val="17327C"/>
                </a:solidFill>
                <a:latin typeface="+mj-lt"/>
              </a:rPr>
              <a:t>integracijo </a:t>
            </a:r>
            <a:r>
              <a:rPr lang="da-DK">
                <a:solidFill>
                  <a:srgbClr val="17327C"/>
                </a:solidFill>
                <a:latin typeface="+mj-lt"/>
              </a:rPr>
              <a:t>v </a:t>
            </a:r>
            <a:r>
              <a:rPr lang="sl-SI">
                <a:solidFill>
                  <a:srgbClr val="17327C"/>
                </a:solidFill>
                <a:latin typeface="+mj-lt"/>
              </a:rPr>
              <a:t>krmilje </a:t>
            </a:r>
            <a:r>
              <a:rPr lang="da-DK">
                <a:solidFill>
                  <a:srgbClr val="17327C"/>
                </a:solidFill>
                <a:latin typeface="+mj-lt"/>
              </a:rPr>
              <a:t>stroja</a:t>
            </a:r>
            <a:endParaRPr lang="sl-SI">
              <a:solidFill>
                <a:srgbClr val="17327C"/>
              </a:solidFill>
              <a:latin typeface="+mj-lt"/>
            </a:endParaRPr>
          </a:p>
          <a:p>
            <a:r>
              <a:rPr lang="da-DK">
                <a:solidFill>
                  <a:srgbClr val="17327C"/>
                </a:solidFill>
                <a:latin typeface="+mj-lt"/>
              </a:rPr>
              <a:t>ali s tehnologijo VNC</a:t>
            </a:r>
            <a:endParaRPr lang="sl-SI">
              <a:solidFill>
                <a:srgbClr val="17327C"/>
              </a:solidFill>
              <a:latin typeface="+mj-lt"/>
            </a:endParaRPr>
          </a:p>
          <a:p>
            <a:r>
              <a:rPr lang="da-DK">
                <a:solidFill>
                  <a:srgbClr val="17327C"/>
                </a:solidFill>
                <a:latin typeface="+mj-lt"/>
              </a:rPr>
              <a:t>(virtuel network computing).</a:t>
            </a:r>
          </a:p>
        </p:txBody>
      </p:sp>
      <p:sp>
        <p:nvSpPr>
          <p:cNvPr id="10" name="TextBox 9">
            <a:extLst>
              <a:ext uri="{FF2B5EF4-FFF2-40B4-BE49-F238E27FC236}">
                <a16:creationId xmlns:a16="http://schemas.microsoft.com/office/drawing/2014/main" xmlns="" id="{0AD81785-F76F-BC4B-98FC-30E44083D916}"/>
              </a:ext>
            </a:extLst>
          </p:cNvPr>
          <p:cNvSpPr txBox="1"/>
          <p:nvPr/>
        </p:nvSpPr>
        <p:spPr>
          <a:xfrm>
            <a:off x="576001" y="276228"/>
            <a:ext cx="2792232" cy="369332"/>
          </a:xfrm>
          <a:prstGeom prst="rect">
            <a:avLst/>
          </a:prstGeom>
          <a:noFill/>
        </p:spPr>
        <p:txBody>
          <a:bodyPr wrap="square" lIns="0" tIns="0" rIns="0" bIns="0" rtlCol="0">
            <a:spAutoFit/>
          </a:bodyPr>
          <a:lstStyle/>
          <a:p>
            <a:r>
              <a:rPr lang="sl-SI" sz="2400" b="1">
                <a:solidFill>
                  <a:srgbClr val="17327C"/>
                </a:solidFill>
              </a:rPr>
              <a:t>PRIDE KMALU </a:t>
            </a:r>
            <a:r>
              <a:rPr lang="en-GB" sz="2400" b="1">
                <a:solidFill>
                  <a:srgbClr val="17327C"/>
                </a:solidFill>
              </a:rPr>
              <a:t>…</a:t>
            </a:r>
          </a:p>
        </p:txBody>
      </p:sp>
      <p:cxnSp>
        <p:nvCxnSpPr>
          <p:cNvPr id="12" name="Straight Connector 11">
            <a:extLst>
              <a:ext uri="{FF2B5EF4-FFF2-40B4-BE49-F238E27FC236}">
                <a16:creationId xmlns:a16="http://schemas.microsoft.com/office/drawing/2014/main" xmlns="" id="{2E680ABA-6A01-C943-B481-8E9A794197C8}"/>
              </a:ext>
            </a:extLst>
          </p:cNvPr>
          <p:cNvCxnSpPr>
            <a:cxnSpLocks/>
          </p:cNvCxnSpPr>
          <p:nvPr/>
        </p:nvCxnSpPr>
        <p:spPr>
          <a:xfrm flipV="1">
            <a:off x="576000" y="645560"/>
            <a:ext cx="2307877"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9"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64</a:t>
            </a:fld>
            <a:endParaRPr lang="en-US">
              <a:solidFill>
                <a:schemeClr val="bg1"/>
              </a:solidFill>
            </a:endParaRPr>
          </a:p>
        </p:txBody>
      </p:sp>
      <p:sp>
        <p:nvSpPr>
          <p:cNvPr id="13" name="TextBox 16">
            <a:extLst>
              <a:ext uri="{FF2B5EF4-FFF2-40B4-BE49-F238E27FC236}">
                <a16:creationId xmlns:a16="http://schemas.microsoft.com/office/drawing/2014/main" xmlns="" id="{9644258E-611E-46F9-93D3-D8CF60F6C9BB}"/>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61641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AD81785-F76F-BC4B-98FC-30E44083D916}"/>
              </a:ext>
            </a:extLst>
          </p:cNvPr>
          <p:cNvSpPr txBox="1"/>
          <p:nvPr/>
        </p:nvSpPr>
        <p:spPr>
          <a:xfrm>
            <a:off x="576001" y="276228"/>
            <a:ext cx="2792232" cy="369332"/>
          </a:xfrm>
          <a:prstGeom prst="rect">
            <a:avLst/>
          </a:prstGeom>
          <a:noFill/>
        </p:spPr>
        <p:txBody>
          <a:bodyPr wrap="square" lIns="0" tIns="0" rIns="0" bIns="0" rtlCol="0">
            <a:spAutoFit/>
          </a:bodyPr>
          <a:lstStyle/>
          <a:p>
            <a:r>
              <a:rPr lang="sl-SI" sz="2400" b="1">
                <a:solidFill>
                  <a:srgbClr val="17327C"/>
                </a:solidFill>
              </a:rPr>
              <a:t>Vprašanja</a:t>
            </a:r>
            <a:r>
              <a:rPr lang="en-GB" sz="2400" b="1">
                <a:solidFill>
                  <a:srgbClr val="17327C"/>
                </a:solidFill>
              </a:rPr>
              <a:t>?</a:t>
            </a:r>
          </a:p>
        </p:txBody>
      </p:sp>
      <p:cxnSp>
        <p:nvCxnSpPr>
          <p:cNvPr id="12" name="Straight Connector 11">
            <a:extLst>
              <a:ext uri="{FF2B5EF4-FFF2-40B4-BE49-F238E27FC236}">
                <a16:creationId xmlns:a16="http://schemas.microsoft.com/office/drawing/2014/main" xmlns="" id="{2E680ABA-6A01-C943-B481-8E9A794197C8}"/>
              </a:ext>
            </a:extLst>
          </p:cNvPr>
          <p:cNvCxnSpPr>
            <a:cxnSpLocks/>
          </p:cNvCxnSpPr>
          <p:nvPr/>
        </p:nvCxnSpPr>
        <p:spPr>
          <a:xfrm flipV="1">
            <a:off x="576000" y="645560"/>
            <a:ext cx="2307877" cy="244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xmlns="" id="{180BEBA1-A7E7-1F4E-924E-3FCBC1820EDB}"/>
              </a:ext>
            </a:extLst>
          </p:cNvPr>
          <p:cNvSpPr txBox="1"/>
          <p:nvPr/>
        </p:nvSpPr>
        <p:spPr>
          <a:xfrm>
            <a:off x="5342777" y="6365573"/>
            <a:ext cx="3153223" cy="170974"/>
          </a:xfrm>
          <a:prstGeom prst="rect">
            <a:avLst/>
          </a:prstGeom>
          <a:noFill/>
        </p:spPr>
        <p:txBody>
          <a:bodyPr wrap="square" lIns="0" tIns="0" rIns="0" bIns="0" rtlCol="0" anchor="ctr">
            <a:noAutofit/>
          </a:bodyPr>
          <a:lstStyle/>
          <a:p>
            <a:pPr algn="r"/>
            <a:r>
              <a:rPr lang="en-GB" sz="900" spc="300">
                <a:solidFill>
                  <a:srgbClr val="17327C"/>
                </a:solidFill>
                <a:latin typeface="Roboto" panose="02000000000000000000" pitchFamily="2" charset="0"/>
                <a:ea typeface="Roboto" panose="02000000000000000000" pitchFamily="2" charset="0"/>
              </a:rPr>
              <a:t>… </a:t>
            </a:r>
            <a:r>
              <a:rPr lang="sl-SI" sz="900" spc="300">
                <a:solidFill>
                  <a:srgbClr val="17327C"/>
                </a:solidFill>
                <a:latin typeface="Roboto" panose="02000000000000000000" pitchFamily="2" charset="0"/>
                <a:ea typeface="Roboto" panose="02000000000000000000" pitchFamily="2" charset="0"/>
              </a:rPr>
              <a:t>NADZOR </a:t>
            </a:r>
            <a:r>
              <a:rPr lang="sl-SI" sz="900" spc="300">
                <a:solidFill>
                  <a:srgbClr val="D8232A"/>
                </a:solidFill>
                <a:latin typeface="Roboto" panose="02000000000000000000" pitchFamily="2" charset="0"/>
                <a:ea typeface="Roboto" panose="02000000000000000000" pitchFamily="2" charset="0"/>
              </a:rPr>
              <a:t>PRETOKA</a:t>
            </a:r>
            <a:endParaRPr lang="en-GB" sz="900" spc="300">
              <a:solidFill>
                <a:srgbClr val="17327C"/>
              </a:solidFill>
              <a:latin typeface="Roboto" panose="02000000000000000000" pitchFamily="2" charset="0"/>
              <a:ea typeface="Roboto" panose="02000000000000000000" pitchFamily="2" charset="0"/>
            </a:endParaRPr>
          </a:p>
        </p:txBody>
      </p:sp>
      <p:pic>
        <p:nvPicPr>
          <p:cNvPr id="3076" name="Picture 4" descr="Q &amp; A's - things to do - fun - attractions - events | Long Isl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75" y="2466717"/>
            <a:ext cx="8772425" cy="3898856"/>
          </a:xfrm>
          <a:prstGeom prst="rect">
            <a:avLst/>
          </a:prstGeom>
          <a:noFill/>
          <a:extLst>
            <a:ext uri="{909E8E84-426E-40DD-AFC4-6F175D3DCCD1}">
              <a14:hiddenFill xmlns:a14="http://schemas.microsoft.com/office/drawing/2010/main">
                <a:solidFill>
                  <a:srgbClr val="FFFFFF"/>
                </a:solidFill>
              </a14:hiddenFill>
            </a:ext>
          </a:extLst>
        </p:spPr>
      </p:pic>
      <p:sp>
        <p:nvSpPr>
          <p:cNvPr id="6"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65</a:t>
            </a:fld>
            <a:endParaRPr lang="en-US">
              <a:solidFill>
                <a:schemeClr val="bg1"/>
              </a:solidFill>
            </a:endParaRPr>
          </a:p>
        </p:txBody>
      </p:sp>
    </p:spTree>
    <p:extLst>
      <p:ext uri="{BB962C8B-B14F-4D97-AF65-F5344CB8AC3E}">
        <p14:creationId xmlns:p14="http://schemas.microsoft.com/office/powerpoint/2010/main" val="10346833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9AC06457-27B2-432A-A3A4-B715853A201C}"/>
              </a:ext>
            </a:extLst>
          </p:cNvPr>
          <p:cNvSpPr txBox="1"/>
          <p:nvPr/>
        </p:nvSpPr>
        <p:spPr>
          <a:xfrm>
            <a:off x="3129329" y="3413260"/>
            <a:ext cx="2826106" cy="1292662"/>
          </a:xfrm>
          <a:prstGeom prst="rect">
            <a:avLst/>
          </a:prstGeom>
          <a:noFill/>
        </p:spPr>
        <p:txBody>
          <a:bodyPr wrap="square" lIns="0" tIns="0" rIns="0" bIns="0" rtlCol="0">
            <a:spAutoFit/>
          </a:bodyPr>
          <a:lstStyle/>
          <a:p>
            <a:pPr algn="ctr"/>
            <a:r>
              <a:rPr lang="sl-SI" sz="1400">
                <a:solidFill>
                  <a:srgbClr val="17327C"/>
                </a:solidFill>
                <a:latin typeface="+mj-lt"/>
              </a:rPr>
              <a:t>zastopanje za Slovenijo</a:t>
            </a:r>
          </a:p>
          <a:p>
            <a:pPr algn="ctr"/>
            <a:r>
              <a:rPr lang="sl-SI" sz="1400" spc="300">
                <a:solidFill>
                  <a:srgbClr val="17327C"/>
                </a:solidFill>
              </a:rPr>
              <a:t>HALDER d.o.o.</a:t>
            </a:r>
          </a:p>
          <a:p>
            <a:pPr algn="ctr"/>
            <a:r>
              <a:rPr lang="sl-SI" sz="1400">
                <a:solidFill>
                  <a:srgbClr val="17327C"/>
                </a:solidFill>
                <a:latin typeface="+mj-lt"/>
              </a:rPr>
              <a:t>Miklavška cesta 50</a:t>
            </a:r>
          </a:p>
          <a:p>
            <a:pPr algn="ctr"/>
            <a:r>
              <a:rPr lang="sl-SI" sz="1400">
                <a:solidFill>
                  <a:srgbClr val="17327C"/>
                </a:solidFill>
                <a:latin typeface="+mj-lt"/>
              </a:rPr>
              <a:t>SI-2311 Hoče</a:t>
            </a:r>
            <a:r>
              <a:rPr lang="en-GB" sz="1400">
                <a:solidFill>
                  <a:srgbClr val="17327C"/>
                </a:solidFill>
                <a:latin typeface="+mj-lt"/>
              </a:rPr>
              <a:t>,</a:t>
            </a:r>
            <a:r>
              <a:rPr lang="sl-SI" sz="1400">
                <a:solidFill>
                  <a:srgbClr val="17327C"/>
                </a:solidFill>
                <a:latin typeface="+mj-lt"/>
              </a:rPr>
              <a:t> Slovenija</a:t>
            </a:r>
            <a:endParaRPr lang="en-GB" sz="1400">
              <a:solidFill>
                <a:srgbClr val="17327C"/>
              </a:solidFill>
              <a:latin typeface="+mj-lt"/>
            </a:endParaRPr>
          </a:p>
          <a:p>
            <a:pPr algn="ctr"/>
            <a:r>
              <a:rPr lang="sl-SI" sz="1400">
                <a:solidFill>
                  <a:srgbClr val="17327C"/>
                </a:solidFill>
                <a:latin typeface="+mj-lt"/>
              </a:rPr>
              <a:t>info@halder.si</a:t>
            </a:r>
          </a:p>
          <a:p>
            <a:pPr algn="ctr"/>
            <a:r>
              <a:rPr lang="sl-SI" sz="1400">
                <a:solidFill>
                  <a:srgbClr val="17327C"/>
                </a:solidFill>
                <a:latin typeface="+mj-lt"/>
              </a:rPr>
              <a:t>T</a:t>
            </a:r>
            <a:r>
              <a:rPr lang="en-GB" sz="1400">
                <a:solidFill>
                  <a:srgbClr val="17327C"/>
                </a:solidFill>
                <a:latin typeface="+mj-lt"/>
              </a:rPr>
              <a:t>: +</a:t>
            </a:r>
            <a:r>
              <a:rPr lang="sl-SI" sz="1400">
                <a:solidFill>
                  <a:srgbClr val="17327C"/>
                </a:solidFill>
                <a:latin typeface="+mj-lt"/>
              </a:rPr>
              <a:t>386 2 61 82 646</a:t>
            </a:r>
            <a:endParaRPr lang="en-GB" sz="1400">
              <a:solidFill>
                <a:srgbClr val="17327C"/>
              </a:solidFill>
            </a:endParaRPr>
          </a:p>
        </p:txBody>
      </p:sp>
      <p:sp>
        <p:nvSpPr>
          <p:cNvPr id="3" name="TextBox 12">
            <a:extLst>
              <a:ext uri="{FF2B5EF4-FFF2-40B4-BE49-F238E27FC236}">
                <a16:creationId xmlns:a16="http://schemas.microsoft.com/office/drawing/2014/main" xmlns="" id="{F72BD418-03BB-488A-A719-1D43EF7DD169}"/>
              </a:ext>
            </a:extLst>
          </p:cNvPr>
          <p:cNvSpPr txBox="1"/>
          <p:nvPr/>
        </p:nvSpPr>
        <p:spPr>
          <a:xfrm>
            <a:off x="2383017" y="4984681"/>
            <a:ext cx="4318730" cy="492443"/>
          </a:xfrm>
          <a:prstGeom prst="rect">
            <a:avLst/>
          </a:prstGeom>
          <a:noFill/>
        </p:spPr>
        <p:txBody>
          <a:bodyPr wrap="square" lIns="0" tIns="0" rIns="0" bIns="0" rtlCol="0">
            <a:spAutoFit/>
          </a:bodyPr>
          <a:lstStyle/>
          <a:p>
            <a:pPr algn="ctr"/>
            <a:r>
              <a:rPr lang="en-GB" sz="3200">
                <a:solidFill>
                  <a:srgbClr val="17327C"/>
                </a:solidFill>
                <a:latin typeface="+mj-lt"/>
                <a:hlinkClick r:id="rId2">
                  <a:extLst>
                    <a:ext uri="{A12FA001-AC4F-418D-AE19-62706E023703}">
                      <ahyp:hlinkClr xmlns:ahyp="http://schemas.microsoft.com/office/drawing/2018/hyperlinkcolor" xmlns="" val="tx"/>
                    </a:ext>
                  </a:extLst>
                </a:hlinkClick>
              </a:rPr>
              <a:t>www.</a:t>
            </a:r>
            <a:r>
              <a:rPr lang="sl-SI" sz="3200">
                <a:solidFill>
                  <a:srgbClr val="17327C"/>
                </a:solidFill>
                <a:hlinkClick r:id="rId2">
                  <a:extLst>
                    <a:ext uri="{A12FA001-AC4F-418D-AE19-62706E023703}">
                      <ahyp:hlinkClr xmlns:ahyp="http://schemas.microsoft.com/office/drawing/2018/hyperlinkcolor" xmlns="" val="tx"/>
                    </a:ext>
                  </a:extLst>
                </a:hlinkClick>
              </a:rPr>
              <a:t>halder</a:t>
            </a:r>
            <a:r>
              <a:rPr lang="en-GB" sz="3200">
                <a:solidFill>
                  <a:srgbClr val="17327C"/>
                </a:solidFill>
                <a:latin typeface="+mj-lt"/>
                <a:hlinkClick r:id="rId2">
                  <a:extLst>
                    <a:ext uri="{A12FA001-AC4F-418D-AE19-62706E023703}">
                      <ahyp:hlinkClr xmlns:ahyp="http://schemas.microsoft.com/office/drawing/2018/hyperlinkcolor" xmlns="" val="tx"/>
                    </a:ext>
                  </a:extLst>
                </a:hlinkClick>
              </a:rPr>
              <a:t>.</a:t>
            </a:r>
            <a:r>
              <a:rPr lang="sl-SI" sz="3200">
                <a:solidFill>
                  <a:srgbClr val="17327C"/>
                </a:solidFill>
                <a:latin typeface="+mj-lt"/>
                <a:hlinkClick r:id="rId2">
                  <a:extLst>
                    <a:ext uri="{A12FA001-AC4F-418D-AE19-62706E023703}">
                      <ahyp:hlinkClr xmlns:ahyp="http://schemas.microsoft.com/office/drawing/2018/hyperlinkcolor" xmlns="" val="tx"/>
                    </a:ext>
                  </a:extLst>
                </a:hlinkClick>
              </a:rPr>
              <a:t>si</a:t>
            </a:r>
            <a:endParaRPr lang="en-GB" sz="3200">
              <a:solidFill>
                <a:srgbClr val="17327C"/>
              </a:solidFill>
              <a:latin typeface="+mj-lt"/>
            </a:endParaRPr>
          </a:p>
        </p:txBody>
      </p:sp>
      <p:pic>
        <p:nvPicPr>
          <p:cNvPr id="4" name="Picture 5">
            <a:extLst>
              <a:ext uri="{FF2B5EF4-FFF2-40B4-BE49-F238E27FC236}">
                <a16:creationId xmlns:a16="http://schemas.microsoft.com/office/drawing/2014/main" xmlns="" id="{BBF4FDB3-F418-43AD-949B-68E7474BBFC6}"/>
              </a:ext>
            </a:extLst>
          </p:cNvPr>
          <p:cNvPicPr>
            <a:picLocks noChangeAspect="1"/>
          </p:cNvPicPr>
          <p:nvPr/>
        </p:nvPicPr>
        <p:blipFill>
          <a:blip r:embed="rId3"/>
          <a:stretch>
            <a:fillRect/>
          </a:stretch>
        </p:blipFill>
        <p:spPr>
          <a:xfrm>
            <a:off x="2529432" y="1873319"/>
            <a:ext cx="4025900" cy="1104900"/>
          </a:xfrm>
          <a:prstGeom prst="rect">
            <a:avLst/>
          </a:prstGeom>
        </p:spPr>
      </p:pic>
      <p:sp>
        <p:nvSpPr>
          <p:cNvPr id="5"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66</a:t>
            </a:fld>
            <a:endParaRPr lang="en-US">
              <a:solidFill>
                <a:schemeClr val="bg1"/>
              </a:solidFill>
            </a:endParaRPr>
          </a:p>
        </p:txBody>
      </p:sp>
    </p:spTree>
    <p:extLst>
      <p:ext uri="{BB962C8B-B14F-4D97-AF65-F5344CB8AC3E}">
        <p14:creationId xmlns:p14="http://schemas.microsoft.com/office/powerpoint/2010/main" val="23458510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5372624" cy="738664"/>
          </a:xfrm>
          <a:prstGeom prst="rect">
            <a:avLst/>
          </a:prstGeom>
          <a:noFill/>
        </p:spPr>
        <p:txBody>
          <a:bodyPr wrap="square" lIns="0" tIns="0" rIns="0" bIns="0" rtlCol="0">
            <a:spAutoFit/>
          </a:bodyPr>
          <a:lstStyle/>
          <a:p>
            <a:r>
              <a:rPr lang="sl-SI" sz="2400" b="1">
                <a:solidFill>
                  <a:srgbClr val="17327C"/>
                </a:solidFill>
              </a:rPr>
              <a:t>UČINEK </a:t>
            </a:r>
            <a:r>
              <a:rPr lang="en-US" sz="2400" b="1">
                <a:solidFill>
                  <a:srgbClr val="17327C"/>
                </a:solidFill>
              </a:rPr>
              <a:t>TEMPERATUR</a:t>
            </a:r>
            <a:r>
              <a:rPr lang="sl-SI" sz="2400" b="1">
                <a:solidFill>
                  <a:srgbClr val="17327C"/>
                </a:solidFill>
              </a:rPr>
              <a:t>E FORME</a:t>
            </a:r>
            <a:r>
              <a:rPr lang="en-US" sz="2400" b="1">
                <a:solidFill>
                  <a:srgbClr val="17327C"/>
                </a:solidFill>
              </a:rPr>
              <a:t/>
            </a:r>
            <a:br>
              <a:rPr lang="en-US" sz="2400" b="1">
                <a:solidFill>
                  <a:srgbClr val="17327C"/>
                </a:solidFill>
              </a:rPr>
            </a:br>
            <a:r>
              <a:rPr lang="sl-SI" sz="2400" b="1">
                <a:solidFill>
                  <a:srgbClr val="17327C"/>
                </a:solidFill>
              </a:rPr>
              <a:t>NA STABILNOST DIMENZIJ</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3187256"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0" name="TextBox 14">
            <a:extLst>
              <a:ext uri="{FF2B5EF4-FFF2-40B4-BE49-F238E27FC236}">
                <a16:creationId xmlns:a16="http://schemas.microsoft.com/office/drawing/2014/main" xmlns="" id="{C1C89700-2027-4C4F-A34B-6481D2699D17}"/>
              </a:ext>
            </a:extLst>
          </p:cNvPr>
          <p:cNvSpPr txBox="1"/>
          <p:nvPr/>
        </p:nvSpPr>
        <p:spPr>
          <a:xfrm>
            <a:off x="576001" y="2508886"/>
            <a:ext cx="2221363" cy="2215991"/>
          </a:xfrm>
          <a:prstGeom prst="rect">
            <a:avLst/>
          </a:prstGeom>
          <a:noFill/>
        </p:spPr>
        <p:txBody>
          <a:bodyPr wrap="square" lIns="0" tIns="0" rIns="0" bIns="0" rtlCol="0">
            <a:spAutoFit/>
          </a:bodyPr>
          <a:lstStyle/>
          <a:p>
            <a:r>
              <a:rPr lang="en-US" sz="1600">
                <a:solidFill>
                  <a:schemeClr val="tx2"/>
                </a:solidFill>
                <a:latin typeface="+mj-lt"/>
              </a:rPr>
              <a:t>Nekateri deli imajo po </a:t>
            </a:r>
            <a:r>
              <a:rPr lang="sl-SI" sz="1600">
                <a:solidFill>
                  <a:schemeClr val="tx2"/>
                </a:solidFill>
                <a:latin typeface="+mj-lt"/>
              </a:rPr>
              <a:t>brizganju</a:t>
            </a:r>
            <a:r>
              <a:rPr lang="en-US" sz="1600">
                <a:solidFill>
                  <a:schemeClr val="tx2"/>
                </a:solidFill>
                <a:latin typeface="+mj-lt"/>
              </a:rPr>
              <a:t> slabo dimenzijsko stabilnost, saj se del še naprej stabilizira.</a:t>
            </a:r>
          </a:p>
          <a:p>
            <a:endParaRPr lang="en-US" sz="1600">
              <a:solidFill>
                <a:schemeClr val="tx2"/>
              </a:solidFill>
              <a:latin typeface="+mj-lt"/>
            </a:endParaRPr>
          </a:p>
          <a:p>
            <a:r>
              <a:rPr lang="en-US" sz="1600">
                <a:solidFill>
                  <a:schemeClr val="tx2"/>
                </a:solidFill>
                <a:latin typeface="+mj-lt"/>
              </a:rPr>
              <a:t>To lahko povzroči tudi </a:t>
            </a:r>
            <a:r>
              <a:rPr lang="sl-SI" sz="1600">
                <a:solidFill>
                  <a:schemeClr val="tx2"/>
                </a:solidFill>
                <a:latin typeface="+mj-lt"/>
              </a:rPr>
              <a:t>spreminjanje dimenzij</a:t>
            </a:r>
            <a:r>
              <a:rPr lang="en-US" sz="1600">
                <a:solidFill>
                  <a:schemeClr val="tx2"/>
                </a:solidFill>
                <a:latin typeface="+mj-lt"/>
              </a:rPr>
              <a:t> dela v skladišču.</a:t>
            </a:r>
          </a:p>
        </p:txBody>
      </p:sp>
      <p:sp>
        <p:nvSpPr>
          <p:cNvPr id="18" name="TextBox 17">
            <a:extLst>
              <a:ext uri="{FF2B5EF4-FFF2-40B4-BE49-F238E27FC236}">
                <a16:creationId xmlns:a16="http://schemas.microsoft.com/office/drawing/2014/main" xmlns="" id="{88088E9C-2FE2-284E-8D98-DCE52D3CA16B}"/>
              </a:ext>
            </a:extLst>
          </p:cNvPr>
          <p:cNvSpPr txBox="1"/>
          <p:nvPr/>
        </p:nvSpPr>
        <p:spPr>
          <a:xfrm>
            <a:off x="5394302" y="2746144"/>
            <a:ext cx="1325694" cy="138499"/>
          </a:xfrm>
          <a:prstGeom prst="rect">
            <a:avLst/>
          </a:prstGeom>
          <a:noFill/>
        </p:spPr>
        <p:txBody>
          <a:bodyPr wrap="square" lIns="0" tIns="0" rIns="0" bIns="0" rtlCol="0">
            <a:spAutoFit/>
          </a:bodyPr>
          <a:lstStyle/>
          <a:p>
            <a:pPr algn="ctr"/>
            <a:r>
              <a:rPr lang="sl-SI" sz="900">
                <a:solidFill>
                  <a:schemeClr val="bg1">
                    <a:lumMod val="50000"/>
                  </a:schemeClr>
                </a:solidFill>
                <a:latin typeface="+mj-lt"/>
              </a:rPr>
              <a:t>Skrček po brizganju</a:t>
            </a:r>
            <a:endParaRPr lang="en-GB" sz="900">
              <a:solidFill>
                <a:schemeClr val="bg1">
                  <a:lumMod val="50000"/>
                </a:schemeClr>
              </a:solidFill>
              <a:latin typeface="+mj-lt"/>
            </a:endParaRPr>
          </a:p>
        </p:txBody>
      </p:sp>
      <p:pic>
        <p:nvPicPr>
          <p:cNvPr id="19" name="Picture 18">
            <a:extLst>
              <a:ext uri="{FF2B5EF4-FFF2-40B4-BE49-F238E27FC236}">
                <a16:creationId xmlns:a16="http://schemas.microsoft.com/office/drawing/2014/main" xmlns="" id="{5E799E7A-2CFA-3643-A6AE-7C1CA15C0AEF}"/>
              </a:ext>
            </a:extLst>
          </p:cNvPr>
          <p:cNvPicPr>
            <a:picLocks noChangeAspect="1"/>
          </p:cNvPicPr>
          <p:nvPr/>
        </p:nvPicPr>
        <p:blipFill>
          <a:blip r:embed="rId3"/>
          <a:stretch>
            <a:fillRect/>
          </a:stretch>
        </p:blipFill>
        <p:spPr>
          <a:xfrm>
            <a:off x="4242088" y="2486967"/>
            <a:ext cx="3640454" cy="2471676"/>
          </a:xfrm>
          <a:prstGeom prst="rect">
            <a:avLst/>
          </a:prstGeom>
          <a:effectLst>
            <a:outerShdw blurRad="342900" dist="165100" dir="2700000" algn="tl" rotWithShape="0">
              <a:prstClr val="black">
                <a:alpha val="10000"/>
              </a:prstClr>
            </a:outerShdw>
          </a:effectLst>
        </p:spPr>
      </p:pic>
      <p:sp>
        <p:nvSpPr>
          <p:cNvPr id="20" name="TextBox 19">
            <a:extLst>
              <a:ext uri="{FF2B5EF4-FFF2-40B4-BE49-F238E27FC236}">
                <a16:creationId xmlns:a16="http://schemas.microsoft.com/office/drawing/2014/main" xmlns="" id="{E3637A9E-775B-6146-82D3-350747BB5CB4}"/>
              </a:ext>
            </a:extLst>
          </p:cNvPr>
          <p:cNvSpPr txBox="1"/>
          <p:nvPr/>
        </p:nvSpPr>
        <p:spPr>
          <a:xfrm>
            <a:off x="4238600" y="2158164"/>
            <a:ext cx="518253" cy="261610"/>
          </a:xfrm>
          <a:prstGeom prst="rect">
            <a:avLst/>
          </a:prstGeom>
          <a:noFill/>
        </p:spPr>
        <p:txBody>
          <a:bodyPr wrap="square" lIns="0" tIns="0" rIns="0" bIns="0" rtlCol="0">
            <a:spAutoFit/>
          </a:bodyPr>
          <a:lstStyle/>
          <a:p>
            <a:pPr algn="ctr"/>
            <a:r>
              <a:rPr lang="sl-SI" sz="850" b="1">
                <a:solidFill>
                  <a:srgbClr val="17327C"/>
                </a:solidFill>
                <a:latin typeface="+mj-lt"/>
              </a:rPr>
              <a:t>VROČA</a:t>
            </a:r>
            <a:endParaRPr lang="en-GB" sz="850" b="1">
              <a:solidFill>
                <a:srgbClr val="17327C"/>
              </a:solidFill>
              <a:latin typeface="+mj-lt"/>
            </a:endParaRPr>
          </a:p>
          <a:p>
            <a:pPr algn="ctr"/>
            <a:r>
              <a:rPr lang="sl-SI" sz="850" b="1">
                <a:solidFill>
                  <a:srgbClr val="17327C"/>
                </a:solidFill>
                <a:latin typeface="+mj-lt"/>
              </a:rPr>
              <a:t>FORMA</a:t>
            </a:r>
            <a:endParaRPr lang="en-GB" sz="850" b="1">
              <a:solidFill>
                <a:srgbClr val="17327C"/>
              </a:solidFill>
              <a:latin typeface="+mj-lt"/>
            </a:endParaRPr>
          </a:p>
        </p:txBody>
      </p:sp>
      <p:sp>
        <p:nvSpPr>
          <p:cNvPr id="21" name="TextBox 20">
            <a:extLst>
              <a:ext uri="{FF2B5EF4-FFF2-40B4-BE49-F238E27FC236}">
                <a16:creationId xmlns:a16="http://schemas.microsoft.com/office/drawing/2014/main" xmlns="" id="{4014959B-8427-6247-B591-CA2B4A02947B}"/>
              </a:ext>
            </a:extLst>
          </p:cNvPr>
          <p:cNvSpPr txBox="1"/>
          <p:nvPr/>
        </p:nvSpPr>
        <p:spPr>
          <a:xfrm>
            <a:off x="7351450" y="2158164"/>
            <a:ext cx="518253" cy="261610"/>
          </a:xfrm>
          <a:prstGeom prst="rect">
            <a:avLst/>
          </a:prstGeom>
          <a:noFill/>
        </p:spPr>
        <p:txBody>
          <a:bodyPr wrap="square" lIns="0" tIns="0" rIns="0" bIns="0" rtlCol="0">
            <a:spAutoFit/>
          </a:bodyPr>
          <a:lstStyle/>
          <a:p>
            <a:pPr algn="ctr"/>
            <a:r>
              <a:rPr lang="sl-SI" sz="850" b="1">
                <a:solidFill>
                  <a:srgbClr val="17327C"/>
                </a:solidFill>
                <a:latin typeface="+mj-lt"/>
              </a:rPr>
              <a:t>HLADNA</a:t>
            </a:r>
            <a:endParaRPr lang="en-GB" sz="850" b="1">
              <a:solidFill>
                <a:srgbClr val="17327C"/>
              </a:solidFill>
              <a:latin typeface="+mj-lt"/>
            </a:endParaRPr>
          </a:p>
          <a:p>
            <a:pPr algn="ctr"/>
            <a:r>
              <a:rPr lang="sl-SI" sz="850" b="1">
                <a:solidFill>
                  <a:srgbClr val="17327C"/>
                </a:solidFill>
                <a:latin typeface="+mj-lt"/>
              </a:rPr>
              <a:t>FORMA</a:t>
            </a:r>
            <a:endParaRPr lang="en-GB" sz="850" b="1">
              <a:solidFill>
                <a:srgbClr val="17327C"/>
              </a:solidFill>
              <a:latin typeface="+mj-lt"/>
            </a:endParaRPr>
          </a:p>
        </p:txBody>
      </p:sp>
      <p:sp>
        <p:nvSpPr>
          <p:cNvPr id="23" name="TextBox 22">
            <a:extLst>
              <a:ext uri="{FF2B5EF4-FFF2-40B4-BE49-F238E27FC236}">
                <a16:creationId xmlns:a16="http://schemas.microsoft.com/office/drawing/2014/main" xmlns="" id="{574EBAB0-9AFD-0C48-AD64-3ED5E562237F}"/>
              </a:ext>
            </a:extLst>
          </p:cNvPr>
          <p:cNvSpPr txBox="1"/>
          <p:nvPr/>
        </p:nvSpPr>
        <p:spPr>
          <a:xfrm>
            <a:off x="5536210" y="4700301"/>
            <a:ext cx="1033762" cy="261610"/>
          </a:xfrm>
          <a:prstGeom prst="rect">
            <a:avLst/>
          </a:prstGeom>
          <a:noFill/>
        </p:spPr>
        <p:txBody>
          <a:bodyPr wrap="square" lIns="0" tIns="0" rIns="0" bIns="0" rtlCol="0">
            <a:spAutoFit/>
          </a:bodyPr>
          <a:lstStyle/>
          <a:p>
            <a:pPr algn="ctr"/>
            <a:r>
              <a:rPr lang="sl-SI" sz="850" b="1">
                <a:solidFill>
                  <a:srgbClr val="17327C"/>
                </a:solidFill>
                <a:latin typeface="+mj-lt"/>
              </a:rPr>
              <a:t>KONČNA DIMENZIJA</a:t>
            </a:r>
            <a:endParaRPr lang="en-GB" sz="850" b="1">
              <a:solidFill>
                <a:srgbClr val="17327C"/>
              </a:solidFill>
              <a:latin typeface="+mj-lt"/>
            </a:endParaRPr>
          </a:p>
          <a:p>
            <a:pPr algn="ctr"/>
            <a:r>
              <a:rPr lang="sl-SI" sz="850" b="1">
                <a:solidFill>
                  <a:srgbClr val="17327C"/>
                </a:solidFill>
                <a:latin typeface="+mj-lt"/>
              </a:rPr>
              <a:t>IZDELKA</a:t>
            </a:r>
            <a:endParaRPr lang="en-GB" sz="850" b="1">
              <a:solidFill>
                <a:srgbClr val="17327C"/>
              </a:solidFill>
              <a:latin typeface="+mj-lt"/>
            </a:endParaRPr>
          </a:p>
        </p:txBody>
      </p:sp>
      <p:sp>
        <p:nvSpPr>
          <p:cNvPr id="25" name="TextBox 24">
            <a:extLst>
              <a:ext uri="{FF2B5EF4-FFF2-40B4-BE49-F238E27FC236}">
                <a16:creationId xmlns:a16="http://schemas.microsoft.com/office/drawing/2014/main" xmlns="" id="{816A2D14-5741-A047-8638-A91E9929855B}"/>
              </a:ext>
            </a:extLst>
          </p:cNvPr>
          <p:cNvSpPr txBox="1"/>
          <p:nvPr/>
        </p:nvSpPr>
        <p:spPr>
          <a:xfrm>
            <a:off x="5394302" y="2417718"/>
            <a:ext cx="1325694" cy="138499"/>
          </a:xfrm>
          <a:prstGeom prst="rect">
            <a:avLst/>
          </a:prstGeom>
          <a:noFill/>
        </p:spPr>
        <p:txBody>
          <a:bodyPr wrap="square" lIns="0" tIns="0" rIns="0" bIns="0" rtlCol="0">
            <a:spAutoFit/>
          </a:bodyPr>
          <a:lstStyle/>
          <a:p>
            <a:pPr algn="ctr"/>
            <a:r>
              <a:rPr lang="sl-SI" sz="900">
                <a:solidFill>
                  <a:schemeClr val="bg1">
                    <a:lumMod val="50000"/>
                  </a:schemeClr>
                </a:solidFill>
                <a:latin typeface="+mj-lt"/>
              </a:rPr>
              <a:t>Skrček v formi</a:t>
            </a:r>
            <a:endParaRPr lang="en-GB" sz="900">
              <a:solidFill>
                <a:schemeClr val="bg1">
                  <a:lumMod val="50000"/>
                </a:schemeClr>
              </a:solidFill>
              <a:latin typeface="+mj-lt"/>
            </a:endParaRPr>
          </a:p>
        </p:txBody>
      </p:sp>
      <p:sp>
        <p:nvSpPr>
          <p:cNvPr id="26" name="TextBox 25">
            <a:extLst>
              <a:ext uri="{FF2B5EF4-FFF2-40B4-BE49-F238E27FC236}">
                <a16:creationId xmlns:a16="http://schemas.microsoft.com/office/drawing/2014/main" xmlns="" id="{5524F622-7FAF-B945-9445-2E6484DB366B}"/>
              </a:ext>
            </a:extLst>
          </p:cNvPr>
          <p:cNvSpPr txBox="1"/>
          <p:nvPr/>
        </p:nvSpPr>
        <p:spPr>
          <a:xfrm rot="16200000">
            <a:off x="3031159" y="3683184"/>
            <a:ext cx="1325694" cy="138499"/>
          </a:xfrm>
          <a:prstGeom prst="rect">
            <a:avLst/>
          </a:prstGeom>
          <a:noFill/>
        </p:spPr>
        <p:txBody>
          <a:bodyPr wrap="square" lIns="0" tIns="0" rIns="0" bIns="0" rtlCol="0">
            <a:spAutoFit/>
          </a:bodyPr>
          <a:lstStyle/>
          <a:p>
            <a:pPr algn="ctr"/>
            <a:r>
              <a:rPr lang="sl-SI" sz="900">
                <a:solidFill>
                  <a:schemeClr val="bg1">
                    <a:lumMod val="50000"/>
                  </a:schemeClr>
                </a:solidFill>
                <a:latin typeface="+mj-lt"/>
              </a:rPr>
              <a:t>Dimenzije kalupa</a:t>
            </a:r>
            <a:endParaRPr lang="en-GB" sz="900">
              <a:solidFill>
                <a:schemeClr val="bg1">
                  <a:lumMod val="50000"/>
                </a:schemeClr>
              </a:solidFill>
              <a:latin typeface="+mj-lt"/>
            </a:endParaRPr>
          </a:p>
        </p:txBody>
      </p:sp>
      <p:cxnSp>
        <p:nvCxnSpPr>
          <p:cNvPr id="27" name="Straight Connector 26">
            <a:extLst>
              <a:ext uri="{FF2B5EF4-FFF2-40B4-BE49-F238E27FC236}">
                <a16:creationId xmlns:a16="http://schemas.microsoft.com/office/drawing/2014/main" xmlns="" id="{4828D299-AED2-854B-B564-87666B9E3B28}"/>
              </a:ext>
            </a:extLst>
          </p:cNvPr>
          <p:cNvCxnSpPr>
            <a:cxnSpLocks/>
          </p:cNvCxnSpPr>
          <p:nvPr/>
        </p:nvCxnSpPr>
        <p:spPr>
          <a:xfrm>
            <a:off x="4773181" y="3004455"/>
            <a:ext cx="2578269"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91F71CC-2342-814F-B047-408A13BBD023}"/>
              </a:ext>
            </a:extLst>
          </p:cNvPr>
          <p:cNvCxnSpPr>
            <a:cxnSpLocks/>
          </p:cNvCxnSpPr>
          <p:nvPr/>
        </p:nvCxnSpPr>
        <p:spPr>
          <a:xfrm>
            <a:off x="3605688" y="2492100"/>
            <a:ext cx="632912"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B4C28FA5-EE62-2749-B7CA-2249635C6F69}"/>
              </a:ext>
            </a:extLst>
          </p:cNvPr>
          <p:cNvCxnSpPr>
            <a:cxnSpLocks/>
          </p:cNvCxnSpPr>
          <p:nvPr/>
        </p:nvCxnSpPr>
        <p:spPr>
          <a:xfrm flipV="1">
            <a:off x="4773181" y="2579562"/>
            <a:ext cx="2578269" cy="166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C6414D9-4CFE-394D-A545-34EE5DD40A70}"/>
              </a:ext>
            </a:extLst>
          </p:cNvPr>
          <p:cNvCxnSpPr>
            <a:cxnSpLocks/>
          </p:cNvCxnSpPr>
          <p:nvPr/>
        </p:nvCxnSpPr>
        <p:spPr>
          <a:xfrm flipV="1">
            <a:off x="4773181" y="2914298"/>
            <a:ext cx="2578269" cy="166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23ECF5E1-8A69-6240-A710-610993CB50A5}"/>
              </a:ext>
            </a:extLst>
          </p:cNvPr>
          <p:cNvCxnSpPr>
            <a:cxnSpLocks/>
          </p:cNvCxnSpPr>
          <p:nvPr/>
        </p:nvCxnSpPr>
        <p:spPr>
          <a:xfrm flipV="1">
            <a:off x="3808967" y="2486967"/>
            <a:ext cx="0" cy="2493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8EFBBD5D-0CB3-9B4F-B59F-FD4C0D18AB99}"/>
              </a:ext>
            </a:extLst>
          </p:cNvPr>
          <p:cNvCxnSpPr>
            <a:cxnSpLocks/>
          </p:cNvCxnSpPr>
          <p:nvPr/>
        </p:nvCxnSpPr>
        <p:spPr>
          <a:xfrm flipV="1">
            <a:off x="6045982" y="3004455"/>
            <a:ext cx="0" cy="160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xmlns="" id="{E9CF6569-842A-4144-9409-58A03762A7AF}"/>
              </a:ext>
            </a:extLst>
          </p:cNvPr>
          <p:cNvPicPr>
            <a:picLocks noChangeAspect="1"/>
          </p:cNvPicPr>
          <p:nvPr/>
        </p:nvPicPr>
        <p:blipFill>
          <a:blip r:embed="rId4"/>
          <a:stretch>
            <a:fillRect/>
          </a:stretch>
        </p:blipFill>
        <p:spPr>
          <a:xfrm>
            <a:off x="7536266" y="381214"/>
            <a:ext cx="1151033" cy="254298"/>
          </a:xfrm>
          <a:prstGeom prst="rect">
            <a:avLst/>
          </a:prstGeom>
        </p:spPr>
      </p:pic>
      <p:sp>
        <p:nvSpPr>
          <p:cNvPr id="22"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7</a:t>
            </a:fld>
            <a:endParaRPr lang="en-US">
              <a:solidFill>
                <a:schemeClr val="bg1"/>
              </a:solidFill>
            </a:endParaRPr>
          </a:p>
        </p:txBody>
      </p:sp>
    </p:spTree>
    <p:extLst>
      <p:ext uri="{BB962C8B-B14F-4D97-AF65-F5344CB8AC3E}">
        <p14:creationId xmlns:p14="http://schemas.microsoft.com/office/powerpoint/2010/main" val="4085875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6DB27CE-C21B-4043-AD33-AE2275160B45}"/>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DC99F051-85CD-3942-9406-C5B10658377A}"/>
              </a:ext>
            </a:extLst>
          </p:cNvPr>
          <p:cNvSpPr txBox="1"/>
          <p:nvPr/>
        </p:nvSpPr>
        <p:spPr>
          <a:xfrm>
            <a:off x="575999" y="276228"/>
            <a:ext cx="4492389" cy="738664"/>
          </a:xfrm>
          <a:prstGeom prst="rect">
            <a:avLst/>
          </a:prstGeom>
          <a:noFill/>
        </p:spPr>
        <p:txBody>
          <a:bodyPr wrap="square" lIns="0" tIns="0" rIns="0" bIns="0" rtlCol="0">
            <a:spAutoFit/>
          </a:bodyPr>
          <a:lstStyle/>
          <a:p>
            <a:r>
              <a:rPr lang="sl-SI" sz="2400" b="1">
                <a:solidFill>
                  <a:srgbClr val="17327C"/>
                </a:solidFill>
              </a:rPr>
              <a:t>UČINEK </a:t>
            </a:r>
            <a:r>
              <a:rPr lang="en-US" sz="2400" b="1">
                <a:solidFill>
                  <a:srgbClr val="17327C"/>
                </a:solidFill>
              </a:rPr>
              <a:t>TEMPERATUR</a:t>
            </a:r>
            <a:r>
              <a:rPr lang="sl-SI" sz="2400" b="1">
                <a:solidFill>
                  <a:srgbClr val="17327C"/>
                </a:solidFill>
              </a:rPr>
              <a:t>E FORME NA NAPETOSTI</a:t>
            </a:r>
            <a:endParaRPr lang="en-US" sz="2400" b="1">
              <a:solidFill>
                <a:srgbClr val="17327C"/>
              </a:solidFill>
            </a:endParaRP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780149"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10" name="TextBox 14">
            <a:extLst>
              <a:ext uri="{FF2B5EF4-FFF2-40B4-BE49-F238E27FC236}">
                <a16:creationId xmlns:a16="http://schemas.microsoft.com/office/drawing/2014/main" xmlns="" id="{C1C89700-2027-4C4F-A34B-6481D2699D17}"/>
              </a:ext>
            </a:extLst>
          </p:cNvPr>
          <p:cNvSpPr txBox="1"/>
          <p:nvPr/>
        </p:nvSpPr>
        <p:spPr>
          <a:xfrm>
            <a:off x="576001" y="4713602"/>
            <a:ext cx="6993199" cy="1477328"/>
          </a:xfrm>
          <a:prstGeom prst="rect">
            <a:avLst/>
          </a:prstGeom>
          <a:noFill/>
        </p:spPr>
        <p:txBody>
          <a:bodyPr wrap="square" lIns="0" tIns="0" rIns="0" bIns="0" rtlCol="0">
            <a:spAutoFit/>
          </a:bodyPr>
          <a:lstStyle/>
          <a:p>
            <a:r>
              <a:rPr lang="en-US" sz="1600">
                <a:solidFill>
                  <a:schemeClr val="tx2"/>
                </a:solidFill>
                <a:latin typeface="+mj-lt"/>
              </a:rPr>
              <a:t>Vsi oblikovani deli vsebujejo napetosti, nastale med </a:t>
            </a:r>
            <a:r>
              <a:rPr lang="sl-SI" sz="1600">
                <a:solidFill>
                  <a:schemeClr val="tx2"/>
                </a:solidFill>
                <a:latin typeface="+mj-lt"/>
              </a:rPr>
              <a:t>brizganjem.</a:t>
            </a:r>
            <a:endParaRPr lang="en-US" sz="1600">
              <a:solidFill>
                <a:schemeClr val="tx2"/>
              </a:solidFill>
              <a:latin typeface="+mj-lt"/>
            </a:endParaRPr>
          </a:p>
          <a:p>
            <a:r>
              <a:rPr lang="en-US" sz="1600">
                <a:solidFill>
                  <a:schemeClr val="tx2"/>
                </a:solidFill>
                <a:latin typeface="+mj-lt"/>
              </a:rPr>
              <a:t>Temperatura </a:t>
            </a:r>
            <a:r>
              <a:rPr lang="sl-SI" sz="1600">
                <a:solidFill>
                  <a:schemeClr val="tx2"/>
                </a:solidFill>
                <a:latin typeface="+mj-lt"/>
              </a:rPr>
              <a:t>forme </a:t>
            </a:r>
            <a:r>
              <a:rPr lang="en-US" sz="1600">
                <a:solidFill>
                  <a:schemeClr val="tx2"/>
                </a:solidFill>
                <a:latin typeface="+mj-lt"/>
              </a:rPr>
              <a:t>in hlajenje pomembno vplivata na končne napetosti in trdnost dela v obratovanju</a:t>
            </a:r>
          </a:p>
          <a:p>
            <a:endParaRPr lang="en-US" sz="1600">
              <a:solidFill>
                <a:schemeClr val="tx2"/>
              </a:solidFill>
              <a:latin typeface="+mj-lt"/>
            </a:endParaRPr>
          </a:p>
          <a:p>
            <a:r>
              <a:rPr lang="en-US" sz="1600">
                <a:solidFill>
                  <a:schemeClr val="tx2"/>
                </a:solidFill>
                <a:latin typeface="+mj-lt"/>
              </a:rPr>
              <a:t>Na splošno visoke temperature </a:t>
            </a:r>
            <a:r>
              <a:rPr lang="sl-SI" sz="1600">
                <a:solidFill>
                  <a:schemeClr val="tx2"/>
                </a:solidFill>
                <a:latin typeface="+mj-lt"/>
              </a:rPr>
              <a:t>forme </a:t>
            </a:r>
            <a:r>
              <a:rPr lang="en-US" sz="1600">
                <a:solidFill>
                  <a:schemeClr val="tx2"/>
                </a:solidFill>
                <a:latin typeface="+mj-lt"/>
              </a:rPr>
              <a:t>dajejo manjše napetosti in deli, proizvedeni pri nizkih temperaturah </a:t>
            </a:r>
            <a:r>
              <a:rPr lang="sl-SI" sz="1600">
                <a:solidFill>
                  <a:schemeClr val="tx2"/>
                </a:solidFill>
                <a:latin typeface="+mj-lt"/>
              </a:rPr>
              <a:t>forme</a:t>
            </a:r>
            <a:r>
              <a:rPr lang="en-US" sz="1600">
                <a:solidFill>
                  <a:schemeClr val="tx2"/>
                </a:solidFill>
                <a:latin typeface="+mj-lt"/>
              </a:rPr>
              <a:t>, bodo bolj nagnjeni k </a:t>
            </a:r>
            <a:r>
              <a:rPr lang="sl-SI" sz="1600">
                <a:solidFill>
                  <a:schemeClr val="tx2"/>
                </a:solidFill>
                <a:latin typeface="+mj-lt"/>
              </a:rPr>
              <a:t>napakam</a:t>
            </a:r>
            <a:r>
              <a:rPr lang="en-US" sz="1600">
                <a:solidFill>
                  <a:schemeClr val="tx2"/>
                </a:solidFill>
                <a:latin typeface="+mj-lt"/>
              </a:rPr>
              <a:t>.</a:t>
            </a:r>
          </a:p>
        </p:txBody>
      </p:sp>
      <p:pic>
        <p:nvPicPr>
          <p:cNvPr id="28" name="Picture 27">
            <a:extLst>
              <a:ext uri="{FF2B5EF4-FFF2-40B4-BE49-F238E27FC236}">
                <a16:creationId xmlns:a16="http://schemas.microsoft.com/office/drawing/2014/main" xmlns="" id="{D7A4E98D-0AFC-FF46-8029-C988512FB8C4}"/>
              </a:ext>
            </a:extLst>
          </p:cNvPr>
          <p:cNvPicPr>
            <a:picLocks noChangeAspect="1"/>
          </p:cNvPicPr>
          <p:nvPr/>
        </p:nvPicPr>
        <p:blipFill>
          <a:blip r:embed="rId4"/>
          <a:stretch>
            <a:fillRect/>
          </a:stretch>
        </p:blipFill>
        <p:spPr>
          <a:xfrm>
            <a:off x="7536266" y="381214"/>
            <a:ext cx="1151033" cy="254298"/>
          </a:xfrm>
          <a:prstGeom prst="rect">
            <a:avLst/>
          </a:prstGeom>
        </p:spPr>
      </p:pic>
      <p:sp>
        <p:nvSpPr>
          <p:cNvPr id="7"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25031634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CEA"/>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DCCBBED1-9167-FE4D-BA56-7D47A3096892}"/>
              </a:ext>
            </a:extLst>
          </p:cNvPr>
          <p:cNvPicPr>
            <a:picLocks noChangeAspect="1"/>
          </p:cNvPicPr>
          <p:nvPr/>
        </p:nvPicPr>
        <p:blipFill>
          <a:blip r:embed="rId3"/>
          <a:stretch>
            <a:fillRect/>
          </a:stretch>
        </p:blipFill>
        <p:spPr>
          <a:xfrm>
            <a:off x="4337153" y="1146580"/>
            <a:ext cx="3813718" cy="3813718"/>
          </a:xfrm>
          <a:prstGeom prst="rect">
            <a:avLst/>
          </a:prstGeom>
        </p:spPr>
      </p:pic>
      <p:pic>
        <p:nvPicPr>
          <p:cNvPr id="26" name="Picture 25">
            <a:extLst>
              <a:ext uri="{FF2B5EF4-FFF2-40B4-BE49-F238E27FC236}">
                <a16:creationId xmlns:a16="http://schemas.microsoft.com/office/drawing/2014/main" xmlns="" id="{9ABDDE01-6B70-D442-A6EB-8F7B9955820F}"/>
              </a:ext>
            </a:extLst>
          </p:cNvPr>
          <p:cNvPicPr>
            <a:picLocks noChangeAspect="1"/>
          </p:cNvPicPr>
          <p:nvPr/>
        </p:nvPicPr>
        <p:blipFill>
          <a:blip r:embed="rId4"/>
          <a:stretch>
            <a:fillRect/>
          </a:stretch>
        </p:blipFill>
        <p:spPr>
          <a:xfrm>
            <a:off x="4572000" y="1370917"/>
            <a:ext cx="3365045" cy="3365045"/>
          </a:xfrm>
          <a:prstGeom prst="rect">
            <a:avLst/>
          </a:prstGeom>
          <a:effectLst>
            <a:outerShdw blurRad="520700" dist="546100" dir="2700000" algn="tl" rotWithShape="0">
              <a:srgbClr val="17327C">
                <a:alpha val="20000"/>
              </a:srgbClr>
            </a:outerShdw>
          </a:effectLst>
        </p:spPr>
      </p:pic>
      <p:sp>
        <p:nvSpPr>
          <p:cNvPr id="3" name="TextBox 2">
            <a:extLst>
              <a:ext uri="{FF2B5EF4-FFF2-40B4-BE49-F238E27FC236}">
                <a16:creationId xmlns:a16="http://schemas.microsoft.com/office/drawing/2014/main" xmlns="" id="{DC99F051-85CD-3942-9406-C5B10658377A}"/>
              </a:ext>
            </a:extLst>
          </p:cNvPr>
          <p:cNvSpPr txBox="1"/>
          <p:nvPr/>
        </p:nvSpPr>
        <p:spPr>
          <a:xfrm>
            <a:off x="576000" y="276228"/>
            <a:ext cx="3499822" cy="738664"/>
          </a:xfrm>
          <a:prstGeom prst="rect">
            <a:avLst/>
          </a:prstGeom>
          <a:noFill/>
        </p:spPr>
        <p:txBody>
          <a:bodyPr wrap="square" lIns="0" tIns="0" rIns="0" bIns="0" rtlCol="0">
            <a:spAutoFit/>
          </a:bodyPr>
          <a:lstStyle/>
          <a:p>
            <a:r>
              <a:rPr lang="en-US" sz="2400" b="1">
                <a:solidFill>
                  <a:srgbClr val="17327C"/>
                </a:solidFill>
              </a:rPr>
              <a:t>COOLING PROCESS</a:t>
            </a:r>
          </a:p>
          <a:p>
            <a:r>
              <a:rPr lang="en-US" sz="2400" b="1">
                <a:solidFill>
                  <a:srgbClr val="17327C"/>
                </a:solidFill>
              </a:rPr>
              <a:t>VS CYCLE TIME</a:t>
            </a:r>
          </a:p>
        </p:txBody>
      </p:sp>
      <p:cxnSp>
        <p:nvCxnSpPr>
          <p:cNvPr id="5" name="Straight Connector 4">
            <a:extLst>
              <a:ext uri="{FF2B5EF4-FFF2-40B4-BE49-F238E27FC236}">
                <a16:creationId xmlns:a16="http://schemas.microsoft.com/office/drawing/2014/main" xmlns="" id="{14B298D0-7C54-4F43-9819-0B6313810C99}"/>
              </a:ext>
            </a:extLst>
          </p:cNvPr>
          <p:cNvCxnSpPr>
            <a:cxnSpLocks/>
          </p:cNvCxnSpPr>
          <p:nvPr/>
        </p:nvCxnSpPr>
        <p:spPr>
          <a:xfrm>
            <a:off x="576000" y="1014892"/>
            <a:ext cx="2249014" cy="0"/>
          </a:xfrm>
          <a:prstGeom prst="line">
            <a:avLst/>
          </a:prstGeom>
          <a:ln w="12700">
            <a:solidFill>
              <a:srgbClr val="17327C"/>
            </a:solidFill>
            <a:prstDash val="sysDot"/>
          </a:ln>
        </p:spPr>
        <p:style>
          <a:lnRef idx="1">
            <a:schemeClr val="accent3"/>
          </a:lnRef>
          <a:fillRef idx="0">
            <a:schemeClr val="accent3"/>
          </a:fillRef>
          <a:effectRef idx="0">
            <a:schemeClr val="accent3"/>
          </a:effectRef>
          <a:fontRef idx="minor">
            <a:schemeClr val="tx1"/>
          </a:fontRef>
        </p:style>
      </p:cxnSp>
      <p:sp>
        <p:nvSpPr>
          <p:cNvPr id="21" name="Rektangel 3">
            <a:extLst>
              <a:ext uri="{FF2B5EF4-FFF2-40B4-BE49-F238E27FC236}">
                <a16:creationId xmlns:a16="http://schemas.microsoft.com/office/drawing/2014/main" xmlns="" id="{10F43ADE-93BE-9E4C-937D-34A8A11762E5}"/>
              </a:ext>
            </a:extLst>
          </p:cNvPr>
          <p:cNvSpPr/>
          <p:nvPr/>
        </p:nvSpPr>
        <p:spPr>
          <a:xfrm>
            <a:off x="576000" y="5430678"/>
            <a:ext cx="7806000" cy="615553"/>
          </a:xfrm>
          <a:prstGeom prst="rect">
            <a:avLst/>
          </a:prstGeom>
        </p:spPr>
        <p:txBody>
          <a:bodyPr wrap="square" lIns="0" tIns="0" rIns="0" bIns="0">
            <a:spAutoFit/>
          </a:bodyPr>
          <a:lstStyle/>
          <a:p>
            <a:pPr>
              <a:lnSpc>
                <a:spcPct val="150000"/>
              </a:lnSpc>
            </a:pPr>
            <a:r>
              <a:rPr lang="en-US" sz="1600">
                <a:solidFill>
                  <a:srgbClr val="17327C"/>
                </a:solidFill>
                <a:latin typeface="+mj-lt"/>
              </a:rPr>
              <a:t>The cooling time of the part can account for a large amount of the overall cycle time.</a:t>
            </a:r>
          </a:p>
          <a:p>
            <a:r>
              <a:rPr lang="en-US" sz="1600">
                <a:solidFill>
                  <a:srgbClr val="17327C"/>
                </a:solidFill>
                <a:latin typeface="+mj-lt"/>
              </a:rPr>
              <a:t>The example below shows a cooling time which is 40% of the overall cycle time.</a:t>
            </a:r>
          </a:p>
        </p:txBody>
      </p:sp>
      <p:sp>
        <p:nvSpPr>
          <p:cNvPr id="23" name="Rectangle 22">
            <a:extLst>
              <a:ext uri="{FF2B5EF4-FFF2-40B4-BE49-F238E27FC236}">
                <a16:creationId xmlns:a16="http://schemas.microsoft.com/office/drawing/2014/main" xmlns="" id="{0A179E9C-30A9-D54E-BC17-85D1E2229FE8}"/>
              </a:ext>
            </a:extLst>
          </p:cNvPr>
          <p:cNvSpPr/>
          <p:nvPr/>
        </p:nvSpPr>
        <p:spPr>
          <a:xfrm>
            <a:off x="576000" y="1863381"/>
            <a:ext cx="2249014" cy="2872581"/>
          </a:xfrm>
          <a:prstGeom prst="rect">
            <a:avLst/>
          </a:prstGeom>
        </p:spPr>
        <p:txBody>
          <a:bodyPr wrap="none" lIns="0" tIns="0" rIns="0" bIns="0">
            <a:spAutoFit/>
          </a:bodyPr>
          <a:lstStyle/>
          <a:p>
            <a:pPr>
              <a:lnSpc>
                <a:spcPct val="150000"/>
              </a:lnSpc>
            </a:pPr>
            <a:r>
              <a:rPr lang="pl-PL" sz="1400" b="1">
                <a:solidFill>
                  <a:srgbClr val="17327C"/>
                </a:solidFill>
                <a:latin typeface="Roboto" panose="02000000000000000000" pitchFamily="2" charset="0"/>
                <a:ea typeface="Roboto" panose="02000000000000000000" pitchFamily="2" charset="0"/>
              </a:rPr>
              <a:t>A</a:t>
            </a:r>
            <a:r>
              <a:rPr lang="pl-PL" sz="1400">
                <a:solidFill>
                  <a:srgbClr val="17327C"/>
                </a:solidFill>
                <a:latin typeface="+mj-lt"/>
              </a:rPr>
              <a:t>   </a:t>
            </a:r>
            <a:r>
              <a:rPr lang="en-GB" sz="1400">
                <a:solidFill>
                  <a:srgbClr val="17327C"/>
                </a:solidFill>
                <a:latin typeface="+mj-lt"/>
              </a:rPr>
              <a:t>Optimum Injection Time</a:t>
            </a:r>
          </a:p>
          <a:p>
            <a:pPr>
              <a:lnSpc>
                <a:spcPct val="150000"/>
              </a:lnSpc>
            </a:pPr>
            <a:r>
              <a:rPr lang="en-GB" sz="1400" b="1">
                <a:solidFill>
                  <a:srgbClr val="17327C"/>
                </a:solidFill>
                <a:latin typeface="Roboto" panose="02000000000000000000" pitchFamily="2" charset="0"/>
                <a:ea typeface="Roboto" panose="02000000000000000000" pitchFamily="2" charset="0"/>
              </a:rPr>
              <a:t>B</a:t>
            </a:r>
            <a:r>
              <a:rPr lang="en-GB" sz="1400">
                <a:solidFill>
                  <a:srgbClr val="17327C"/>
                </a:solidFill>
                <a:latin typeface="+mj-lt"/>
              </a:rPr>
              <a:t>   Packing Time</a:t>
            </a:r>
          </a:p>
          <a:p>
            <a:pPr>
              <a:lnSpc>
                <a:spcPct val="150000"/>
              </a:lnSpc>
            </a:pPr>
            <a:r>
              <a:rPr lang="en-GB" sz="1400" b="1">
                <a:solidFill>
                  <a:srgbClr val="17327C"/>
                </a:solidFill>
                <a:latin typeface="Roboto" panose="02000000000000000000" pitchFamily="2" charset="0"/>
                <a:ea typeface="Roboto" panose="02000000000000000000" pitchFamily="2" charset="0"/>
              </a:rPr>
              <a:t>C</a:t>
            </a:r>
            <a:r>
              <a:rPr lang="en-GB" sz="1400">
                <a:solidFill>
                  <a:srgbClr val="17327C"/>
                </a:solidFill>
                <a:latin typeface="+mj-lt"/>
              </a:rPr>
              <a:t>   Optimum Cooling Time</a:t>
            </a:r>
          </a:p>
          <a:p>
            <a:pPr>
              <a:lnSpc>
                <a:spcPct val="150000"/>
              </a:lnSpc>
            </a:pPr>
            <a:r>
              <a:rPr lang="en-GB" sz="1400" b="1">
                <a:solidFill>
                  <a:srgbClr val="17327C"/>
                </a:solidFill>
                <a:latin typeface="Roboto" panose="02000000000000000000" pitchFamily="2" charset="0"/>
                <a:ea typeface="Roboto" panose="02000000000000000000" pitchFamily="2" charset="0"/>
              </a:rPr>
              <a:t>D</a:t>
            </a:r>
            <a:r>
              <a:rPr lang="en-GB" sz="1400">
                <a:solidFill>
                  <a:srgbClr val="17327C"/>
                </a:solidFill>
              </a:rPr>
              <a:t>   </a:t>
            </a:r>
            <a:r>
              <a:rPr lang="en-GB" sz="1400">
                <a:solidFill>
                  <a:srgbClr val="17327C"/>
                </a:solidFill>
                <a:latin typeface="+mj-lt"/>
              </a:rPr>
              <a:t>Mould Open</a:t>
            </a:r>
          </a:p>
          <a:p>
            <a:pPr>
              <a:lnSpc>
                <a:spcPct val="150000"/>
              </a:lnSpc>
            </a:pPr>
            <a:r>
              <a:rPr lang="en-GB" sz="1400" b="1">
                <a:solidFill>
                  <a:srgbClr val="17327C"/>
                </a:solidFill>
                <a:latin typeface="Roboto" panose="02000000000000000000" pitchFamily="2" charset="0"/>
                <a:ea typeface="Roboto" panose="02000000000000000000" pitchFamily="2" charset="0"/>
              </a:rPr>
              <a:t>E</a:t>
            </a:r>
            <a:r>
              <a:rPr lang="en-GB" sz="1400">
                <a:solidFill>
                  <a:srgbClr val="17327C"/>
                </a:solidFill>
              </a:rPr>
              <a:t>   </a:t>
            </a:r>
            <a:r>
              <a:rPr lang="en-GB" sz="1400">
                <a:solidFill>
                  <a:srgbClr val="17327C"/>
                </a:solidFill>
                <a:latin typeface="+mj-lt"/>
              </a:rPr>
              <a:t>Ejection Forwards</a:t>
            </a:r>
          </a:p>
          <a:p>
            <a:pPr>
              <a:lnSpc>
                <a:spcPct val="150000"/>
              </a:lnSpc>
            </a:pPr>
            <a:r>
              <a:rPr lang="en-GB" sz="1400" b="1">
                <a:solidFill>
                  <a:srgbClr val="17327C"/>
                </a:solidFill>
                <a:latin typeface="Roboto" panose="02000000000000000000" pitchFamily="2" charset="0"/>
                <a:ea typeface="Roboto" panose="02000000000000000000" pitchFamily="2" charset="0"/>
              </a:rPr>
              <a:t>F</a:t>
            </a:r>
            <a:r>
              <a:rPr lang="en-GB" sz="1400">
                <a:solidFill>
                  <a:srgbClr val="17327C"/>
                </a:solidFill>
              </a:rPr>
              <a:t>   </a:t>
            </a:r>
            <a:r>
              <a:rPr lang="en-GB" sz="1400">
                <a:solidFill>
                  <a:srgbClr val="17327C"/>
                </a:solidFill>
                <a:latin typeface="+mj-lt"/>
              </a:rPr>
              <a:t>Robot Part Removal Time</a:t>
            </a:r>
          </a:p>
          <a:p>
            <a:pPr>
              <a:lnSpc>
                <a:spcPct val="150000"/>
              </a:lnSpc>
            </a:pPr>
            <a:r>
              <a:rPr lang="en-GB" sz="1400" b="1">
                <a:solidFill>
                  <a:srgbClr val="17327C"/>
                </a:solidFill>
                <a:latin typeface="Roboto" panose="02000000000000000000" pitchFamily="2" charset="0"/>
                <a:ea typeface="Roboto" panose="02000000000000000000" pitchFamily="2" charset="0"/>
              </a:rPr>
              <a:t>G</a:t>
            </a:r>
            <a:r>
              <a:rPr lang="en-GB" sz="1400">
                <a:solidFill>
                  <a:srgbClr val="17327C"/>
                </a:solidFill>
              </a:rPr>
              <a:t>   </a:t>
            </a:r>
            <a:r>
              <a:rPr lang="en-GB" sz="1400">
                <a:solidFill>
                  <a:srgbClr val="17327C"/>
                </a:solidFill>
                <a:latin typeface="+mj-lt"/>
              </a:rPr>
              <a:t>Ejection Back</a:t>
            </a:r>
          </a:p>
          <a:p>
            <a:pPr>
              <a:lnSpc>
                <a:spcPct val="150000"/>
              </a:lnSpc>
            </a:pPr>
            <a:r>
              <a:rPr lang="en-GB" sz="1400" b="1">
                <a:solidFill>
                  <a:srgbClr val="17327C"/>
                </a:solidFill>
                <a:latin typeface="Roboto" panose="02000000000000000000" pitchFamily="2" charset="0"/>
                <a:ea typeface="Roboto" panose="02000000000000000000" pitchFamily="2" charset="0"/>
              </a:rPr>
              <a:t>H</a:t>
            </a:r>
            <a:r>
              <a:rPr lang="en-GB" sz="1400">
                <a:solidFill>
                  <a:srgbClr val="17327C"/>
                </a:solidFill>
              </a:rPr>
              <a:t>   </a:t>
            </a:r>
            <a:r>
              <a:rPr lang="en-GB" sz="1400">
                <a:solidFill>
                  <a:srgbClr val="17327C"/>
                </a:solidFill>
                <a:latin typeface="+mj-lt"/>
              </a:rPr>
              <a:t>Mould Close</a:t>
            </a:r>
          </a:p>
          <a:p>
            <a:pPr>
              <a:lnSpc>
                <a:spcPct val="150000"/>
              </a:lnSpc>
            </a:pPr>
            <a:r>
              <a:rPr lang="en-GB" sz="1400" b="1">
                <a:solidFill>
                  <a:srgbClr val="17327C"/>
                </a:solidFill>
                <a:latin typeface="Roboto" panose="02000000000000000000" pitchFamily="2" charset="0"/>
                <a:ea typeface="Roboto" panose="02000000000000000000" pitchFamily="2" charset="0"/>
              </a:rPr>
              <a:t>I</a:t>
            </a:r>
            <a:r>
              <a:rPr lang="en-GB" sz="1400">
                <a:solidFill>
                  <a:srgbClr val="17327C"/>
                </a:solidFill>
              </a:rPr>
              <a:t>    </a:t>
            </a:r>
            <a:r>
              <a:rPr lang="en-GB" sz="1400">
                <a:solidFill>
                  <a:srgbClr val="17327C"/>
                </a:solidFill>
                <a:latin typeface="+mj-lt"/>
              </a:rPr>
              <a:t>Dwell</a:t>
            </a:r>
          </a:p>
        </p:txBody>
      </p:sp>
      <p:pic>
        <p:nvPicPr>
          <p:cNvPr id="25" name="Picture 24">
            <a:extLst>
              <a:ext uri="{FF2B5EF4-FFF2-40B4-BE49-F238E27FC236}">
                <a16:creationId xmlns:a16="http://schemas.microsoft.com/office/drawing/2014/main" xmlns="" id="{DB5073D4-DF46-D049-AE82-2E95E8330B6B}"/>
              </a:ext>
            </a:extLst>
          </p:cNvPr>
          <p:cNvPicPr>
            <a:picLocks noChangeAspect="1"/>
          </p:cNvPicPr>
          <p:nvPr/>
        </p:nvPicPr>
        <p:blipFill>
          <a:blip r:embed="rId5"/>
          <a:stretch>
            <a:fillRect/>
          </a:stretch>
        </p:blipFill>
        <p:spPr>
          <a:xfrm>
            <a:off x="4572000" y="1370917"/>
            <a:ext cx="3365045" cy="3365045"/>
          </a:xfrm>
          <a:prstGeom prst="rect">
            <a:avLst/>
          </a:prstGeom>
        </p:spPr>
      </p:pic>
      <p:pic>
        <p:nvPicPr>
          <p:cNvPr id="28" name="Picture 27">
            <a:extLst>
              <a:ext uri="{FF2B5EF4-FFF2-40B4-BE49-F238E27FC236}">
                <a16:creationId xmlns:a16="http://schemas.microsoft.com/office/drawing/2014/main" xmlns="" id="{80EAA0B1-E98D-1449-8F68-445C11243A61}"/>
              </a:ext>
            </a:extLst>
          </p:cNvPr>
          <p:cNvPicPr>
            <a:picLocks noChangeAspect="1"/>
          </p:cNvPicPr>
          <p:nvPr/>
        </p:nvPicPr>
        <p:blipFill>
          <a:blip r:embed="rId6"/>
          <a:stretch>
            <a:fillRect/>
          </a:stretch>
        </p:blipFill>
        <p:spPr>
          <a:xfrm>
            <a:off x="7536266" y="381214"/>
            <a:ext cx="1151033" cy="254298"/>
          </a:xfrm>
          <a:prstGeom prst="rect">
            <a:avLst/>
          </a:prstGeom>
        </p:spPr>
      </p:pic>
      <p:sp>
        <p:nvSpPr>
          <p:cNvPr id="10" name="Symbol zastępczy numeru slajdu 1">
            <a:extLst>
              <a:ext uri="{FF2B5EF4-FFF2-40B4-BE49-F238E27FC236}">
                <a16:creationId xmlns:a16="http://schemas.microsoft.com/office/drawing/2014/main" xmlns="" id="{C9C300F8-0B94-41CA-B2E6-BAB5134688CA}"/>
              </a:ext>
            </a:extLst>
          </p:cNvPr>
          <p:cNvSpPr>
            <a:spLocks noGrp="1"/>
          </p:cNvSpPr>
          <p:nvPr>
            <p:ph type="sldNum" sz="quarter" idx="4294967295"/>
          </p:nvPr>
        </p:nvSpPr>
        <p:spPr>
          <a:xfrm>
            <a:off x="0" y="6370983"/>
            <a:ext cx="514350" cy="487017"/>
          </a:xfrm>
          <a:prstGeom prst="rect">
            <a:avLst/>
          </a:prstGeom>
          <a:solidFill>
            <a:schemeClr val="tx2"/>
          </a:solidFill>
          <a:ln>
            <a:solidFill>
              <a:schemeClr val="bg1"/>
            </a:solidFill>
          </a:ln>
        </p:spPr>
        <p:txBody>
          <a:bodyPr/>
          <a:lstStyle/>
          <a:p>
            <a:fld id="{8D7D2D62-205E-294B-9CA2-C59C4A963D9C}" type="slidenum">
              <a:rPr lang="en-US" smtClean="0">
                <a:solidFill>
                  <a:schemeClr val="bg1"/>
                </a:solidFill>
              </a:rPr>
              <a:t>9</a:t>
            </a:fld>
            <a:endParaRPr lang="en-US">
              <a:solidFill>
                <a:schemeClr val="bg1"/>
              </a:solidFill>
            </a:endParaRPr>
          </a:p>
        </p:txBody>
      </p:sp>
    </p:spTree>
    <p:extLst>
      <p:ext uri="{BB962C8B-B14F-4D97-AF65-F5344CB8AC3E}">
        <p14:creationId xmlns:p14="http://schemas.microsoft.com/office/powerpoint/2010/main" val="36929450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Flosense 4 Light">
  <a:themeElements>
    <a:clrScheme name="Mouldpro">
      <a:dk1>
        <a:srgbClr val="000000"/>
      </a:dk1>
      <a:lt1>
        <a:srgbClr val="FFFFFF"/>
      </a:lt1>
      <a:dk2>
        <a:srgbClr val="17327C"/>
      </a:dk2>
      <a:lt2>
        <a:srgbClr val="EAECEA"/>
      </a:lt2>
      <a:accent1>
        <a:srgbClr val="00AEEF"/>
      </a:accent1>
      <a:accent2>
        <a:srgbClr val="D8232A"/>
      </a:accent2>
      <a:accent3>
        <a:srgbClr val="A5A5A5"/>
      </a:accent3>
      <a:accent4>
        <a:srgbClr val="FFC000"/>
      </a:accent4>
      <a:accent5>
        <a:srgbClr val="5B9BD5"/>
      </a:accent5>
      <a:accent6>
        <a:srgbClr val="70AD47"/>
      </a:accent6>
      <a:hlink>
        <a:srgbClr val="0563C1"/>
      </a:hlink>
      <a:folHlink>
        <a:srgbClr val="954F72"/>
      </a:folHlink>
    </a:clrScheme>
    <a:fontScheme name="Flosense">
      <a:majorFont>
        <a:latin typeface="Roboto Light"/>
        <a:ea typeface=""/>
        <a:cs typeface=""/>
      </a:majorFont>
      <a:minorFont>
        <a:latin typeface="Roboto Bl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sense 3 Light">
  <a:themeElements>
    <a:clrScheme name="Mouldpro">
      <a:dk1>
        <a:srgbClr val="000000"/>
      </a:dk1>
      <a:lt1>
        <a:srgbClr val="FFFFFF"/>
      </a:lt1>
      <a:dk2>
        <a:srgbClr val="17327C"/>
      </a:dk2>
      <a:lt2>
        <a:srgbClr val="EAECEA"/>
      </a:lt2>
      <a:accent1>
        <a:srgbClr val="00AEEF"/>
      </a:accent1>
      <a:accent2>
        <a:srgbClr val="D8232A"/>
      </a:accent2>
      <a:accent3>
        <a:srgbClr val="A5A5A5"/>
      </a:accent3>
      <a:accent4>
        <a:srgbClr val="FFC000"/>
      </a:accent4>
      <a:accent5>
        <a:srgbClr val="5B9BD5"/>
      </a:accent5>
      <a:accent6>
        <a:srgbClr val="70AD47"/>
      </a:accent6>
      <a:hlink>
        <a:srgbClr val="0563C1"/>
      </a:hlink>
      <a:folHlink>
        <a:srgbClr val="954F72"/>
      </a:folHlink>
    </a:clrScheme>
    <a:fontScheme name="Flosense">
      <a:majorFont>
        <a:latin typeface="Roboto Light"/>
        <a:ea typeface=""/>
        <a:cs typeface=""/>
      </a:majorFont>
      <a:minorFont>
        <a:latin typeface="Roboto Bl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sense 4 Dark">
  <a:themeElements>
    <a:clrScheme name="Mouldpro">
      <a:dk1>
        <a:srgbClr val="000000"/>
      </a:dk1>
      <a:lt1>
        <a:srgbClr val="FFFFFF"/>
      </a:lt1>
      <a:dk2>
        <a:srgbClr val="17327C"/>
      </a:dk2>
      <a:lt2>
        <a:srgbClr val="EAECEA"/>
      </a:lt2>
      <a:accent1>
        <a:srgbClr val="00AEEF"/>
      </a:accent1>
      <a:accent2>
        <a:srgbClr val="D8232A"/>
      </a:accent2>
      <a:accent3>
        <a:srgbClr val="A5A5A5"/>
      </a:accent3>
      <a:accent4>
        <a:srgbClr val="FFC000"/>
      </a:accent4>
      <a:accent5>
        <a:srgbClr val="5B9BD5"/>
      </a:accent5>
      <a:accent6>
        <a:srgbClr val="70AD47"/>
      </a:accent6>
      <a:hlink>
        <a:srgbClr val="0563C1"/>
      </a:hlink>
      <a:folHlink>
        <a:srgbClr val="954F72"/>
      </a:folHlink>
    </a:clrScheme>
    <a:fontScheme name="Flosense">
      <a:majorFont>
        <a:latin typeface="Roboto Light"/>
        <a:ea typeface=""/>
        <a:cs typeface=""/>
      </a:majorFont>
      <a:minorFont>
        <a:latin typeface="Roboto Bl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losense 3 Dark">
  <a:themeElements>
    <a:clrScheme name="Mouldpro">
      <a:dk1>
        <a:srgbClr val="000000"/>
      </a:dk1>
      <a:lt1>
        <a:srgbClr val="FFFFFF"/>
      </a:lt1>
      <a:dk2>
        <a:srgbClr val="17327C"/>
      </a:dk2>
      <a:lt2>
        <a:srgbClr val="EAECEA"/>
      </a:lt2>
      <a:accent1>
        <a:srgbClr val="00AEEF"/>
      </a:accent1>
      <a:accent2>
        <a:srgbClr val="D8232A"/>
      </a:accent2>
      <a:accent3>
        <a:srgbClr val="A5A5A5"/>
      </a:accent3>
      <a:accent4>
        <a:srgbClr val="FFC000"/>
      </a:accent4>
      <a:accent5>
        <a:srgbClr val="5B9BD5"/>
      </a:accent5>
      <a:accent6>
        <a:srgbClr val="70AD47"/>
      </a:accent6>
      <a:hlink>
        <a:srgbClr val="0563C1"/>
      </a:hlink>
      <a:folHlink>
        <a:srgbClr val="954F72"/>
      </a:folHlink>
    </a:clrScheme>
    <a:fontScheme name="Flosense">
      <a:majorFont>
        <a:latin typeface="Roboto Light"/>
        <a:ea typeface=""/>
        <a:cs typeface=""/>
      </a:majorFont>
      <a:minorFont>
        <a:latin typeface="Roboto Blac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12472</TotalTime>
  <Words>4216</Words>
  <Application>Microsoft Macintosh PowerPoint</Application>
  <PresentationFormat>On-screen Show (4:3)</PresentationFormat>
  <Paragraphs>676</Paragraphs>
  <Slides>66</Slides>
  <Notes>50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66</vt:i4>
      </vt:variant>
    </vt:vector>
  </HeadingPairs>
  <TitlesOfParts>
    <vt:vector size="80" baseType="lpstr">
      <vt:lpstr>Verdana</vt:lpstr>
      <vt:lpstr>Helvetica Light</vt:lpstr>
      <vt:lpstr>Wingdings</vt:lpstr>
      <vt:lpstr>AMGDT</vt:lpstr>
      <vt:lpstr>Roboto</vt:lpstr>
      <vt:lpstr>Roboto Black</vt:lpstr>
      <vt:lpstr>Arial</vt:lpstr>
      <vt:lpstr>Helvetica</vt:lpstr>
      <vt:lpstr>Calibri</vt:lpstr>
      <vt:lpstr>Roboto Light</vt:lpstr>
      <vt:lpstr>Flosense 4 Light</vt:lpstr>
      <vt:lpstr>Flosense 3 Light</vt:lpstr>
      <vt:lpstr>Flosense 4 Dark</vt:lpstr>
      <vt:lpstr>Flosense 3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Fiksna pritrditev zaslona / Enojni razdelilnik</vt:lpstr>
      <vt:lpstr>Kompletna enota s senzorjem pritiska na glavnem vhodu / izhodu</vt:lpstr>
      <vt:lpstr>PowerPoint Presentation</vt:lpstr>
      <vt:lpstr>Dvojni krogljični ventil </vt:lpstr>
      <vt:lpstr>PowerPoint Presentation</vt:lpstr>
      <vt:lpstr>PowerPoint Presentation</vt:lpstr>
      <vt:lpstr>PowerPoint Presentation</vt:lpstr>
      <vt:lpstr>PowerPoint Presentation</vt:lpstr>
      <vt:lpstr>PowerPoint Presentation</vt:lpstr>
      <vt:lpstr>Oddaljena namestitev zaslona / 4 razdelilci</vt:lpstr>
      <vt:lpstr>PowerPoint Presentation</vt:lpstr>
      <vt:lpstr>Električni priključki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Posamezni zaslon pretoka tokokroga, temperature in Delta T (ime vezja, stanje alarma, turbulenten indikator pretoka)</vt:lpstr>
      <vt:lpstr>Zaslon z nastavitvami - s tega zavihka nastavite jezik, enote in hitrost prenosa podatkov</vt:lpstr>
      <vt:lpstr>Zaslon z nastavitvami - na tem zavihku nastavite ime razdelilnika, odstotek glikola (viskoznost), premer kanala</vt:lpstr>
      <vt:lpstr>Zaslon z nastavitvami - na tem zavihku nastavite zgornjo in spodnjo mejo alarma za vsako vezje glede pretoka in temperature</vt:lpstr>
      <vt:lpstr>Grafični zaslon - grafika posameznega tokovnega tokokroga</vt:lpstr>
      <vt:lpstr>Kritične mere razdelilca</vt:lpstr>
      <vt:lpstr>Dimenzije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Tytuł</dc:title>
  <dc:creator>Microsoft Office User</dc:creator>
  <cp:lastModifiedBy>Microsoft Office User</cp:lastModifiedBy>
  <cp:revision>478</cp:revision>
  <dcterms:created xsi:type="dcterms:W3CDTF">2019-10-23T21:57:16Z</dcterms:created>
  <dcterms:modified xsi:type="dcterms:W3CDTF">2020-09-10T12:05:19Z</dcterms:modified>
</cp:coreProperties>
</file>